
<file path=[Content_Types].xml><?xml version="1.0" encoding="utf-8"?>
<Types xmlns="http://schemas.openxmlformats.org/package/2006/content-types">
  <Default Extension="emf" ContentType="image/x-emf"/>
  <Default Extension="xlsx" ContentType="application/vnd.openxmlformats-officedocument.spreadsheetml.sheet"/>
  <Default Extension="xls" ContentType="application/vnd.ms-excel"/>
  <Default Extension="doc" ContentType="application/msword"/>
  <Default Extension="xml" ContentType="application/xml"/>
  <Default Extension="jpeg" ContentType="image/jpeg"/>
  <Default Extension="vml" ContentType="application/vnd.openxmlformats-officedocument.vmlDrawing"/>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xlsm" ContentType="application/vnd.ms-excel.sheet.macroEnabled.12"/>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embeddings/oleObject1.bin" ContentType="application/vnd.openxmlformats-officedocument.oleObject"/>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drawings/drawing3.xml" ContentType="application/vnd.openxmlformats-officedocument.drawingml.chartshapes+xml"/>
  <Override PartName="/ppt/charts/chart5.xml" ContentType="application/vnd.openxmlformats-officedocument.drawingml.chart+xml"/>
  <Override PartName="/ppt/drawings/drawing4.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114"/>
  </p:notesMasterIdLst>
  <p:handoutMasterIdLst>
    <p:handoutMasterId r:id="rId115"/>
  </p:handoutMasterIdLst>
  <p:sldIdLst>
    <p:sldId id="256" r:id="rId2"/>
    <p:sldId id="388" r:id="rId3"/>
    <p:sldId id="598" r:id="rId4"/>
    <p:sldId id="471" r:id="rId5"/>
    <p:sldId id="599" r:id="rId6"/>
    <p:sldId id="520" r:id="rId7"/>
    <p:sldId id="513" r:id="rId8"/>
    <p:sldId id="414" r:id="rId9"/>
    <p:sldId id="368" r:id="rId10"/>
    <p:sldId id="369" r:id="rId11"/>
    <p:sldId id="370" r:id="rId12"/>
    <p:sldId id="527" r:id="rId13"/>
    <p:sldId id="508" r:id="rId14"/>
    <p:sldId id="521" r:id="rId15"/>
    <p:sldId id="529" r:id="rId16"/>
    <p:sldId id="476" r:id="rId17"/>
    <p:sldId id="525" r:id="rId18"/>
    <p:sldId id="386" r:id="rId19"/>
    <p:sldId id="509" r:id="rId20"/>
    <p:sldId id="530" r:id="rId21"/>
    <p:sldId id="606" r:id="rId22"/>
    <p:sldId id="532" r:id="rId23"/>
    <p:sldId id="533" r:id="rId24"/>
    <p:sldId id="367" r:id="rId25"/>
    <p:sldId id="534" r:id="rId26"/>
    <p:sldId id="535" r:id="rId27"/>
    <p:sldId id="536" r:id="rId28"/>
    <p:sldId id="523" r:id="rId29"/>
    <p:sldId id="537" r:id="rId30"/>
    <p:sldId id="475" r:id="rId31"/>
    <p:sldId id="607" r:id="rId32"/>
    <p:sldId id="545" r:id="rId33"/>
    <p:sldId id="544" r:id="rId34"/>
    <p:sldId id="556" r:id="rId35"/>
    <p:sldId id="384" r:id="rId36"/>
    <p:sldId id="541" r:id="rId37"/>
    <p:sldId id="542" r:id="rId38"/>
    <p:sldId id="519" r:id="rId39"/>
    <p:sldId id="526" r:id="rId40"/>
    <p:sldId id="543" r:id="rId41"/>
    <p:sldId id="624" r:id="rId42"/>
    <p:sldId id="625" r:id="rId43"/>
    <p:sldId id="615" r:id="rId44"/>
    <p:sldId id="539" r:id="rId45"/>
    <p:sldId id="560" r:id="rId46"/>
    <p:sldId id="564" r:id="rId47"/>
    <p:sldId id="565" r:id="rId48"/>
    <p:sldId id="567" r:id="rId49"/>
    <p:sldId id="570" r:id="rId50"/>
    <p:sldId id="568" r:id="rId51"/>
    <p:sldId id="569" r:id="rId52"/>
    <p:sldId id="572" r:id="rId53"/>
    <p:sldId id="600" r:id="rId54"/>
    <p:sldId id="546" r:id="rId55"/>
    <p:sldId id="554" r:id="rId56"/>
    <p:sldId id="557" r:id="rId57"/>
    <p:sldId id="585" r:id="rId58"/>
    <p:sldId id="579" r:id="rId59"/>
    <p:sldId id="580" r:id="rId60"/>
    <p:sldId id="581" r:id="rId61"/>
    <p:sldId id="582" r:id="rId62"/>
    <p:sldId id="583" r:id="rId63"/>
    <p:sldId id="584" r:id="rId64"/>
    <p:sldId id="586" r:id="rId65"/>
    <p:sldId id="587" r:id="rId66"/>
    <p:sldId id="589" r:id="rId67"/>
    <p:sldId id="588" r:id="rId68"/>
    <p:sldId id="590" r:id="rId69"/>
    <p:sldId id="592" r:id="rId70"/>
    <p:sldId id="594" r:id="rId71"/>
    <p:sldId id="595" r:id="rId72"/>
    <p:sldId id="593" r:id="rId73"/>
    <p:sldId id="596" r:id="rId74"/>
    <p:sldId id="597" r:id="rId75"/>
    <p:sldId id="578" r:id="rId76"/>
    <p:sldId id="555" r:id="rId77"/>
    <p:sldId id="516" r:id="rId78"/>
    <p:sldId id="601" r:id="rId79"/>
    <p:sldId id="602" r:id="rId80"/>
    <p:sldId id="603" r:id="rId81"/>
    <p:sldId id="604" r:id="rId82"/>
    <p:sldId id="605" r:id="rId83"/>
    <p:sldId id="608" r:id="rId84"/>
    <p:sldId id="610" r:id="rId85"/>
    <p:sldId id="611" r:id="rId86"/>
    <p:sldId id="558" r:id="rId87"/>
    <p:sldId id="517" r:id="rId88"/>
    <p:sldId id="612" r:id="rId89"/>
    <p:sldId id="614" r:id="rId90"/>
    <p:sldId id="613" r:id="rId91"/>
    <p:sldId id="518" r:id="rId92"/>
    <p:sldId id="456" r:id="rId93"/>
    <p:sldId id="327" r:id="rId94"/>
    <p:sldId id="355" r:id="rId95"/>
    <p:sldId id="617" r:id="rId96"/>
    <p:sldId id="618" r:id="rId97"/>
    <p:sldId id="376" r:id="rId98"/>
    <p:sldId id="510" r:id="rId99"/>
    <p:sldId id="619" r:id="rId100"/>
    <p:sldId id="620" r:id="rId101"/>
    <p:sldId id="622" r:id="rId102"/>
    <p:sldId id="621" r:id="rId103"/>
    <p:sldId id="559" r:id="rId104"/>
    <p:sldId id="616" r:id="rId105"/>
    <p:sldId id="466" r:id="rId106"/>
    <p:sldId id="460" r:id="rId107"/>
    <p:sldId id="502" r:id="rId108"/>
    <p:sldId id="506" r:id="rId109"/>
    <p:sldId id="522" r:id="rId110"/>
    <p:sldId id="552" r:id="rId111"/>
    <p:sldId id="553" r:id="rId112"/>
    <p:sldId id="495" r:id="rId113"/>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Tahoma" pitchFamily="34" charset="0"/>
        <a:ea typeface="+mn-ea"/>
        <a:cs typeface="Arial" charset="0"/>
      </a:defRPr>
    </a:lvl1pPr>
    <a:lvl2pPr marL="457200" algn="l" rtl="0" fontAlgn="base">
      <a:spcBef>
        <a:spcPct val="0"/>
      </a:spcBef>
      <a:spcAft>
        <a:spcPct val="0"/>
      </a:spcAft>
      <a:defRPr kern="1200">
        <a:solidFill>
          <a:schemeClr val="tx1"/>
        </a:solidFill>
        <a:latin typeface="Tahoma" pitchFamily="34" charset="0"/>
        <a:ea typeface="+mn-ea"/>
        <a:cs typeface="Arial" charset="0"/>
      </a:defRPr>
    </a:lvl2pPr>
    <a:lvl3pPr marL="914400" algn="l" rtl="0" fontAlgn="base">
      <a:spcBef>
        <a:spcPct val="0"/>
      </a:spcBef>
      <a:spcAft>
        <a:spcPct val="0"/>
      </a:spcAft>
      <a:defRPr kern="1200">
        <a:solidFill>
          <a:schemeClr val="tx1"/>
        </a:solidFill>
        <a:latin typeface="Tahoma" pitchFamily="34" charset="0"/>
        <a:ea typeface="+mn-ea"/>
        <a:cs typeface="Arial" charset="0"/>
      </a:defRPr>
    </a:lvl3pPr>
    <a:lvl4pPr marL="1371600" algn="l" rtl="0" fontAlgn="base">
      <a:spcBef>
        <a:spcPct val="0"/>
      </a:spcBef>
      <a:spcAft>
        <a:spcPct val="0"/>
      </a:spcAft>
      <a:defRPr kern="1200">
        <a:solidFill>
          <a:schemeClr val="tx1"/>
        </a:solidFill>
        <a:latin typeface="Tahoma" pitchFamily="34" charset="0"/>
        <a:ea typeface="+mn-ea"/>
        <a:cs typeface="Arial" charset="0"/>
      </a:defRPr>
    </a:lvl4pPr>
    <a:lvl5pPr marL="1828800" algn="l" rtl="0" fontAlgn="base">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3399FF"/>
    <a:srgbClr val="969696"/>
    <a:srgbClr val="FF00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9454" autoAdjust="0"/>
  </p:normalViewPr>
  <p:slideViewPr>
    <p:cSldViewPr>
      <p:cViewPr>
        <p:scale>
          <a:sx n="100" d="100"/>
          <a:sy n="100" d="100"/>
        </p:scale>
        <p:origin x="-3056" y="-81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notesMaster" Target="notesMasters/notesMaster1.xml"/><Relationship Id="rId115" Type="http://schemas.openxmlformats.org/officeDocument/2006/relationships/handoutMaster" Target="handoutMasters/handoutMaster1.xml"/><Relationship Id="rId116" Type="http://schemas.openxmlformats.org/officeDocument/2006/relationships/printerSettings" Target="printerSettings/printerSettings1.bin"/><Relationship Id="rId117" Type="http://schemas.openxmlformats.org/officeDocument/2006/relationships/presProps" Target="presProps.xml"/><Relationship Id="rId118" Type="http://schemas.openxmlformats.org/officeDocument/2006/relationships/viewProps" Target="viewProps.xml"/><Relationship Id="rId119" Type="http://schemas.openxmlformats.org/officeDocument/2006/relationships/theme" Target="theme/theme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Macro-Enabled_Worksheet2.xlsm"/><Relationship Id="rId2"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Macro-Enabled_Worksheet3.xlsm"/><Relationship Id="rId2"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Macro-Enabled_Worksheet4.xlsm"/><Relationship Id="rId2"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 Id="rId2"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view3D>
      <c:rotX val="15"/>
      <c:rotY val="20"/>
      <c:depthPercent val="100"/>
      <c:rAngAx val="1"/>
    </c:view3D>
    <c:floor>
      <c:thickness val="0"/>
      <c:spPr>
        <a:noFill/>
        <a:ln w="3175">
          <a:solidFill>
            <a:srgbClr val="FFFFFF"/>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0.134780776885012"/>
          <c:y val="0.0408740516869054"/>
          <c:w val="0.851471230105463"/>
          <c:h val="0.855461433424805"/>
        </c:manualLayout>
      </c:layout>
      <c:bar3DChart>
        <c:barDir val="col"/>
        <c:grouping val="clustered"/>
        <c:varyColors val="0"/>
        <c:ser>
          <c:idx val="0"/>
          <c:order val="0"/>
          <c:tx>
            <c:strRef>
              <c:f>Sheet1!$B$1</c:f>
              <c:strCache>
                <c:ptCount val="1"/>
                <c:pt idx="0">
                  <c:v>Series 1</c:v>
                </c:pt>
              </c:strCache>
            </c:strRef>
          </c:tx>
          <c:spPr>
            <a:solidFill>
              <a:srgbClr val="99CC00"/>
            </a:solidFill>
            <a:ln w="25406">
              <a:noFill/>
            </a:ln>
          </c:spPr>
          <c:invertIfNegative val="0"/>
          <c:dPt>
            <c:idx val="0"/>
            <c:invertIfNegative val="0"/>
            <c:bubble3D val="0"/>
            <c:spPr>
              <a:solidFill>
                <a:schemeClr val="tx2">
                  <a:lumMod val="75000"/>
                </a:schemeClr>
              </a:solidFill>
            </c:spPr>
          </c:dPt>
          <c:dPt>
            <c:idx val="1"/>
            <c:invertIfNegative val="0"/>
            <c:bubble3D val="0"/>
            <c:spPr>
              <a:solidFill>
                <a:schemeClr val="tx2">
                  <a:lumMod val="75000"/>
                </a:schemeClr>
              </a:solidFill>
            </c:spPr>
          </c:dPt>
          <c:dPt>
            <c:idx val="2"/>
            <c:invertIfNegative val="0"/>
            <c:bubble3D val="0"/>
            <c:spPr>
              <a:pattFill prst="ltDnDiag">
                <a:fgClr>
                  <a:srgbClr val="969696"/>
                </a:fgClr>
                <a:bgClr>
                  <a:srgbClr val="FFCC00"/>
                </a:bgClr>
              </a:pattFill>
              <a:ln w="25406">
                <a:noFill/>
              </a:ln>
            </c:spPr>
          </c:dPt>
          <c:dPt>
            <c:idx val="7"/>
            <c:invertIfNegative val="0"/>
            <c:bubble3D val="0"/>
            <c:spPr>
              <a:pattFill prst="ltDnDiag">
                <a:fgClr>
                  <a:schemeClr val="bg1"/>
                </a:fgClr>
                <a:bgClr>
                  <a:srgbClr val="FF0000"/>
                </a:bgClr>
              </a:pattFill>
              <a:ln w="25406">
                <a:noFill/>
              </a:ln>
            </c:spPr>
          </c:dPt>
          <c:dPt>
            <c:idx val="8"/>
            <c:invertIfNegative val="0"/>
            <c:bubble3D val="0"/>
            <c:spPr>
              <a:solidFill>
                <a:schemeClr val="accent1"/>
              </a:solidFill>
              <a:ln w="25406">
                <a:noFill/>
              </a:ln>
            </c:spPr>
          </c:dPt>
          <c:dPt>
            <c:idx val="9"/>
            <c:invertIfNegative val="0"/>
            <c:bubble3D val="0"/>
            <c:spPr>
              <a:solidFill>
                <a:schemeClr val="accent1"/>
              </a:solidFill>
              <a:ln w="25406">
                <a:noFill/>
              </a:ln>
            </c:spPr>
          </c:dPt>
          <c:cat>
            <c:strRef>
              <c:f>Sheet1!$A$2:$A$11</c:f>
              <c:strCache>
                <c:ptCount val="10"/>
                <c:pt idx="0">
                  <c:v>adherence</c:v>
                </c:pt>
                <c:pt idx="1">
                  <c:v>empathy</c:v>
                </c:pt>
                <c:pt idx="2">
                  <c:v>TREATMENTS</c:v>
                </c:pt>
                <c:pt idx="3">
                  <c:v>therapists rct's</c:v>
                </c:pt>
                <c:pt idx="4">
                  <c:v>congruence</c:v>
                </c:pt>
                <c:pt idx="5">
                  <c:v>therapists naturalistic</c:v>
                </c:pt>
                <c:pt idx="6">
                  <c:v>affirmation</c:v>
                </c:pt>
                <c:pt idx="7">
                  <c:v>ALLIANCE</c:v>
                </c:pt>
                <c:pt idx="8">
                  <c:v>empathy</c:v>
                </c:pt>
                <c:pt idx="9">
                  <c:v>goal consensus</c:v>
                </c:pt>
              </c:strCache>
            </c:strRef>
          </c:cat>
          <c:val>
            <c:numRef>
              <c:f>Sheet1!$B$2:$B$11</c:f>
              <c:numCache>
                <c:formatCode>General</c:formatCode>
                <c:ptCount val="10"/>
                <c:pt idx="0">
                  <c:v>0.04</c:v>
                </c:pt>
                <c:pt idx="1">
                  <c:v>0.15</c:v>
                </c:pt>
                <c:pt idx="2">
                  <c:v>0.2</c:v>
                </c:pt>
                <c:pt idx="3">
                  <c:v>0.35</c:v>
                </c:pt>
                <c:pt idx="4">
                  <c:v>0.5</c:v>
                </c:pt>
                <c:pt idx="5">
                  <c:v>0.56</c:v>
                </c:pt>
                <c:pt idx="6">
                  <c:v>0.57</c:v>
                </c:pt>
                <c:pt idx="7">
                  <c:v>0.58</c:v>
                </c:pt>
                <c:pt idx="8">
                  <c:v>0.63</c:v>
                </c:pt>
                <c:pt idx="9">
                  <c:v>0.75</c:v>
                </c:pt>
              </c:numCache>
            </c:numRef>
          </c:val>
        </c:ser>
        <c:dLbls>
          <c:showLegendKey val="0"/>
          <c:showVal val="0"/>
          <c:showCatName val="0"/>
          <c:showSerName val="0"/>
          <c:showPercent val="0"/>
          <c:showBubbleSize val="0"/>
        </c:dLbls>
        <c:gapWidth val="150"/>
        <c:shape val="box"/>
        <c:axId val="2055798248"/>
        <c:axId val="2140586232"/>
        <c:axId val="0"/>
      </c:bar3DChart>
      <c:catAx>
        <c:axId val="2055798248"/>
        <c:scaling>
          <c:orientation val="minMax"/>
        </c:scaling>
        <c:delete val="1"/>
        <c:axPos val="b"/>
        <c:numFmt formatCode="General" sourceLinked="1"/>
        <c:majorTickMark val="out"/>
        <c:minorTickMark val="none"/>
        <c:tickLblPos val="nextTo"/>
        <c:crossAx val="2140586232"/>
        <c:crosses val="autoZero"/>
        <c:auto val="1"/>
        <c:lblAlgn val="ctr"/>
        <c:lblOffset val="100"/>
        <c:noMultiLvlLbl val="0"/>
      </c:catAx>
      <c:valAx>
        <c:axId val="2140586232"/>
        <c:scaling>
          <c:orientation val="minMax"/>
        </c:scaling>
        <c:delete val="0"/>
        <c:axPos val="l"/>
        <c:majorGridlines>
          <c:spPr>
            <a:ln w="3176">
              <a:solidFill>
                <a:srgbClr val="FFFFFF"/>
              </a:solidFill>
              <a:prstDash val="solid"/>
            </a:ln>
          </c:spPr>
        </c:majorGridlines>
        <c:numFmt formatCode="General" sourceLinked="1"/>
        <c:majorTickMark val="out"/>
        <c:minorTickMark val="none"/>
        <c:tickLblPos val="nextTo"/>
        <c:spPr>
          <a:ln w="3176">
            <a:solidFill>
              <a:srgbClr val="FFFFFF"/>
            </a:solidFill>
            <a:prstDash val="solid"/>
          </a:ln>
        </c:spPr>
        <c:crossAx val="2055798248"/>
        <c:crosses val="autoZero"/>
        <c:crossBetween val="between"/>
      </c:valAx>
      <c:spPr>
        <a:noFill/>
        <a:ln w="25406">
          <a:noFill/>
        </a:ln>
      </c:spPr>
    </c:plotArea>
    <c:plotVisOnly val="1"/>
    <c:dispBlanksAs val="gap"/>
    <c:showDLblsOverMax val="0"/>
  </c:chart>
  <c:spPr>
    <a:noFill/>
    <a:ln>
      <a:noFill/>
    </a:ln>
  </c:spPr>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sz="2211" i="1" u="sng" dirty="0" smtClean="0">
                <a:solidFill>
                  <a:schemeClr val="accent5"/>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rPr>
              <a:t>5 year</a:t>
            </a:r>
            <a:r>
              <a:rPr lang="en-US" sz="2211" i="1" u="sng" baseline="0" dirty="0" smtClean="0">
                <a:solidFill>
                  <a:schemeClr val="accent5"/>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rPr>
              <a:t> depression risk</a:t>
            </a:r>
            <a:endParaRPr lang="en-US" sz="2400" i="1" u="sng" dirty="0">
              <a:solidFill>
                <a:schemeClr val="accent5"/>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endParaRPr>
          </a:p>
        </c:rich>
      </c:tx>
      <c:layout>
        <c:manualLayout>
          <c:xMode val="edge"/>
          <c:yMode val="edge"/>
          <c:x val="0.137655220710827"/>
          <c:y val="0.018881361896802"/>
        </c:manualLayout>
      </c:layout>
      <c:overlay val="0"/>
      <c:spPr>
        <a:noFill/>
        <a:ln w="23427">
          <a:noFill/>
        </a:ln>
      </c:spPr>
    </c:title>
    <c:autoTitleDeleted val="0"/>
    <c:view3D>
      <c:rotX val="15"/>
      <c:rotY val="20"/>
      <c:depthPercent val="100"/>
      <c:rAngAx val="1"/>
    </c:view3D>
    <c:floor>
      <c:thickness val="0"/>
      <c:spPr>
        <a:noFill/>
        <a:ln w="3175">
          <a:solidFill>
            <a:srgbClr val="808080"/>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0.126530753721816"/>
          <c:y val="0.112975190252056"/>
          <c:w val="0.849991674001475"/>
          <c:h val="0.555208682931027"/>
        </c:manualLayout>
      </c:layout>
      <c:bar3DChart>
        <c:barDir val="col"/>
        <c:grouping val="stacked"/>
        <c:varyColors val="0"/>
        <c:ser>
          <c:idx val="0"/>
          <c:order val="0"/>
          <c:tx>
            <c:strRef>
              <c:f>Sheet1!$B$1</c:f>
              <c:strCache>
                <c:ptCount val="1"/>
                <c:pt idx="0">
                  <c:v>Series 1</c:v>
                </c:pt>
              </c:strCache>
            </c:strRef>
          </c:tx>
          <c:spPr>
            <a:solidFill>
              <a:srgbClr val="00B050"/>
            </a:solidFill>
            <a:ln w="23427">
              <a:noFill/>
            </a:ln>
          </c:spPr>
          <c:invertIfNegative val="0"/>
          <c:dLbls>
            <c:spPr>
              <a:noFill/>
              <a:ln w="23427">
                <a:noFill/>
              </a:ln>
            </c:spPr>
            <c:txPr>
              <a:bodyPr/>
              <a:lstStyle/>
              <a:p>
                <a:pPr>
                  <a:defRPr sz="1844" b="1" i="1" baseline="0">
                    <a:effectLst>
                      <a:outerShdw blurRad="50800" dist="38100" dir="2700000" algn="tl" rotWithShape="0">
                        <a:prstClr val="black">
                          <a:alpha val="40000"/>
                        </a:prstClr>
                      </a:outerShdw>
                    </a:effectLst>
                    <a:latin typeface="Tahoma" pitchFamily="34" charset="0"/>
                    <a:ea typeface="Tahoma" pitchFamily="34" charset="0"/>
                    <a:cs typeface="Tahoma" pitchFamily="34" charset="0"/>
                  </a:defRPr>
                </a:pPr>
                <a:endParaRPr lang="en-US"/>
              </a:p>
            </c:txPr>
            <c:showLegendKey val="0"/>
            <c:showVal val="1"/>
            <c:showCatName val="0"/>
            <c:showSerName val="0"/>
            <c:showPercent val="0"/>
            <c:showBubbleSize val="0"/>
            <c:showLeaderLines val="0"/>
          </c:dLbls>
          <c:cat>
            <c:strRef>
              <c:f>Sheet1!$A$2:$A$4</c:f>
              <c:strCache>
                <c:ptCount val="3"/>
                <c:pt idx="0">
                  <c:v>low</c:v>
                </c:pt>
                <c:pt idx="1">
                  <c:v>medium</c:v>
                </c:pt>
                <c:pt idx="2">
                  <c:v>high</c:v>
                </c:pt>
              </c:strCache>
            </c:strRef>
          </c:cat>
          <c:val>
            <c:numRef>
              <c:f>Sheet1!$B$2:$B$4</c:f>
              <c:numCache>
                <c:formatCode>General</c:formatCode>
                <c:ptCount val="3"/>
                <c:pt idx="0">
                  <c:v>1.0</c:v>
                </c:pt>
                <c:pt idx="1">
                  <c:v>0.68</c:v>
                </c:pt>
                <c:pt idx="2">
                  <c:v>0.73</c:v>
                </c:pt>
              </c:numCache>
            </c:numRef>
          </c:val>
        </c:ser>
        <c:dLbls>
          <c:showLegendKey val="0"/>
          <c:showVal val="0"/>
          <c:showCatName val="0"/>
          <c:showSerName val="0"/>
          <c:showPercent val="0"/>
          <c:showBubbleSize val="0"/>
        </c:dLbls>
        <c:gapWidth val="150"/>
        <c:shape val="box"/>
        <c:axId val="2142793496"/>
        <c:axId val="2142806040"/>
        <c:axId val="0"/>
      </c:bar3DChart>
      <c:catAx>
        <c:axId val="2142793496"/>
        <c:scaling>
          <c:orientation val="minMax"/>
        </c:scaling>
        <c:delete val="0"/>
        <c:axPos val="b"/>
        <c:numFmt formatCode="General" sourceLinked="1"/>
        <c:majorTickMark val="out"/>
        <c:minorTickMark val="none"/>
        <c:tickLblPos val="nextTo"/>
        <c:spPr>
          <a:ln w="2928">
            <a:solidFill>
              <a:srgbClr val="808080"/>
            </a:solidFill>
            <a:prstDash val="solid"/>
          </a:ln>
        </c:spPr>
        <c:txPr>
          <a:bodyPr/>
          <a:lstStyle/>
          <a:p>
            <a:pPr>
              <a:defRPr>
                <a:solidFill>
                  <a:srgbClr val="FFFFCC"/>
                </a:solidFill>
                <a:effectLst>
                  <a:outerShdw blurRad="50800" dist="38100" dir="2700000" algn="tl" rotWithShape="0">
                    <a:prstClr val="black">
                      <a:alpha val="40000"/>
                    </a:prstClr>
                  </a:outerShdw>
                </a:effectLst>
              </a:defRPr>
            </a:pPr>
            <a:endParaRPr lang="en-US"/>
          </a:p>
        </c:txPr>
        <c:crossAx val="2142806040"/>
        <c:crosses val="autoZero"/>
        <c:auto val="1"/>
        <c:lblAlgn val="ctr"/>
        <c:lblOffset val="100"/>
        <c:noMultiLvlLbl val="0"/>
      </c:catAx>
      <c:valAx>
        <c:axId val="2142806040"/>
        <c:scaling>
          <c:orientation val="minMax"/>
        </c:scaling>
        <c:delete val="0"/>
        <c:axPos val="l"/>
        <c:majorGridlines>
          <c:spPr>
            <a:ln w="2928">
              <a:solidFill>
                <a:srgbClr val="808080"/>
              </a:solidFill>
              <a:prstDash val="solid"/>
            </a:ln>
          </c:spPr>
        </c:majorGridlines>
        <c:numFmt formatCode="General" sourceLinked="1"/>
        <c:majorTickMark val="out"/>
        <c:minorTickMark val="none"/>
        <c:tickLblPos val="nextTo"/>
        <c:spPr>
          <a:ln w="2928">
            <a:solidFill>
              <a:srgbClr val="808080"/>
            </a:solidFill>
            <a:prstDash val="solid"/>
          </a:ln>
        </c:spPr>
        <c:txPr>
          <a:bodyPr/>
          <a:lstStyle/>
          <a:p>
            <a:pPr>
              <a:defRPr>
                <a:solidFill>
                  <a:schemeClr val="tx2"/>
                </a:solidFill>
                <a:effectLst>
                  <a:outerShdw blurRad="50800" dist="38100" dir="2700000" algn="tl" rotWithShape="0">
                    <a:prstClr val="black">
                      <a:alpha val="40000"/>
                    </a:prstClr>
                  </a:outerShdw>
                </a:effectLst>
              </a:defRPr>
            </a:pPr>
            <a:endParaRPr lang="en-US"/>
          </a:p>
        </c:txPr>
        <c:crossAx val="2142793496"/>
        <c:crosses val="autoZero"/>
        <c:crossBetween val="between"/>
      </c:valAx>
      <c:spPr>
        <a:noFill/>
        <a:ln w="23427">
          <a:noFill/>
        </a:ln>
      </c:spPr>
    </c:plotArea>
    <c:plotVisOnly val="1"/>
    <c:dispBlanksAs val="gap"/>
    <c:showDLblsOverMax val="0"/>
  </c:chart>
  <c:spPr>
    <a:noFill/>
    <a:ln>
      <a:noFill/>
    </a:ln>
  </c:spPr>
  <c:txPr>
    <a:bodyPr/>
    <a:lstStyle/>
    <a:p>
      <a:pPr>
        <a:defRPr sz="1659"/>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effectLst>
                  <a:outerShdw blurRad="50800" dist="38100" dir="2700000" algn="tl" rotWithShape="0">
                    <a:prstClr val="black">
                      <a:alpha val="40000"/>
                    </a:prstClr>
                  </a:outerShdw>
                </a:effectLst>
              </a:defRPr>
            </a:pPr>
            <a:r>
              <a:rPr lang="en-US" sz="2211" i="1" u="sng" dirty="0" smtClean="0">
                <a:solidFill>
                  <a:srgbClr val="CAE2AA"/>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rPr>
              <a:t>5 year</a:t>
            </a:r>
            <a:r>
              <a:rPr lang="en-US" sz="2211" i="1" u="sng" baseline="0" dirty="0" smtClean="0">
                <a:solidFill>
                  <a:srgbClr val="CAE2AA"/>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rPr>
              <a:t> depression risk</a:t>
            </a:r>
            <a:endParaRPr lang="en-US" sz="2400" i="1" u="sng" dirty="0">
              <a:solidFill>
                <a:srgbClr val="CAE2AA"/>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endParaRPr>
          </a:p>
        </c:rich>
      </c:tx>
      <c:layout>
        <c:manualLayout>
          <c:xMode val="edge"/>
          <c:yMode val="edge"/>
          <c:x val="0.172369992212512"/>
          <c:y val="0.0328479337572343"/>
        </c:manualLayout>
      </c:layout>
      <c:overlay val="0"/>
      <c:spPr>
        <a:noFill/>
        <a:ln w="23427">
          <a:noFill/>
        </a:ln>
      </c:spPr>
    </c:title>
    <c:autoTitleDeleted val="0"/>
    <c:view3D>
      <c:rotX val="15"/>
      <c:rotY val="20"/>
      <c:depthPercent val="100"/>
      <c:rAngAx val="1"/>
    </c:view3D>
    <c:floor>
      <c:thickness val="0"/>
      <c:spPr>
        <a:noFill/>
        <a:ln w="3175">
          <a:solidFill>
            <a:srgbClr val="808080"/>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0.150008325998525"/>
          <c:y val="0.138114754098361"/>
          <c:w val="0.849991674001475"/>
          <c:h val="0.555208682931027"/>
        </c:manualLayout>
      </c:layout>
      <c:bar3DChart>
        <c:barDir val="col"/>
        <c:grouping val="stacked"/>
        <c:varyColors val="0"/>
        <c:ser>
          <c:idx val="0"/>
          <c:order val="0"/>
          <c:tx>
            <c:strRef>
              <c:f>Sheet1!$B$1</c:f>
              <c:strCache>
                <c:ptCount val="1"/>
                <c:pt idx="0">
                  <c:v>Series 1</c:v>
                </c:pt>
              </c:strCache>
            </c:strRef>
          </c:tx>
          <c:spPr>
            <a:solidFill>
              <a:srgbClr val="FFC000"/>
            </a:solidFill>
            <a:ln w="23427">
              <a:noFill/>
            </a:ln>
          </c:spPr>
          <c:invertIfNegative val="0"/>
          <c:dLbls>
            <c:spPr>
              <a:noFill/>
              <a:ln w="23427">
                <a:noFill/>
              </a:ln>
            </c:spPr>
            <c:txPr>
              <a:bodyPr/>
              <a:lstStyle/>
              <a:p>
                <a:pPr>
                  <a:defRPr sz="1844" b="1" i="1" baseline="0">
                    <a:effectLst>
                      <a:outerShdw blurRad="50800" dist="38100" dir="2700000" algn="tl" rotWithShape="0">
                        <a:prstClr val="black">
                          <a:alpha val="40000"/>
                        </a:prstClr>
                      </a:outerShdw>
                    </a:effectLst>
                    <a:latin typeface="Tahoma" pitchFamily="34" charset="0"/>
                    <a:ea typeface="Tahoma" pitchFamily="34" charset="0"/>
                    <a:cs typeface="Tahoma" pitchFamily="34" charset="0"/>
                  </a:defRPr>
                </a:pPr>
                <a:endParaRPr lang="en-US"/>
              </a:p>
            </c:txPr>
            <c:showLegendKey val="0"/>
            <c:showVal val="1"/>
            <c:showCatName val="0"/>
            <c:showSerName val="0"/>
            <c:showPercent val="0"/>
            <c:showBubbleSize val="0"/>
            <c:showLeaderLines val="0"/>
          </c:dLbls>
          <c:cat>
            <c:strRef>
              <c:f>Sheet1!$A$2:$A$4</c:f>
              <c:strCache>
                <c:ptCount val="3"/>
                <c:pt idx="0">
                  <c:v>low</c:v>
                </c:pt>
                <c:pt idx="1">
                  <c:v>medium</c:v>
                </c:pt>
                <c:pt idx="2">
                  <c:v>high</c:v>
                </c:pt>
              </c:strCache>
            </c:strRef>
          </c:cat>
          <c:val>
            <c:numRef>
              <c:f>Sheet1!$B$2:$B$4</c:f>
              <c:numCache>
                <c:formatCode>General</c:formatCode>
                <c:ptCount val="3"/>
                <c:pt idx="0">
                  <c:v>1.0</c:v>
                </c:pt>
                <c:pt idx="1">
                  <c:v>1.38</c:v>
                </c:pt>
                <c:pt idx="2">
                  <c:v>1.69</c:v>
                </c:pt>
              </c:numCache>
            </c:numRef>
          </c:val>
        </c:ser>
        <c:dLbls>
          <c:showLegendKey val="0"/>
          <c:showVal val="0"/>
          <c:showCatName val="0"/>
          <c:showSerName val="0"/>
          <c:showPercent val="0"/>
          <c:showBubbleSize val="0"/>
        </c:dLbls>
        <c:gapWidth val="150"/>
        <c:shape val="box"/>
        <c:axId val="-2146879576"/>
        <c:axId val="-2146876216"/>
        <c:axId val="0"/>
      </c:bar3DChart>
      <c:catAx>
        <c:axId val="-2146879576"/>
        <c:scaling>
          <c:orientation val="minMax"/>
        </c:scaling>
        <c:delete val="0"/>
        <c:axPos val="b"/>
        <c:numFmt formatCode="General" sourceLinked="1"/>
        <c:majorTickMark val="out"/>
        <c:minorTickMark val="none"/>
        <c:tickLblPos val="nextTo"/>
        <c:spPr>
          <a:ln w="2928">
            <a:solidFill>
              <a:srgbClr val="808080"/>
            </a:solidFill>
            <a:prstDash val="solid"/>
          </a:ln>
        </c:spPr>
        <c:txPr>
          <a:bodyPr/>
          <a:lstStyle/>
          <a:p>
            <a:pPr>
              <a:defRPr>
                <a:solidFill>
                  <a:srgbClr val="FFFFCC"/>
                </a:solidFill>
                <a:effectLst>
                  <a:outerShdw blurRad="50800" dist="38100" dir="2700000" algn="tl" rotWithShape="0">
                    <a:prstClr val="black">
                      <a:alpha val="40000"/>
                    </a:prstClr>
                  </a:outerShdw>
                </a:effectLst>
              </a:defRPr>
            </a:pPr>
            <a:endParaRPr lang="en-US"/>
          </a:p>
        </c:txPr>
        <c:crossAx val="-2146876216"/>
        <c:crosses val="autoZero"/>
        <c:auto val="1"/>
        <c:lblAlgn val="ctr"/>
        <c:lblOffset val="100"/>
        <c:noMultiLvlLbl val="0"/>
      </c:catAx>
      <c:valAx>
        <c:axId val="-2146876216"/>
        <c:scaling>
          <c:orientation val="minMax"/>
        </c:scaling>
        <c:delete val="0"/>
        <c:axPos val="l"/>
        <c:majorGridlines>
          <c:spPr>
            <a:ln w="2928">
              <a:solidFill>
                <a:srgbClr val="808080"/>
              </a:solidFill>
              <a:prstDash val="solid"/>
            </a:ln>
          </c:spPr>
        </c:majorGridlines>
        <c:numFmt formatCode="General" sourceLinked="1"/>
        <c:majorTickMark val="out"/>
        <c:minorTickMark val="none"/>
        <c:tickLblPos val="nextTo"/>
        <c:spPr>
          <a:ln w="2928">
            <a:solidFill>
              <a:srgbClr val="808080"/>
            </a:solidFill>
            <a:prstDash val="solid"/>
          </a:ln>
        </c:spPr>
        <c:txPr>
          <a:bodyPr/>
          <a:lstStyle/>
          <a:p>
            <a:pPr>
              <a:defRPr>
                <a:solidFill>
                  <a:schemeClr val="tx2"/>
                </a:solidFill>
                <a:effectLst>
                  <a:outerShdw blurRad="50800" dist="38100" dir="2700000" algn="tl" rotWithShape="0">
                    <a:prstClr val="black">
                      <a:alpha val="40000"/>
                    </a:prstClr>
                  </a:outerShdw>
                </a:effectLst>
              </a:defRPr>
            </a:pPr>
            <a:endParaRPr lang="en-US"/>
          </a:p>
        </c:txPr>
        <c:crossAx val="-2146879576"/>
        <c:crosses val="autoZero"/>
        <c:crossBetween val="between"/>
      </c:valAx>
      <c:spPr>
        <a:noFill/>
        <a:ln w="23427">
          <a:noFill/>
        </a:ln>
      </c:spPr>
    </c:plotArea>
    <c:plotVisOnly val="1"/>
    <c:dispBlanksAs val="gap"/>
    <c:showDLblsOverMax val="0"/>
  </c:chart>
  <c:spPr>
    <a:noFill/>
    <a:ln>
      <a:noFill/>
    </a:ln>
  </c:spPr>
  <c:txPr>
    <a:bodyPr/>
    <a:lstStyle/>
    <a:p>
      <a:pPr>
        <a:defRPr sz="1659"/>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sz="2213" i="1" u="sng" dirty="0" smtClean="0">
                <a:solidFill>
                  <a:schemeClr val="accent5"/>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rPr>
              <a:t>4.4 year</a:t>
            </a:r>
            <a:r>
              <a:rPr lang="en-US" sz="2213" i="1" u="sng" baseline="0" dirty="0" smtClean="0">
                <a:solidFill>
                  <a:schemeClr val="accent5"/>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rPr>
              <a:t> depression risk</a:t>
            </a:r>
            <a:endParaRPr lang="en-US" sz="2400" i="1" u="sng" dirty="0">
              <a:solidFill>
                <a:schemeClr val="accent5"/>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endParaRPr>
          </a:p>
        </c:rich>
      </c:tx>
      <c:layout>
        <c:manualLayout>
          <c:xMode val="edge"/>
          <c:yMode val="edge"/>
          <c:x val="0.117953738217477"/>
          <c:y val="0.0161804692793317"/>
        </c:manualLayout>
      </c:layout>
      <c:overlay val="0"/>
      <c:spPr>
        <a:noFill/>
        <a:ln w="23467">
          <a:noFill/>
        </a:ln>
      </c:spPr>
    </c:title>
    <c:autoTitleDeleted val="0"/>
    <c:view3D>
      <c:rotX val="15"/>
      <c:rotY val="20"/>
      <c:depthPercent val="100"/>
      <c:rAngAx val="1"/>
    </c:view3D>
    <c:floor>
      <c:thickness val="0"/>
      <c:spPr>
        <a:noFill/>
        <a:ln w="3175">
          <a:solidFill>
            <a:srgbClr val="808080"/>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0.126530753721816"/>
          <c:y val="0.112975190252056"/>
          <c:w val="0.849991674001475"/>
          <c:h val="0.555208682931027"/>
        </c:manualLayout>
      </c:layout>
      <c:bar3DChart>
        <c:barDir val="col"/>
        <c:grouping val="stacked"/>
        <c:varyColors val="0"/>
        <c:ser>
          <c:idx val="0"/>
          <c:order val="0"/>
          <c:tx>
            <c:strRef>
              <c:f>Sheet1!$B$1</c:f>
              <c:strCache>
                <c:ptCount val="1"/>
                <c:pt idx="0">
                  <c:v>Series 1</c:v>
                </c:pt>
              </c:strCache>
            </c:strRef>
          </c:tx>
          <c:spPr>
            <a:solidFill>
              <a:srgbClr val="92D050"/>
            </a:solidFill>
            <a:ln w="23467">
              <a:noFill/>
            </a:ln>
          </c:spPr>
          <c:invertIfNegative val="0"/>
          <c:dLbls>
            <c:spPr>
              <a:noFill/>
              <a:ln w="23467">
                <a:noFill/>
              </a:ln>
            </c:spPr>
            <c:txPr>
              <a:bodyPr/>
              <a:lstStyle/>
              <a:p>
                <a:pPr>
                  <a:defRPr sz="1846" b="1" i="1" baseline="0">
                    <a:effectLst>
                      <a:outerShdw blurRad="50800" dist="38100" dir="2700000" algn="tl" rotWithShape="0">
                        <a:prstClr val="black">
                          <a:alpha val="40000"/>
                        </a:prstClr>
                      </a:outerShdw>
                    </a:effectLst>
                    <a:latin typeface="Tahoma" pitchFamily="34" charset="0"/>
                    <a:ea typeface="Tahoma" pitchFamily="34" charset="0"/>
                    <a:cs typeface="Tahoma" pitchFamily="34" charset="0"/>
                  </a:defRPr>
                </a:pPr>
                <a:endParaRPr lang="en-US"/>
              </a:p>
            </c:txPr>
            <c:showLegendKey val="0"/>
            <c:showVal val="1"/>
            <c:showCatName val="0"/>
            <c:showSerName val="0"/>
            <c:showPercent val="0"/>
            <c:showBubbleSize val="0"/>
            <c:showLeaderLines val="0"/>
          </c:dLbls>
          <c:cat>
            <c:strRef>
              <c:f>Sheet1!$A$2:$A$6</c:f>
              <c:strCache>
                <c:ptCount val="5"/>
                <c:pt idx="0">
                  <c:v>lowest</c:v>
                </c:pt>
                <c:pt idx="1">
                  <c:v>low</c:v>
                </c:pt>
                <c:pt idx="2">
                  <c:v>medium</c:v>
                </c:pt>
                <c:pt idx="3">
                  <c:v>high</c:v>
                </c:pt>
                <c:pt idx="4">
                  <c:v>highest</c:v>
                </c:pt>
              </c:strCache>
            </c:strRef>
          </c:cat>
          <c:val>
            <c:numRef>
              <c:f>Sheet1!$B$2:$B$6</c:f>
              <c:numCache>
                <c:formatCode>General</c:formatCode>
                <c:ptCount val="5"/>
                <c:pt idx="0">
                  <c:v>1.0</c:v>
                </c:pt>
                <c:pt idx="1">
                  <c:v>0.74</c:v>
                </c:pt>
                <c:pt idx="2">
                  <c:v>0.66</c:v>
                </c:pt>
                <c:pt idx="3">
                  <c:v>0.49</c:v>
                </c:pt>
                <c:pt idx="4">
                  <c:v>0.58</c:v>
                </c:pt>
              </c:numCache>
            </c:numRef>
          </c:val>
        </c:ser>
        <c:dLbls>
          <c:showLegendKey val="0"/>
          <c:showVal val="0"/>
          <c:showCatName val="0"/>
          <c:showSerName val="0"/>
          <c:showPercent val="0"/>
          <c:showBubbleSize val="0"/>
        </c:dLbls>
        <c:gapWidth val="150"/>
        <c:shape val="box"/>
        <c:axId val="-2146951416"/>
        <c:axId val="2045009944"/>
        <c:axId val="0"/>
      </c:bar3DChart>
      <c:catAx>
        <c:axId val="-2146951416"/>
        <c:scaling>
          <c:orientation val="minMax"/>
        </c:scaling>
        <c:delete val="0"/>
        <c:axPos val="b"/>
        <c:numFmt formatCode="General" sourceLinked="1"/>
        <c:majorTickMark val="out"/>
        <c:minorTickMark val="none"/>
        <c:tickLblPos val="nextTo"/>
        <c:spPr>
          <a:ln w="2933">
            <a:solidFill>
              <a:srgbClr val="808080"/>
            </a:solidFill>
            <a:prstDash val="solid"/>
          </a:ln>
        </c:spPr>
        <c:txPr>
          <a:bodyPr/>
          <a:lstStyle/>
          <a:p>
            <a:pPr>
              <a:defRPr>
                <a:solidFill>
                  <a:srgbClr val="FFFFCC"/>
                </a:solidFill>
              </a:defRPr>
            </a:pPr>
            <a:endParaRPr lang="en-US"/>
          </a:p>
        </c:txPr>
        <c:crossAx val="2045009944"/>
        <c:crosses val="autoZero"/>
        <c:auto val="1"/>
        <c:lblAlgn val="ctr"/>
        <c:lblOffset val="100"/>
        <c:noMultiLvlLbl val="0"/>
      </c:catAx>
      <c:valAx>
        <c:axId val="2045009944"/>
        <c:scaling>
          <c:orientation val="minMax"/>
        </c:scaling>
        <c:delete val="0"/>
        <c:axPos val="l"/>
        <c:majorGridlines>
          <c:spPr>
            <a:ln w="2933">
              <a:solidFill>
                <a:srgbClr val="808080"/>
              </a:solidFill>
              <a:prstDash val="solid"/>
            </a:ln>
          </c:spPr>
        </c:majorGridlines>
        <c:numFmt formatCode="General" sourceLinked="1"/>
        <c:majorTickMark val="out"/>
        <c:minorTickMark val="none"/>
        <c:tickLblPos val="nextTo"/>
        <c:spPr>
          <a:ln w="2933">
            <a:solidFill>
              <a:srgbClr val="808080"/>
            </a:solidFill>
            <a:prstDash val="solid"/>
          </a:ln>
        </c:spPr>
        <c:txPr>
          <a:bodyPr/>
          <a:lstStyle/>
          <a:p>
            <a:pPr>
              <a:defRPr>
                <a:solidFill>
                  <a:schemeClr val="tx2"/>
                </a:solidFill>
                <a:effectLst>
                  <a:outerShdw blurRad="50800" dist="38100" dir="2700000" algn="tl" rotWithShape="0">
                    <a:prstClr val="black">
                      <a:alpha val="40000"/>
                    </a:prstClr>
                  </a:outerShdw>
                </a:effectLst>
              </a:defRPr>
            </a:pPr>
            <a:endParaRPr lang="en-US"/>
          </a:p>
        </c:txPr>
        <c:crossAx val="-2146951416"/>
        <c:crosses val="autoZero"/>
        <c:crossBetween val="between"/>
      </c:valAx>
      <c:spPr>
        <a:noFill/>
        <a:ln w="23467">
          <a:noFill/>
        </a:ln>
      </c:spPr>
    </c:plotArea>
    <c:plotVisOnly val="1"/>
    <c:dispBlanksAs val="gap"/>
    <c:showDLblsOverMax val="0"/>
  </c:chart>
  <c:spPr>
    <a:noFill/>
    <a:ln>
      <a:noFill/>
    </a:ln>
  </c:spPr>
  <c:txPr>
    <a:bodyPr/>
    <a:lstStyle/>
    <a:p>
      <a:pPr>
        <a:defRPr sz="1661"/>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sz="2213" i="1" u="sng" baseline="0" dirty="0" smtClean="0">
                <a:solidFill>
                  <a:schemeClr val="accent5"/>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rPr>
              <a:t>reduced depression risk</a:t>
            </a:r>
            <a:endParaRPr lang="en-US" sz="2400" i="1" u="sng" dirty="0">
              <a:solidFill>
                <a:schemeClr val="accent5"/>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endParaRPr>
          </a:p>
        </c:rich>
      </c:tx>
      <c:layout>
        <c:manualLayout>
          <c:xMode val="edge"/>
          <c:yMode val="edge"/>
          <c:x val="0.147227803631413"/>
          <c:y val="0.0161804692793317"/>
        </c:manualLayout>
      </c:layout>
      <c:overlay val="0"/>
      <c:spPr>
        <a:noFill/>
        <a:ln w="23467">
          <a:noFill/>
        </a:ln>
      </c:spPr>
    </c:title>
    <c:autoTitleDeleted val="0"/>
    <c:view3D>
      <c:rotX val="15"/>
      <c:rotY val="20"/>
      <c:depthPercent val="100"/>
      <c:rAngAx val="1"/>
    </c:view3D>
    <c:floor>
      <c:thickness val="0"/>
      <c:spPr>
        <a:noFill/>
        <a:ln w="3175">
          <a:solidFill>
            <a:srgbClr val="808080"/>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0.126530753721816"/>
          <c:y val="0.112975190252056"/>
          <c:w val="0.849991674001475"/>
          <c:h val="0.555208682931027"/>
        </c:manualLayout>
      </c:layout>
      <c:bar3DChart>
        <c:barDir val="col"/>
        <c:grouping val="stacked"/>
        <c:varyColors val="0"/>
        <c:ser>
          <c:idx val="0"/>
          <c:order val="0"/>
          <c:tx>
            <c:strRef>
              <c:f>Sheet1!$B$1</c:f>
              <c:strCache>
                <c:ptCount val="1"/>
                <c:pt idx="0">
                  <c:v>Series 1</c:v>
                </c:pt>
              </c:strCache>
            </c:strRef>
          </c:tx>
          <c:spPr>
            <a:solidFill>
              <a:srgbClr val="92D050"/>
            </a:solidFill>
            <a:ln w="23467">
              <a:noFill/>
            </a:ln>
          </c:spPr>
          <c:invertIfNegative val="0"/>
          <c:dLbls>
            <c:spPr>
              <a:noFill/>
              <a:ln w="23467">
                <a:noFill/>
              </a:ln>
            </c:spPr>
            <c:txPr>
              <a:bodyPr/>
              <a:lstStyle/>
              <a:p>
                <a:pPr>
                  <a:defRPr sz="1846" b="1" i="1" baseline="0">
                    <a:effectLst>
                      <a:outerShdw blurRad="50800" dist="38100" dir="2700000" algn="tl" rotWithShape="0">
                        <a:prstClr val="black">
                          <a:alpha val="40000"/>
                        </a:prstClr>
                      </a:outerShdw>
                    </a:effectLst>
                    <a:latin typeface="Tahoma" pitchFamily="34" charset="0"/>
                    <a:ea typeface="Tahoma" pitchFamily="34" charset="0"/>
                    <a:cs typeface="Tahoma" pitchFamily="34" charset="0"/>
                  </a:defRPr>
                </a:pPr>
                <a:endParaRPr lang="en-US"/>
              </a:p>
            </c:txPr>
            <c:showLegendKey val="0"/>
            <c:showVal val="1"/>
            <c:showCatName val="0"/>
            <c:showSerName val="0"/>
            <c:showPercent val="0"/>
            <c:showBubbleSize val="0"/>
            <c:showLeaderLines val="0"/>
          </c:dLbls>
          <c:cat>
            <c:strRef>
              <c:f>Sheet1!$A$2:$A$5</c:f>
              <c:strCache>
                <c:ptCount val="4"/>
                <c:pt idx="0">
                  <c:v>none</c:v>
                </c:pt>
                <c:pt idx="1">
                  <c:v>one</c:v>
                </c:pt>
                <c:pt idx="2">
                  <c:v>two</c:v>
                </c:pt>
                <c:pt idx="3">
                  <c:v>three</c:v>
                </c:pt>
              </c:strCache>
            </c:strRef>
          </c:cat>
          <c:val>
            <c:numRef>
              <c:f>Sheet1!$B$2:$B$5</c:f>
              <c:numCache>
                <c:formatCode>General</c:formatCode>
                <c:ptCount val="4"/>
                <c:pt idx="0">
                  <c:v>1.0</c:v>
                </c:pt>
                <c:pt idx="1">
                  <c:v>0.85</c:v>
                </c:pt>
                <c:pt idx="2">
                  <c:v>0.33</c:v>
                </c:pt>
                <c:pt idx="3">
                  <c:v>0.18</c:v>
                </c:pt>
              </c:numCache>
            </c:numRef>
          </c:val>
        </c:ser>
        <c:dLbls>
          <c:showLegendKey val="0"/>
          <c:showVal val="0"/>
          <c:showCatName val="0"/>
          <c:showSerName val="0"/>
          <c:showPercent val="0"/>
          <c:showBubbleSize val="0"/>
        </c:dLbls>
        <c:gapWidth val="150"/>
        <c:shape val="box"/>
        <c:axId val="-2146680360"/>
        <c:axId val="-2146676984"/>
        <c:axId val="0"/>
      </c:bar3DChart>
      <c:catAx>
        <c:axId val="-2146680360"/>
        <c:scaling>
          <c:orientation val="minMax"/>
        </c:scaling>
        <c:delete val="0"/>
        <c:axPos val="b"/>
        <c:numFmt formatCode="General" sourceLinked="1"/>
        <c:majorTickMark val="out"/>
        <c:minorTickMark val="none"/>
        <c:tickLblPos val="nextTo"/>
        <c:spPr>
          <a:ln w="2933">
            <a:solidFill>
              <a:srgbClr val="808080"/>
            </a:solidFill>
            <a:prstDash val="solid"/>
          </a:ln>
        </c:spPr>
        <c:txPr>
          <a:bodyPr/>
          <a:lstStyle/>
          <a:p>
            <a:pPr>
              <a:defRPr>
                <a:solidFill>
                  <a:srgbClr val="FFFFCC"/>
                </a:solidFill>
                <a:effectLst>
                  <a:outerShdw blurRad="50800" dist="38100" dir="2700000" algn="tl" rotWithShape="0">
                    <a:prstClr val="black">
                      <a:alpha val="40000"/>
                    </a:prstClr>
                  </a:outerShdw>
                </a:effectLst>
              </a:defRPr>
            </a:pPr>
            <a:endParaRPr lang="en-US"/>
          </a:p>
        </c:txPr>
        <c:crossAx val="-2146676984"/>
        <c:crosses val="autoZero"/>
        <c:auto val="1"/>
        <c:lblAlgn val="ctr"/>
        <c:lblOffset val="100"/>
        <c:noMultiLvlLbl val="0"/>
      </c:catAx>
      <c:valAx>
        <c:axId val="-2146676984"/>
        <c:scaling>
          <c:orientation val="minMax"/>
        </c:scaling>
        <c:delete val="0"/>
        <c:axPos val="l"/>
        <c:majorGridlines>
          <c:spPr>
            <a:ln w="2933">
              <a:solidFill>
                <a:srgbClr val="808080"/>
              </a:solidFill>
              <a:prstDash val="solid"/>
            </a:ln>
          </c:spPr>
        </c:majorGridlines>
        <c:numFmt formatCode="General" sourceLinked="1"/>
        <c:majorTickMark val="out"/>
        <c:minorTickMark val="none"/>
        <c:tickLblPos val="nextTo"/>
        <c:spPr>
          <a:ln w="2933">
            <a:solidFill>
              <a:srgbClr val="808080"/>
            </a:solidFill>
            <a:prstDash val="solid"/>
          </a:ln>
        </c:spPr>
        <c:txPr>
          <a:bodyPr/>
          <a:lstStyle/>
          <a:p>
            <a:pPr>
              <a:defRPr>
                <a:solidFill>
                  <a:schemeClr val="tx2"/>
                </a:solidFill>
                <a:effectLst>
                  <a:outerShdw blurRad="50800" dist="38100" dir="2700000" algn="tl" rotWithShape="0">
                    <a:prstClr val="black">
                      <a:alpha val="40000"/>
                    </a:prstClr>
                  </a:outerShdw>
                </a:effectLst>
              </a:defRPr>
            </a:pPr>
            <a:endParaRPr lang="en-US"/>
          </a:p>
        </c:txPr>
        <c:crossAx val="-2146680360"/>
        <c:crosses val="autoZero"/>
        <c:crossBetween val="between"/>
      </c:valAx>
      <c:spPr>
        <a:noFill/>
        <a:ln w="23467">
          <a:noFill/>
        </a:ln>
      </c:spPr>
    </c:plotArea>
    <c:plotVisOnly val="1"/>
    <c:dispBlanksAs val="gap"/>
    <c:showDLblsOverMax val="0"/>
  </c:chart>
  <c:spPr>
    <a:noFill/>
    <a:ln>
      <a:noFill/>
    </a:ln>
  </c:spPr>
  <c:txPr>
    <a:bodyPr/>
    <a:lstStyle/>
    <a:p>
      <a:pPr>
        <a:defRPr sz="1661"/>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61465443955"/>
          <c:y val="0.0559820416311889"/>
          <c:w val="0.827361222383925"/>
          <c:h val="0.744953979472366"/>
        </c:manualLayout>
      </c:layout>
      <c:lineChart>
        <c:grouping val="standard"/>
        <c:varyColors val="0"/>
        <c:ser>
          <c:idx val="0"/>
          <c:order val="0"/>
          <c:tx>
            <c:strRef>
              <c:f>Sheet1!$B$1</c:f>
              <c:strCache>
                <c:ptCount val="1"/>
                <c:pt idx="0">
                  <c:v>capitalization</c:v>
                </c:pt>
              </c:strCache>
            </c:strRef>
          </c:tx>
          <c:spPr>
            <a:ln w="47625">
              <a:solidFill>
                <a:srgbClr val="C00000"/>
              </a:solidFill>
            </a:ln>
          </c:spPr>
          <c:marker>
            <c:symbol val="none"/>
          </c:marker>
          <c:cat>
            <c:numRef>
              <c:f>Sheet1!$A$2:$A$6</c:f>
              <c:numCache>
                <c:formatCode>General</c:formatCode>
                <c:ptCount val="5"/>
                <c:pt idx="0">
                  <c:v>0.0</c:v>
                </c:pt>
                <c:pt idx="1">
                  <c:v>4.0</c:v>
                </c:pt>
                <c:pt idx="2">
                  <c:v>8.0</c:v>
                </c:pt>
                <c:pt idx="3">
                  <c:v>12.0</c:v>
                </c:pt>
                <c:pt idx="4">
                  <c:v>16.0</c:v>
                </c:pt>
              </c:numCache>
            </c:numRef>
          </c:cat>
          <c:val>
            <c:numRef>
              <c:f>Sheet1!$B$2:$B$6</c:f>
              <c:numCache>
                <c:formatCode>General</c:formatCode>
                <c:ptCount val="5"/>
                <c:pt idx="0">
                  <c:v>66.0</c:v>
                </c:pt>
                <c:pt idx="1">
                  <c:v>46.5</c:v>
                </c:pt>
                <c:pt idx="2">
                  <c:v>45.0</c:v>
                </c:pt>
                <c:pt idx="3">
                  <c:v>42.5</c:v>
                </c:pt>
                <c:pt idx="4">
                  <c:v>37.0</c:v>
                </c:pt>
              </c:numCache>
            </c:numRef>
          </c:val>
          <c:smooth val="0"/>
        </c:ser>
        <c:ser>
          <c:idx val="1"/>
          <c:order val="1"/>
          <c:tx>
            <c:strRef>
              <c:f>Sheet1!$C$1</c:f>
              <c:strCache>
                <c:ptCount val="1"/>
                <c:pt idx="0">
                  <c:v>compensation</c:v>
                </c:pt>
              </c:strCache>
            </c:strRef>
          </c:tx>
          <c:spPr>
            <a:ln w="47625">
              <a:solidFill>
                <a:srgbClr val="FFFF00"/>
              </a:solidFill>
              <a:prstDash val="dash"/>
            </a:ln>
          </c:spPr>
          <c:marker>
            <c:symbol val="none"/>
          </c:marker>
          <c:cat>
            <c:numRef>
              <c:f>Sheet1!$A$2:$A$6</c:f>
              <c:numCache>
                <c:formatCode>General</c:formatCode>
                <c:ptCount val="5"/>
                <c:pt idx="0">
                  <c:v>0.0</c:v>
                </c:pt>
                <c:pt idx="1">
                  <c:v>4.0</c:v>
                </c:pt>
                <c:pt idx="2">
                  <c:v>8.0</c:v>
                </c:pt>
                <c:pt idx="3">
                  <c:v>12.0</c:v>
                </c:pt>
                <c:pt idx="4">
                  <c:v>16.0</c:v>
                </c:pt>
              </c:numCache>
            </c:numRef>
          </c:cat>
          <c:val>
            <c:numRef>
              <c:f>Sheet1!$C$2:$C$6</c:f>
              <c:numCache>
                <c:formatCode>General</c:formatCode>
                <c:ptCount val="5"/>
                <c:pt idx="0">
                  <c:v>59.0</c:v>
                </c:pt>
                <c:pt idx="1">
                  <c:v>52.0</c:v>
                </c:pt>
                <c:pt idx="2">
                  <c:v>49.0</c:v>
                </c:pt>
                <c:pt idx="3">
                  <c:v>47.0</c:v>
                </c:pt>
                <c:pt idx="4">
                  <c:v>44.0</c:v>
                </c:pt>
              </c:numCache>
            </c:numRef>
          </c:val>
          <c:smooth val="0"/>
        </c:ser>
        <c:dLbls>
          <c:showLegendKey val="0"/>
          <c:showVal val="0"/>
          <c:showCatName val="0"/>
          <c:showSerName val="0"/>
          <c:showPercent val="0"/>
          <c:showBubbleSize val="0"/>
        </c:dLbls>
        <c:marker val="1"/>
        <c:smooth val="0"/>
        <c:axId val="2144581512"/>
        <c:axId val="2144843848"/>
      </c:lineChart>
      <c:catAx>
        <c:axId val="2144581512"/>
        <c:scaling>
          <c:orientation val="minMax"/>
        </c:scaling>
        <c:delete val="0"/>
        <c:axPos val="b"/>
        <c:title>
          <c:tx>
            <c:rich>
              <a:bodyPr/>
              <a:lstStyle/>
              <a:p>
                <a:pPr>
                  <a:defRPr/>
                </a:pPr>
                <a:r>
                  <a:rPr lang="en-GB" sz="1800" b="0" baseline="0" dirty="0" smtClean="0">
                    <a:solidFill>
                      <a:schemeClr val="accent5">
                        <a:lumMod val="75000"/>
                      </a:schemeClr>
                    </a:solidFill>
                  </a:rPr>
                  <a:t>weeks in treatment</a:t>
                </a:r>
                <a:endParaRPr lang="en-GB" sz="1800" b="0" baseline="0" dirty="0">
                  <a:solidFill>
                    <a:schemeClr val="accent5">
                      <a:lumMod val="75000"/>
                    </a:schemeClr>
                  </a:solidFill>
                </a:endParaRPr>
              </a:p>
            </c:rich>
          </c:tx>
          <c:layout>
            <c:manualLayout>
              <c:xMode val="edge"/>
              <c:yMode val="edge"/>
              <c:x val="0.372601328650143"/>
              <c:y val="0.902684537783598"/>
            </c:manualLayout>
          </c:layout>
          <c:overlay val="0"/>
          <c:spPr>
            <a:noFill/>
            <a:ln>
              <a:noFill/>
            </a:ln>
          </c:spPr>
        </c:title>
        <c:numFmt formatCode="General" sourceLinked="1"/>
        <c:majorTickMark val="none"/>
        <c:minorTickMark val="none"/>
        <c:tickLblPos val="nextTo"/>
        <c:crossAx val="2144843848"/>
        <c:crosses val="autoZero"/>
        <c:auto val="1"/>
        <c:lblAlgn val="ctr"/>
        <c:lblOffset val="100"/>
        <c:noMultiLvlLbl val="0"/>
      </c:catAx>
      <c:valAx>
        <c:axId val="2144843848"/>
        <c:scaling>
          <c:orientation val="minMax"/>
          <c:max val="70.0"/>
          <c:min val="30.0"/>
        </c:scaling>
        <c:delete val="0"/>
        <c:axPos val="l"/>
        <c:majorGridlines/>
        <c:title>
          <c:tx>
            <c:rich>
              <a:bodyPr/>
              <a:lstStyle/>
              <a:p>
                <a:pPr>
                  <a:defRPr sz="2000" b="0" baseline="0">
                    <a:solidFill>
                      <a:schemeClr val="accent5">
                        <a:lumMod val="75000"/>
                      </a:schemeClr>
                    </a:solidFill>
                    <a:effectLst>
                      <a:outerShdw blurRad="38100" dist="38100" dir="2700000" algn="tl">
                        <a:srgbClr val="000000">
                          <a:alpha val="43137"/>
                        </a:srgbClr>
                      </a:outerShdw>
                    </a:effectLst>
                  </a:defRPr>
                </a:pPr>
                <a:r>
                  <a:rPr lang="en-GB" sz="1800" b="0" baseline="0" dirty="0" smtClean="0">
                    <a:solidFill>
                      <a:schemeClr val="accent5">
                        <a:lumMod val="75000"/>
                      </a:schemeClr>
                    </a:solidFill>
                    <a:effectLst>
                      <a:outerShdw blurRad="38100" dist="38100" dir="2700000" algn="tl">
                        <a:srgbClr val="000000">
                          <a:alpha val="43137"/>
                        </a:srgbClr>
                      </a:outerShdw>
                    </a:effectLst>
                  </a:rPr>
                  <a:t>depressive symptom severity</a:t>
                </a:r>
                <a:endParaRPr lang="en-GB" sz="1800" b="0" baseline="0" dirty="0">
                  <a:solidFill>
                    <a:schemeClr val="accent5">
                      <a:lumMod val="75000"/>
                    </a:schemeClr>
                  </a:solidFill>
                  <a:effectLst>
                    <a:outerShdw blurRad="38100" dist="38100" dir="2700000" algn="tl">
                      <a:srgbClr val="000000">
                        <a:alpha val="43137"/>
                      </a:srgbClr>
                    </a:outerShdw>
                  </a:effectLst>
                </a:endParaRPr>
              </a:p>
            </c:rich>
          </c:tx>
          <c:layout>
            <c:manualLayout>
              <c:xMode val="edge"/>
              <c:yMode val="edge"/>
              <c:x val="0.00909952552303464"/>
              <c:y val="0.0586838044477924"/>
            </c:manualLayout>
          </c:layout>
          <c:overlay val="0"/>
        </c:title>
        <c:numFmt formatCode="General" sourceLinked="1"/>
        <c:majorTickMark val="none"/>
        <c:minorTickMark val="none"/>
        <c:tickLblPos val="nextTo"/>
        <c:crossAx val="2144581512"/>
        <c:crosses val="autoZero"/>
        <c:crossBetween val="between"/>
        <c:majorUnit val="5.0"/>
        <c:minorUnit val="2.0"/>
      </c:valAx>
    </c:plotArea>
    <c:legend>
      <c:legendPos val="r"/>
      <c:legendEntry>
        <c:idx val="0"/>
        <c:txPr>
          <a:bodyPr/>
          <a:lstStyle/>
          <a:p>
            <a:pPr>
              <a:defRPr sz="2000" b="0" i="1" baseline="0">
                <a:solidFill>
                  <a:srgbClr val="C00000"/>
                </a:solidFill>
                <a:effectLst>
                  <a:outerShdw blurRad="38100" dist="38100" dir="2700000" algn="tl">
                    <a:srgbClr val="000000">
                      <a:alpha val="43137"/>
                    </a:srgbClr>
                  </a:outerShdw>
                </a:effectLst>
                <a:latin typeface="+mn-lt"/>
              </a:defRPr>
            </a:pPr>
            <a:endParaRPr lang="en-US"/>
          </a:p>
        </c:txPr>
      </c:legendEntry>
      <c:legendEntry>
        <c:idx val="1"/>
        <c:txPr>
          <a:bodyPr/>
          <a:lstStyle/>
          <a:p>
            <a:pPr>
              <a:defRPr sz="2000" b="0" i="1" baseline="0">
                <a:solidFill>
                  <a:srgbClr val="FFFF00"/>
                </a:solidFill>
                <a:effectLst>
                  <a:outerShdw blurRad="38100" dist="38100" dir="2700000" algn="tl">
                    <a:srgbClr val="000000">
                      <a:alpha val="43137"/>
                    </a:srgbClr>
                  </a:outerShdw>
                </a:effectLst>
                <a:latin typeface="+mn-lt"/>
              </a:defRPr>
            </a:pPr>
            <a:endParaRPr lang="en-US"/>
          </a:p>
        </c:txPr>
      </c:legendEntry>
      <c:layout>
        <c:manualLayout>
          <c:xMode val="edge"/>
          <c:yMode val="edge"/>
          <c:x val="0.594941666906495"/>
          <c:y val="0.153566911368822"/>
          <c:w val="0.292072557849159"/>
          <c:h val="0.187708417013494"/>
        </c:manualLayout>
      </c:layout>
      <c:overlay val="0"/>
      <c:txPr>
        <a:bodyPr/>
        <a:lstStyle/>
        <a:p>
          <a:pPr>
            <a:defRPr sz="2000" i="1" baseline="0">
              <a:latin typeface="+mn-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emf"/></Relationships>
</file>

<file path=ppt/drawings/drawing1.xml><?xml version="1.0" encoding="utf-8"?>
<c:userShapes xmlns:c="http://schemas.openxmlformats.org/drawingml/2006/chart">
  <cdr:relSizeAnchor xmlns:cdr="http://schemas.openxmlformats.org/drawingml/2006/chartDrawing">
    <cdr:from>
      <cdr:x>0.14057</cdr:x>
      <cdr:y>0.75765</cdr:y>
    </cdr:from>
    <cdr:to>
      <cdr:x>0.88109</cdr:x>
      <cdr:y>0.88002</cdr:y>
    </cdr:to>
    <cdr:sp macro="" textlink="">
      <cdr:nvSpPr>
        <cdr:cNvPr id="3" name="TextBox 1"/>
        <cdr:cNvSpPr txBox="1"/>
      </cdr:nvSpPr>
      <cdr:spPr>
        <a:xfrm xmlns:a="http://schemas.openxmlformats.org/drawingml/2006/main">
          <a:off x="560433" y="3600400"/>
          <a:ext cx="2952328" cy="5815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2400" dirty="0" smtClean="0">
              <a:solidFill>
                <a:schemeClr val="accent5"/>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rPr>
            <a:t>whole food intake</a:t>
          </a:r>
          <a:endParaRPr lang="en-GB" sz="2400" dirty="0">
            <a:solidFill>
              <a:schemeClr val="accent5"/>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0.09838</cdr:x>
      <cdr:y>0.80826</cdr:y>
    </cdr:from>
    <cdr:to>
      <cdr:x>0.96598</cdr:x>
      <cdr:y>0.92373</cdr:y>
    </cdr:to>
    <cdr:sp macro="" textlink="">
      <cdr:nvSpPr>
        <cdr:cNvPr id="2" name="TextBox 1"/>
        <cdr:cNvSpPr txBox="1"/>
      </cdr:nvSpPr>
      <cdr:spPr>
        <a:xfrm xmlns:a="http://schemas.openxmlformats.org/drawingml/2006/main">
          <a:off x="416417" y="4032448"/>
          <a:ext cx="3672408" cy="5760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2400" dirty="0" smtClean="0">
              <a:solidFill>
                <a:srgbClr val="CAE2AA"/>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rPr>
            <a:t>processed food intake</a:t>
          </a:r>
          <a:endParaRPr lang="en-GB" sz="2400" dirty="0">
            <a:solidFill>
              <a:srgbClr val="CAE2AA"/>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0.02052</cdr:x>
      <cdr:y>0.85081</cdr:y>
    </cdr:from>
    <cdr:to>
      <cdr:x>0.98382</cdr:x>
      <cdr:y>0.95843</cdr:y>
    </cdr:to>
    <cdr:sp macro="" textlink="">
      <cdr:nvSpPr>
        <cdr:cNvPr id="3" name="TextBox 1"/>
        <cdr:cNvSpPr txBox="1"/>
      </cdr:nvSpPr>
      <cdr:spPr>
        <a:xfrm xmlns:a="http://schemas.openxmlformats.org/drawingml/2006/main">
          <a:off x="90489" y="4062007"/>
          <a:ext cx="4248472" cy="51380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2400" dirty="0" err="1" smtClean="0">
              <a:solidFill>
                <a:schemeClr val="accent5"/>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rPr>
            <a:t>mediterranean</a:t>
          </a:r>
          <a:r>
            <a:rPr lang="en-GB" sz="2400" dirty="0" smtClean="0">
              <a:solidFill>
                <a:schemeClr val="accent5"/>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rPr>
            <a:t> diet intake</a:t>
          </a:r>
          <a:endParaRPr lang="en-GB" sz="2400" dirty="0">
            <a:solidFill>
              <a:schemeClr val="accent5"/>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0.0166</cdr:x>
      <cdr:y>0.78099</cdr:y>
    </cdr:from>
    <cdr:to>
      <cdr:x>0.9799</cdr:x>
      <cdr:y>0.88861</cdr:y>
    </cdr:to>
    <cdr:sp macro="" textlink="">
      <cdr:nvSpPr>
        <cdr:cNvPr id="3" name="TextBox 1"/>
        <cdr:cNvSpPr txBox="1"/>
      </cdr:nvSpPr>
      <cdr:spPr>
        <a:xfrm xmlns:a="http://schemas.openxmlformats.org/drawingml/2006/main">
          <a:off x="72008" y="3672408"/>
          <a:ext cx="4179095" cy="50605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2400" dirty="0" smtClean="0">
              <a:solidFill>
                <a:schemeClr val="accent5"/>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rPr>
            <a:t>healthy lifestyle behaviours</a:t>
          </a:r>
          <a:endParaRPr lang="en-GB" sz="2400" dirty="0">
            <a:solidFill>
              <a:schemeClr val="accent5"/>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740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GB"/>
          </a:p>
        </p:txBody>
      </p:sp>
      <p:sp>
        <p:nvSpPr>
          <p:cNvPr id="1198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GB"/>
          </a:p>
        </p:txBody>
      </p:sp>
      <p:sp>
        <p:nvSpPr>
          <p:cNvPr id="53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98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198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GB"/>
          </a:p>
        </p:txBody>
      </p:sp>
      <p:sp>
        <p:nvSpPr>
          <p:cNvPr id="1198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91EB4083-7147-45B1-A757-D04CE1340E43}" type="slidenum">
              <a:rPr lang="en-GB"/>
              <a:pPr>
                <a:defRPr/>
              </a:pPr>
              <a:t>‹#›</a:t>
            </a:fld>
            <a:endParaRPr lang="en-GB"/>
          </a:p>
        </p:txBody>
      </p:sp>
    </p:spTree>
    <p:extLst>
      <p:ext uri="{BB962C8B-B14F-4D97-AF65-F5344CB8AC3E}">
        <p14:creationId xmlns:p14="http://schemas.microsoft.com/office/powerpoint/2010/main" val="22125630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Tahoma" charset="0"/>
                <a:ea typeface="ＭＳ Ｐゴシック" charset="0"/>
              </a:defRPr>
            </a:lvl1pPr>
            <a:lvl2pPr marL="742950" indent="-285750" eaLnBrk="0" hangingPunct="0">
              <a:defRPr>
                <a:solidFill>
                  <a:schemeClr val="tx1"/>
                </a:solidFill>
                <a:latin typeface="Tahoma" charset="0"/>
                <a:ea typeface="ＭＳ Ｐゴシック" charset="0"/>
              </a:defRPr>
            </a:lvl2pPr>
            <a:lvl3pPr marL="1143000" indent="-228600" eaLnBrk="0" hangingPunct="0">
              <a:defRPr>
                <a:solidFill>
                  <a:schemeClr val="tx1"/>
                </a:solidFill>
                <a:latin typeface="Tahoma" charset="0"/>
                <a:ea typeface="ＭＳ Ｐゴシック" charset="0"/>
              </a:defRPr>
            </a:lvl3pPr>
            <a:lvl4pPr marL="1600200" indent="-228600" eaLnBrk="0" hangingPunct="0">
              <a:defRPr>
                <a:solidFill>
                  <a:schemeClr val="tx1"/>
                </a:solidFill>
                <a:latin typeface="Tahoma" charset="0"/>
                <a:ea typeface="ＭＳ Ｐゴシック" charset="0"/>
              </a:defRPr>
            </a:lvl4pPr>
            <a:lvl5pPr marL="2057400" indent="-228600" eaLnBrk="0" hangingPunct="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defRPr/>
            </a:pPr>
            <a:fld id="{D372C14F-D77B-3141-A1C8-2A98B564BC27}" type="slidenum">
              <a:rPr lang="en-US" smtClean="0">
                <a:latin typeface="Arial" charset="0"/>
              </a:rPr>
              <a:pPr eaLnBrk="1" hangingPunct="1">
                <a:defRPr/>
              </a:pPr>
              <a:t>4</a:t>
            </a:fld>
            <a:endParaRPr lang="en-US" smtClean="0">
              <a:latin typeface="Arial" charset="0"/>
            </a:endParaRPr>
          </a:p>
        </p:txBody>
      </p:sp>
      <p:sp>
        <p:nvSpPr>
          <p:cNvPr id="52227" name="Rectangle 2"/>
          <p:cNvSpPr>
            <a:spLocks noGrp="1" noRot="1" noChangeAspect="1" noChangeArrowheads="1" noTextEdit="1"/>
          </p:cNvSpPr>
          <p:nvPr>
            <p:ph type="sldImg"/>
          </p:nvPr>
        </p:nvSpPr>
        <p:spPr>
          <a:xfrm>
            <a:off x="1289050" y="795338"/>
            <a:ext cx="4279900" cy="3209925"/>
          </a:xfrm>
          <a:ln cap="flat"/>
        </p:spPr>
      </p:sp>
      <p:sp>
        <p:nvSpPr>
          <p:cNvPr id="52228" name="Rectangle 3"/>
          <p:cNvSpPr>
            <a:spLocks noGrp="1" noChangeArrowheads="1"/>
          </p:cNvSpPr>
          <p:nvPr>
            <p:ph type="body" idx="1"/>
          </p:nvPr>
        </p:nvSpPr>
        <p:spPr>
          <a:xfrm>
            <a:off x="914400" y="4346575"/>
            <a:ext cx="5029200" cy="38481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749" tIns="46875" rIns="93749" bIns="46875"/>
          <a:lstStyle/>
          <a:p>
            <a:pPr>
              <a:defRPr/>
            </a:pPr>
            <a:r>
              <a:rPr lang="en-GB">
                <a:cs typeface="+mn-cs"/>
              </a:rPr>
              <a:t>Carlson et al - 3573</a:t>
            </a:r>
          </a:p>
          <a:p>
            <a:pPr>
              <a:defRPr/>
            </a:pPr>
            <a:r>
              <a:rPr lang="en-GB">
                <a:cs typeface="+mn-cs"/>
              </a:rPr>
              <a:t>29 studies involving 1206 patients reviewed.  results were encouraging and tended to increase between end of treatment and follow-up assessments about 3 months later.  more sessions (about 12 sessions over 12 weeks) and the use of tapes are beneficial.  individual a bit better than group if similar time.  psychological and physical symptoms respond approximately equally well.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noTextEdit="1"/>
          </p:cNvSpPr>
          <p:nvPr>
            <p:ph type="sldImg"/>
          </p:nvPr>
        </p:nvSpPr>
        <p:spPr>
          <a:xfrm>
            <a:off x="1287463" y="793750"/>
            <a:ext cx="4283075" cy="3211513"/>
          </a:xfrm>
          <a:ln cap="flat"/>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a:xfrm>
            <a:off x="913991" y="4346521"/>
            <a:ext cx="5276919" cy="3848762"/>
          </a:xfrm>
          <a:noFill/>
          <a:ln/>
        </p:spPr>
        <p:txBody>
          <a:bodyPr/>
          <a:lstStyle/>
          <a:p>
            <a:r>
              <a:rPr lang="en-US" sz="1300">
                <a:latin typeface="CG Omega" charset="0"/>
              </a:rPr>
              <a:t>Note that many apparent </a:t>
            </a:r>
            <a:r>
              <a:rPr lang="ja-JP" altLang="en-US" sz="1300">
                <a:latin typeface="Arial"/>
              </a:rPr>
              <a:t>“</a:t>
            </a:r>
            <a:r>
              <a:rPr lang="en-US" sz="1300">
                <a:latin typeface="CG Omega" charset="0"/>
              </a:rPr>
              <a:t>side-effects</a:t>
            </a:r>
            <a:r>
              <a:rPr lang="ja-JP" altLang="en-US" sz="1300">
                <a:latin typeface="Arial"/>
              </a:rPr>
              <a:t>”</a:t>
            </a:r>
            <a:r>
              <a:rPr lang="en-US" sz="1300">
                <a:latin typeface="CG Omega" charset="0"/>
              </a:rPr>
              <a:t> occur considerably more frequently in people suffering from depression than those who are not depressed even when those who are depressed are not taking any medication.  Examples of such </a:t>
            </a:r>
            <a:r>
              <a:rPr lang="ja-JP" altLang="en-US" sz="1300">
                <a:latin typeface="Arial"/>
              </a:rPr>
              <a:t>“</a:t>
            </a:r>
            <a:r>
              <a:rPr lang="en-US" sz="1300">
                <a:latin typeface="CG Omega" charset="0"/>
              </a:rPr>
              <a:t>side-effects include: impaired concentration, weakness, agitation, daytime drowsiness, headaches, excessive perspiration, dizziness, dry mouth, rapid breathing, blurred vision, constipation, tinnitus, dry skin, flushing, slurred speech, chest pain, weight gain, excessive salivation, amennorhoea, loss of or excessive libido.</a:t>
            </a:r>
          </a:p>
          <a:p>
            <a:pPr algn="ctr"/>
            <a:r>
              <a:rPr lang="en-US" sz="1300">
                <a:latin typeface="CG Omega" charset="0"/>
              </a:rPr>
              <a:t>Mathew RJ et al  </a:t>
            </a:r>
            <a:r>
              <a:rPr lang="en-US" sz="1300" i="1">
                <a:latin typeface="CG Omega" charset="0"/>
              </a:rPr>
              <a:t>Tricyclic side effects without tricyclics in depression  </a:t>
            </a:r>
            <a:r>
              <a:rPr lang="en-US" sz="1300">
                <a:latin typeface="CG Omega" charset="0"/>
              </a:rPr>
              <a:t>Psychopharmacology Bulletin 1980;16:58-60 [810]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E6821A0E-0646-40C6-A6EC-AB8CB830D781}" type="slidenum">
              <a:rPr lang="en-GB" smtClean="0">
                <a:latin typeface="Arial" charset="0"/>
              </a:rPr>
              <a:pPr eaLnBrk="1" hangingPunct="1"/>
              <a:t>79</a:t>
            </a:fld>
            <a:endParaRPr lang="en-GB" smtClean="0">
              <a:latin typeface="Arial" charset="0"/>
            </a:endParaRPr>
          </a:p>
        </p:txBody>
      </p:sp>
      <p:sp>
        <p:nvSpPr>
          <p:cNvPr id="31747" name="Rectangle 2"/>
          <p:cNvSpPr>
            <a:spLocks noGrp="1" noChangeArrowheads="1"/>
          </p:cNvSpPr>
          <p:nvPr>
            <p:ph type="body" idx="1"/>
          </p:nvPr>
        </p:nvSpPr>
        <p:spPr>
          <a:xfrm>
            <a:off x="914400" y="4344988"/>
            <a:ext cx="5029200" cy="3849687"/>
          </a:xfrm>
          <a:noFill/>
        </p:spPr>
        <p:txBody>
          <a:bodyPr lIns="92063" tIns="46032" rIns="92063" bIns="46032"/>
          <a:lstStyle/>
          <a:p>
            <a:pPr eaLnBrk="1" hangingPunct="1"/>
            <a:r>
              <a:rPr lang="en-US" sz="2000" smtClean="0"/>
              <a:t>Benor in his 1990 survey states that a he identified 131 controlled trials of spiritual healing in English of which 56 showed statistically significant results at p&lt;.01 or better and another 10 at p&lt;.02-.05.  The studies involved healing effects on enzymes, cells, yeasts, bacteria, plants, animals and man.</a:t>
            </a:r>
          </a:p>
          <a:p>
            <a:pPr eaLnBrk="1" hangingPunct="1"/>
            <a:endParaRPr lang="en-US" sz="2000" smtClean="0"/>
          </a:p>
          <a:p>
            <a:pPr eaLnBrk="1" hangingPunct="1"/>
            <a:r>
              <a:rPr lang="en-US" sz="2000" smtClean="0"/>
              <a:t>The study published in Holistic Medicine describes the fascinating work on anaesthetized mice which amongst other things showed a “linger effect”.</a:t>
            </a:r>
          </a:p>
        </p:txBody>
      </p:sp>
      <p:sp>
        <p:nvSpPr>
          <p:cNvPr id="31748" name="Rectangle 3"/>
          <p:cNvSpPr>
            <a:spLocks noGrp="1" noRot="1" noChangeAspect="1" noChangeArrowheads="1" noTextEdit="1"/>
          </p:cNvSpPr>
          <p:nvPr>
            <p:ph type="sldImg"/>
          </p:nvPr>
        </p:nvSpPr>
        <p:spPr>
          <a:xfrm>
            <a:off x="1289050" y="795338"/>
            <a:ext cx="4281488" cy="3209925"/>
          </a:xfrm>
          <a:ln w="12700" cap="flat">
            <a:solidFill>
              <a:schemeClr val="tx1"/>
            </a:solid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E6821A0E-0646-40C6-A6EC-AB8CB830D781}" type="slidenum">
              <a:rPr lang="en-GB" smtClean="0">
                <a:latin typeface="Arial" charset="0"/>
              </a:rPr>
              <a:pPr eaLnBrk="1" hangingPunct="1"/>
              <a:t>80</a:t>
            </a:fld>
            <a:endParaRPr lang="en-GB" smtClean="0">
              <a:latin typeface="Arial" charset="0"/>
            </a:endParaRPr>
          </a:p>
        </p:txBody>
      </p:sp>
      <p:sp>
        <p:nvSpPr>
          <p:cNvPr id="31747" name="Rectangle 2"/>
          <p:cNvSpPr>
            <a:spLocks noGrp="1" noChangeArrowheads="1"/>
          </p:cNvSpPr>
          <p:nvPr>
            <p:ph type="body" idx="1"/>
          </p:nvPr>
        </p:nvSpPr>
        <p:spPr>
          <a:xfrm>
            <a:off x="914400" y="4344988"/>
            <a:ext cx="5029200" cy="3849687"/>
          </a:xfrm>
          <a:noFill/>
        </p:spPr>
        <p:txBody>
          <a:bodyPr lIns="92063" tIns="46032" rIns="92063" bIns="46032"/>
          <a:lstStyle/>
          <a:p>
            <a:pPr eaLnBrk="1" hangingPunct="1"/>
            <a:r>
              <a:rPr lang="en-US" sz="2000" smtClean="0"/>
              <a:t>Benor in his 1990 survey states that a he identified 131 controlled trials of spiritual healing in English of which 56 showed statistically significant results at p&lt;.01 or better and another 10 at p&lt;.02-.05.  The studies involved healing effects on enzymes, cells, yeasts, bacteria, plants, animals and man.</a:t>
            </a:r>
          </a:p>
          <a:p>
            <a:pPr eaLnBrk="1" hangingPunct="1"/>
            <a:endParaRPr lang="en-US" sz="2000" smtClean="0"/>
          </a:p>
          <a:p>
            <a:pPr eaLnBrk="1" hangingPunct="1"/>
            <a:r>
              <a:rPr lang="en-US" sz="2000" smtClean="0"/>
              <a:t>The study published in Holistic Medicine describes the fascinating work on anaesthetized mice which amongst other things showed a “linger effect”.</a:t>
            </a:r>
          </a:p>
        </p:txBody>
      </p:sp>
      <p:sp>
        <p:nvSpPr>
          <p:cNvPr id="31748" name="Rectangle 3"/>
          <p:cNvSpPr>
            <a:spLocks noGrp="1" noRot="1" noChangeAspect="1" noChangeArrowheads="1" noTextEdit="1"/>
          </p:cNvSpPr>
          <p:nvPr>
            <p:ph type="sldImg"/>
          </p:nvPr>
        </p:nvSpPr>
        <p:spPr>
          <a:xfrm>
            <a:off x="1289050" y="795338"/>
            <a:ext cx="4281488" cy="3209925"/>
          </a:xfrm>
          <a:ln w="12700" cap="flat">
            <a:solidFill>
              <a:schemeClr val="tx1"/>
            </a:solid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9" name="Freeform 150"/>
              <p:cNvSpPr>
                <a:spLocks/>
              </p:cNvSpPr>
              <p:nvPr userDrawn="1"/>
            </p:nvSpPr>
            <p:spPr bwMode="ltGray">
              <a:xfrm rot="-2857037">
                <a:off x="619" y="3550"/>
                <a:ext cx="68" cy="69"/>
              </a:xfrm>
              <a:custGeom>
                <a:avLst/>
                <a:gdLst>
                  <a:gd name="T0" fmla="*/ 0 w 144"/>
                  <a:gd name="T1" fmla="*/ 1 h 154"/>
                  <a:gd name="T2" fmla="*/ 0 w 144"/>
                  <a:gd name="T3" fmla="*/ 1 h 154"/>
                  <a:gd name="T4" fmla="*/ 1 w 144"/>
                  <a:gd name="T5" fmla="*/ 1 h 154"/>
                  <a:gd name="T6" fmla="*/ 0 w 144"/>
                  <a:gd name="T7" fmla="*/ 0 h 154"/>
                  <a:gd name="T8" fmla="*/ 1 w 144"/>
                  <a:gd name="T9" fmla="*/ 0 h 154"/>
                  <a:gd name="T10" fmla="*/ 1 w 144"/>
                  <a:gd name="T11" fmla="*/ 0 h 154"/>
                  <a:gd name="T12" fmla="*/ 1 w 144"/>
                  <a:gd name="T13" fmla="*/ 0 h 154"/>
                  <a:gd name="T14" fmla="*/ 1 w 144"/>
                  <a:gd name="T15" fmla="*/ 0 h 154"/>
                  <a:gd name="T16" fmla="*/ 0 w 144"/>
                  <a:gd name="T17" fmla="*/ 0 h 154"/>
                  <a:gd name="T18" fmla="*/ 1 w 144"/>
                  <a:gd name="T19" fmla="*/ 1 h 154"/>
                  <a:gd name="T20" fmla="*/ 0 w 144"/>
                  <a:gd name="T21" fmla="*/ 1 h 154"/>
                  <a:gd name="T22" fmla="*/ 0 w 144"/>
                  <a:gd name="T23" fmla="*/ 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0"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cs typeface="+mn-cs"/>
                </a:endParaRPr>
              </a:p>
            </p:txBody>
          </p:sp>
        </p:grpSp>
      </p:grpSp>
      <p:sp>
        <p:nvSpPr>
          <p:cNvPr id="86169" name="Rectangle 153"/>
          <p:cNvSpPr>
            <a:spLocks noGrp="1" noChangeArrowheads="1"/>
          </p:cNvSpPr>
          <p:nvPr>
            <p:ph type="ctrTitle" sz="quarter"/>
          </p:nvPr>
        </p:nvSpPr>
        <p:spPr>
          <a:xfrm>
            <a:off x="685800" y="1768477"/>
            <a:ext cx="7772400" cy="1736725"/>
          </a:xfrm>
        </p:spPr>
        <p:txBody>
          <a:bodyPr anchor="b" anchorCtr="1"/>
          <a:lstStyle>
            <a:lvl1pPr>
              <a:defRPr sz="5400"/>
            </a:lvl1pPr>
          </a:lstStyle>
          <a:p>
            <a:pPr lvl="0"/>
            <a:r>
              <a:rPr lang="en-GB" noProof="0" smtClean="0"/>
              <a:t>Click to edit Master title style</a:t>
            </a:r>
          </a:p>
        </p:txBody>
      </p:sp>
      <p:sp>
        <p:nvSpPr>
          <p:cNvPr id="86170"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pPr lvl="0"/>
            <a:r>
              <a:rPr lang="en-GB" noProof="0" smtClean="0"/>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GB"/>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GB"/>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mn-lt"/>
              </a:defRPr>
            </a:lvl1pPr>
          </a:lstStyle>
          <a:p>
            <a:pPr>
              <a:defRPr/>
            </a:pPr>
            <a:fld id="{DE7586C6-C292-4780-929D-97999A772E37}" type="slidenum">
              <a:rPr lang="en-GB"/>
              <a:pPr>
                <a:defRPr/>
              </a:pPr>
              <a:t>‹#›</a:t>
            </a:fld>
            <a:endParaRPr lang="en-GB"/>
          </a:p>
        </p:txBody>
      </p:sp>
    </p:spTree>
    <p:extLst>
      <p:ext uri="{BB962C8B-B14F-4D97-AF65-F5344CB8AC3E}">
        <p14:creationId xmlns:p14="http://schemas.microsoft.com/office/powerpoint/2010/main" val="2288469456"/>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54"/>
          <p:cNvSpPr>
            <a:spLocks noGrp="1" noChangeArrowheads="1"/>
          </p:cNvSpPr>
          <p:nvPr>
            <p:ph type="dt" sz="half" idx="10"/>
          </p:nvPr>
        </p:nvSpPr>
        <p:spPr>
          <a:ln/>
        </p:spPr>
        <p:txBody>
          <a:bodyPr/>
          <a:lstStyle>
            <a:lvl1pPr>
              <a:defRPr/>
            </a:lvl1pPr>
          </a:lstStyle>
          <a:p>
            <a:pPr>
              <a:defRPr/>
            </a:pPr>
            <a:endParaRPr lang="en-GB"/>
          </a:p>
        </p:txBody>
      </p:sp>
      <p:sp>
        <p:nvSpPr>
          <p:cNvPr id="5" name="Rectangle 155"/>
          <p:cNvSpPr>
            <a:spLocks noGrp="1" noChangeArrowheads="1"/>
          </p:cNvSpPr>
          <p:nvPr>
            <p:ph type="ftr" sz="quarter" idx="11"/>
          </p:nvPr>
        </p:nvSpPr>
        <p:spPr>
          <a:ln/>
        </p:spPr>
        <p:txBody>
          <a:bodyPr/>
          <a:lstStyle>
            <a:lvl1pPr>
              <a:defRPr/>
            </a:lvl1pPr>
          </a:lstStyle>
          <a:p>
            <a:pPr>
              <a:defRPr/>
            </a:pPr>
            <a:endParaRPr lang="en-GB"/>
          </a:p>
        </p:txBody>
      </p:sp>
      <p:sp>
        <p:nvSpPr>
          <p:cNvPr id="6" name="Rectangle 156"/>
          <p:cNvSpPr>
            <a:spLocks noGrp="1" noChangeArrowheads="1"/>
          </p:cNvSpPr>
          <p:nvPr>
            <p:ph type="sldNum" sz="quarter" idx="12"/>
          </p:nvPr>
        </p:nvSpPr>
        <p:spPr>
          <a:ln/>
        </p:spPr>
        <p:txBody>
          <a:bodyPr/>
          <a:lstStyle>
            <a:lvl1pPr>
              <a:defRPr/>
            </a:lvl1pPr>
          </a:lstStyle>
          <a:p>
            <a:pPr>
              <a:defRPr/>
            </a:pPr>
            <a:fld id="{AC830455-B9D5-4B3E-AB56-ACB74EE3D49B}" type="slidenum">
              <a:rPr lang="en-GB"/>
              <a:pPr>
                <a:defRPr/>
              </a:pPr>
              <a:t>‹#›</a:t>
            </a:fld>
            <a:endParaRPr lang="en-GB"/>
          </a:p>
        </p:txBody>
      </p:sp>
    </p:spTree>
    <p:extLst>
      <p:ext uri="{BB962C8B-B14F-4D97-AF65-F5344CB8AC3E}">
        <p14:creationId xmlns:p14="http://schemas.microsoft.com/office/powerpoint/2010/main" val="2447240653"/>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9" y="228602"/>
            <a:ext cx="2135187" cy="58705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01626" y="228602"/>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54"/>
          <p:cNvSpPr>
            <a:spLocks noGrp="1" noChangeArrowheads="1"/>
          </p:cNvSpPr>
          <p:nvPr>
            <p:ph type="dt" sz="half" idx="10"/>
          </p:nvPr>
        </p:nvSpPr>
        <p:spPr>
          <a:ln/>
        </p:spPr>
        <p:txBody>
          <a:bodyPr/>
          <a:lstStyle>
            <a:lvl1pPr>
              <a:defRPr/>
            </a:lvl1pPr>
          </a:lstStyle>
          <a:p>
            <a:pPr>
              <a:defRPr/>
            </a:pPr>
            <a:endParaRPr lang="en-GB"/>
          </a:p>
        </p:txBody>
      </p:sp>
      <p:sp>
        <p:nvSpPr>
          <p:cNvPr id="5" name="Rectangle 155"/>
          <p:cNvSpPr>
            <a:spLocks noGrp="1" noChangeArrowheads="1"/>
          </p:cNvSpPr>
          <p:nvPr>
            <p:ph type="ftr" sz="quarter" idx="11"/>
          </p:nvPr>
        </p:nvSpPr>
        <p:spPr>
          <a:ln/>
        </p:spPr>
        <p:txBody>
          <a:bodyPr/>
          <a:lstStyle>
            <a:lvl1pPr>
              <a:defRPr/>
            </a:lvl1pPr>
          </a:lstStyle>
          <a:p>
            <a:pPr>
              <a:defRPr/>
            </a:pPr>
            <a:endParaRPr lang="en-GB"/>
          </a:p>
        </p:txBody>
      </p:sp>
      <p:sp>
        <p:nvSpPr>
          <p:cNvPr id="6" name="Rectangle 156"/>
          <p:cNvSpPr>
            <a:spLocks noGrp="1" noChangeArrowheads="1"/>
          </p:cNvSpPr>
          <p:nvPr>
            <p:ph type="sldNum" sz="quarter" idx="12"/>
          </p:nvPr>
        </p:nvSpPr>
        <p:spPr>
          <a:ln/>
        </p:spPr>
        <p:txBody>
          <a:bodyPr/>
          <a:lstStyle>
            <a:lvl1pPr>
              <a:defRPr/>
            </a:lvl1pPr>
          </a:lstStyle>
          <a:p>
            <a:pPr>
              <a:defRPr/>
            </a:pPr>
            <a:fld id="{BAAA9D71-EEB7-42E0-BEE5-48041E59EC0B}" type="slidenum">
              <a:rPr lang="en-GB"/>
              <a:pPr>
                <a:defRPr/>
              </a:pPr>
              <a:t>‹#›</a:t>
            </a:fld>
            <a:endParaRPr lang="en-GB"/>
          </a:p>
        </p:txBody>
      </p:sp>
    </p:spTree>
    <p:extLst>
      <p:ext uri="{BB962C8B-B14F-4D97-AF65-F5344CB8AC3E}">
        <p14:creationId xmlns:p14="http://schemas.microsoft.com/office/powerpoint/2010/main" val="136905455"/>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6" y="228600"/>
            <a:ext cx="854075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301626" y="1600200"/>
            <a:ext cx="4194175"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301626" y="3925890"/>
            <a:ext cx="4194175"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4648200"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154"/>
          <p:cNvSpPr>
            <a:spLocks noGrp="1" noChangeArrowheads="1"/>
          </p:cNvSpPr>
          <p:nvPr>
            <p:ph type="dt" sz="half" idx="10"/>
          </p:nvPr>
        </p:nvSpPr>
        <p:spPr>
          <a:ln/>
        </p:spPr>
        <p:txBody>
          <a:bodyPr/>
          <a:lstStyle>
            <a:lvl1pPr>
              <a:defRPr/>
            </a:lvl1pPr>
          </a:lstStyle>
          <a:p>
            <a:pPr>
              <a:defRPr/>
            </a:pPr>
            <a:endParaRPr lang="en-GB"/>
          </a:p>
        </p:txBody>
      </p:sp>
      <p:sp>
        <p:nvSpPr>
          <p:cNvPr id="7" name="Rectangle 155"/>
          <p:cNvSpPr>
            <a:spLocks noGrp="1" noChangeArrowheads="1"/>
          </p:cNvSpPr>
          <p:nvPr>
            <p:ph type="ftr" sz="quarter" idx="11"/>
          </p:nvPr>
        </p:nvSpPr>
        <p:spPr>
          <a:ln/>
        </p:spPr>
        <p:txBody>
          <a:bodyPr/>
          <a:lstStyle>
            <a:lvl1pPr>
              <a:defRPr/>
            </a:lvl1pPr>
          </a:lstStyle>
          <a:p>
            <a:pPr>
              <a:defRPr/>
            </a:pPr>
            <a:endParaRPr lang="en-GB"/>
          </a:p>
        </p:txBody>
      </p:sp>
      <p:sp>
        <p:nvSpPr>
          <p:cNvPr id="8" name="Rectangle 156"/>
          <p:cNvSpPr>
            <a:spLocks noGrp="1" noChangeArrowheads="1"/>
          </p:cNvSpPr>
          <p:nvPr>
            <p:ph type="sldNum" sz="quarter" idx="12"/>
          </p:nvPr>
        </p:nvSpPr>
        <p:spPr>
          <a:ln/>
        </p:spPr>
        <p:txBody>
          <a:bodyPr/>
          <a:lstStyle>
            <a:lvl1pPr>
              <a:defRPr/>
            </a:lvl1pPr>
          </a:lstStyle>
          <a:p>
            <a:pPr>
              <a:defRPr/>
            </a:pPr>
            <a:fld id="{74A7F5A5-EF70-47C5-8CD6-CE9A704AE6A6}" type="slidenum">
              <a:rPr lang="en-GB"/>
              <a:pPr>
                <a:defRPr/>
              </a:pPr>
              <a:t>‹#›</a:t>
            </a:fld>
            <a:endParaRPr lang="en-GB"/>
          </a:p>
        </p:txBody>
      </p:sp>
    </p:spTree>
    <p:extLst>
      <p:ext uri="{BB962C8B-B14F-4D97-AF65-F5344CB8AC3E}">
        <p14:creationId xmlns:p14="http://schemas.microsoft.com/office/powerpoint/2010/main" val="169701940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6" y="228600"/>
            <a:ext cx="854075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01626"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194175"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25890"/>
            <a:ext cx="4194175"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154"/>
          <p:cNvSpPr>
            <a:spLocks noGrp="1" noChangeArrowheads="1"/>
          </p:cNvSpPr>
          <p:nvPr>
            <p:ph type="dt" sz="half" idx="10"/>
          </p:nvPr>
        </p:nvSpPr>
        <p:spPr>
          <a:ln/>
        </p:spPr>
        <p:txBody>
          <a:bodyPr/>
          <a:lstStyle>
            <a:lvl1pPr>
              <a:defRPr/>
            </a:lvl1pPr>
          </a:lstStyle>
          <a:p>
            <a:pPr>
              <a:defRPr/>
            </a:pPr>
            <a:endParaRPr lang="en-GB"/>
          </a:p>
        </p:txBody>
      </p:sp>
      <p:sp>
        <p:nvSpPr>
          <p:cNvPr id="7" name="Rectangle 155"/>
          <p:cNvSpPr>
            <a:spLocks noGrp="1" noChangeArrowheads="1"/>
          </p:cNvSpPr>
          <p:nvPr>
            <p:ph type="ftr" sz="quarter" idx="11"/>
          </p:nvPr>
        </p:nvSpPr>
        <p:spPr>
          <a:ln/>
        </p:spPr>
        <p:txBody>
          <a:bodyPr/>
          <a:lstStyle>
            <a:lvl1pPr>
              <a:defRPr/>
            </a:lvl1pPr>
          </a:lstStyle>
          <a:p>
            <a:pPr>
              <a:defRPr/>
            </a:pPr>
            <a:endParaRPr lang="en-GB"/>
          </a:p>
        </p:txBody>
      </p:sp>
      <p:sp>
        <p:nvSpPr>
          <p:cNvPr id="8" name="Rectangle 156"/>
          <p:cNvSpPr>
            <a:spLocks noGrp="1" noChangeArrowheads="1"/>
          </p:cNvSpPr>
          <p:nvPr>
            <p:ph type="sldNum" sz="quarter" idx="12"/>
          </p:nvPr>
        </p:nvSpPr>
        <p:spPr>
          <a:ln/>
        </p:spPr>
        <p:txBody>
          <a:bodyPr/>
          <a:lstStyle>
            <a:lvl1pPr>
              <a:defRPr/>
            </a:lvl1pPr>
          </a:lstStyle>
          <a:p>
            <a:pPr>
              <a:defRPr/>
            </a:pPr>
            <a:fld id="{DD4583CD-FED2-4BD9-9D45-FCAF8D73D73A}" type="slidenum">
              <a:rPr lang="en-GB"/>
              <a:pPr>
                <a:defRPr/>
              </a:pPr>
              <a:t>‹#›</a:t>
            </a:fld>
            <a:endParaRPr lang="en-GB"/>
          </a:p>
        </p:txBody>
      </p:sp>
    </p:spTree>
    <p:extLst>
      <p:ext uri="{BB962C8B-B14F-4D97-AF65-F5344CB8AC3E}">
        <p14:creationId xmlns:p14="http://schemas.microsoft.com/office/powerpoint/2010/main" val="2690799082"/>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328" y="228600"/>
            <a:ext cx="779438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055077" y="1828800"/>
            <a:ext cx="3878874"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5074628" y="1828800"/>
            <a:ext cx="3880338" cy="4648200"/>
          </a:xfrm>
        </p:spPr>
        <p:txBody>
          <a:bodyPr/>
          <a:lstStyle/>
          <a:p>
            <a:pPr lvl="0"/>
            <a:endParaRPr lang="en-GB" noProof="0"/>
          </a:p>
        </p:txBody>
      </p:sp>
    </p:spTree>
    <p:extLst>
      <p:ext uri="{BB962C8B-B14F-4D97-AF65-F5344CB8AC3E}">
        <p14:creationId xmlns:p14="http://schemas.microsoft.com/office/powerpoint/2010/main" val="2720400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734300" cy="1066800"/>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990600" y="1676400"/>
            <a:ext cx="3810000" cy="41910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953000" y="1676400"/>
            <a:ext cx="3810000" cy="41910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8440E87B-2C2D-BB48-9600-6B4E28E0487D}" type="slidenum">
              <a:rPr lang="en-US"/>
              <a:pPr/>
              <a:t>‹#›</a:t>
            </a:fld>
            <a:endParaRPr lang="en-US"/>
          </a:p>
        </p:txBody>
      </p:sp>
    </p:spTree>
    <p:extLst>
      <p:ext uri="{BB962C8B-B14F-4D97-AF65-F5344CB8AC3E}">
        <p14:creationId xmlns:p14="http://schemas.microsoft.com/office/powerpoint/2010/main" val="431274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734300" cy="1066800"/>
          </a:xfrm>
        </p:spPr>
        <p:txBody>
          <a:bodyPr/>
          <a:lstStyle/>
          <a:p>
            <a:r>
              <a:rPr lang="en-GB" smtClean="0"/>
              <a:t>Click to edit Master title style</a:t>
            </a:r>
            <a:endParaRPr lang="en-US"/>
          </a:p>
        </p:txBody>
      </p:sp>
      <p:sp>
        <p:nvSpPr>
          <p:cNvPr id="3" name="Chart Placeholder 2"/>
          <p:cNvSpPr>
            <a:spLocks noGrp="1"/>
          </p:cNvSpPr>
          <p:nvPr>
            <p:ph type="chart" idx="1"/>
          </p:nvPr>
        </p:nvSpPr>
        <p:spPr>
          <a:xfrm>
            <a:off x="990600" y="1676400"/>
            <a:ext cx="7772400" cy="41910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5DCBCA68-C3D8-D446-873A-20EF6DCDD21D}" type="slidenum">
              <a:rPr lang="en-US"/>
              <a:pPr/>
              <a:t>‹#›</a:t>
            </a:fld>
            <a:endParaRPr lang="en-US"/>
          </a:p>
        </p:txBody>
      </p:sp>
    </p:spTree>
    <p:extLst>
      <p:ext uri="{BB962C8B-B14F-4D97-AF65-F5344CB8AC3E}">
        <p14:creationId xmlns:p14="http://schemas.microsoft.com/office/powerpoint/2010/main" val="2460850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54"/>
          <p:cNvSpPr>
            <a:spLocks noGrp="1" noChangeArrowheads="1"/>
          </p:cNvSpPr>
          <p:nvPr>
            <p:ph type="dt" sz="half" idx="10"/>
          </p:nvPr>
        </p:nvSpPr>
        <p:spPr>
          <a:ln/>
        </p:spPr>
        <p:txBody>
          <a:bodyPr/>
          <a:lstStyle>
            <a:lvl1pPr>
              <a:defRPr/>
            </a:lvl1pPr>
          </a:lstStyle>
          <a:p>
            <a:pPr>
              <a:defRPr/>
            </a:pPr>
            <a:endParaRPr lang="en-GB"/>
          </a:p>
        </p:txBody>
      </p:sp>
      <p:sp>
        <p:nvSpPr>
          <p:cNvPr id="5" name="Rectangle 155"/>
          <p:cNvSpPr>
            <a:spLocks noGrp="1" noChangeArrowheads="1"/>
          </p:cNvSpPr>
          <p:nvPr>
            <p:ph type="ftr" sz="quarter" idx="11"/>
          </p:nvPr>
        </p:nvSpPr>
        <p:spPr>
          <a:ln/>
        </p:spPr>
        <p:txBody>
          <a:bodyPr/>
          <a:lstStyle>
            <a:lvl1pPr>
              <a:defRPr/>
            </a:lvl1pPr>
          </a:lstStyle>
          <a:p>
            <a:pPr>
              <a:defRPr/>
            </a:pPr>
            <a:endParaRPr lang="en-GB"/>
          </a:p>
        </p:txBody>
      </p:sp>
      <p:sp>
        <p:nvSpPr>
          <p:cNvPr id="6" name="Rectangle 156"/>
          <p:cNvSpPr>
            <a:spLocks noGrp="1" noChangeArrowheads="1"/>
          </p:cNvSpPr>
          <p:nvPr>
            <p:ph type="sldNum" sz="quarter" idx="12"/>
          </p:nvPr>
        </p:nvSpPr>
        <p:spPr>
          <a:ln/>
        </p:spPr>
        <p:txBody>
          <a:bodyPr/>
          <a:lstStyle>
            <a:lvl1pPr>
              <a:defRPr/>
            </a:lvl1pPr>
          </a:lstStyle>
          <a:p>
            <a:pPr>
              <a:defRPr/>
            </a:pPr>
            <a:fld id="{8B4A230E-53F5-4A50-A9F7-86F9D10BA7BB}" type="slidenum">
              <a:rPr lang="en-GB"/>
              <a:pPr>
                <a:defRPr/>
              </a:pPr>
              <a:t>‹#›</a:t>
            </a:fld>
            <a:endParaRPr lang="en-GB"/>
          </a:p>
        </p:txBody>
      </p:sp>
    </p:spTree>
    <p:extLst>
      <p:ext uri="{BB962C8B-B14F-4D97-AF65-F5344CB8AC3E}">
        <p14:creationId xmlns:p14="http://schemas.microsoft.com/office/powerpoint/2010/main" val="55996964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GB"/>
          </a:p>
        </p:txBody>
      </p:sp>
      <p:sp>
        <p:nvSpPr>
          <p:cNvPr id="5" name="Rectangle 155"/>
          <p:cNvSpPr>
            <a:spLocks noGrp="1" noChangeArrowheads="1"/>
          </p:cNvSpPr>
          <p:nvPr>
            <p:ph type="ftr" sz="quarter" idx="11"/>
          </p:nvPr>
        </p:nvSpPr>
        <p:spPr>
          <a:ln/>
        </p:spPr>
        <p:txBody>
          <a:bodyPr/>
          <a:lstStyle>
            <a:lvl1pPr>
              <a:defRPr/>
            </a:lvl1pPr>
          </a:lstStyle>
          <a:p>
            <a:pPr>
              <a:defRPr/>
            </a:pPr>
            <a:endParaRPr lang="en-GB"/>
          </a:p>
        </p:txBody>
      </p:sp>
      <p:sp>
        <p:nvSpPr>
          <p:cNvPr id="6" name="Rectangle 156"/>
          <p:cNvSpPr>
            <a:spLocks noGrp="1" noChangeArrowheads="1"/>
          </p:cNvSpPr>
          <p:nvPr>
            <p:ph type="sldNum" sz="quarter" idx="12"/>
          </p:nvPr>
        </p:nvSpPr>
        <p:spPr>
          <a:ln/>
        </p:spPr>
        <p:txBody>
          <a:bodyPr/>
          <a:lstStyle>
            <a:lvl1pPr>
              <a:defRPr/>
            </a:lvl1pPr>
          </a:lstStyle>
          <a:p>
            <a:pPr>
              <a:defRPr/>
            </a:pPr>
            <a:fld id="{E7910A64-EDCD-4DE7-BBC7-A0434C390952}" type="slidenum">
              <a:rPr lang="en-GB"/>
              <a:pPr>
                <a:defRPr/>
              </a:pPr>
              <a:t>‹#›</a:t>
            </a:fld>
            <a:endParaRPr lang="en-GB"/>
          </a:p>
        </p:txBody>
      </p:sp>
    </p:spTree>
    <p:extLst>
      <p:ext uri="{BB962C8B-B14F-4D97-AF65-F5344CB8AC3E}">
        <p14:creationId xmlns:p14="http://schemas.microsoft.com/office/powerpoint/2010/main" val="1751201527"/>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01626"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54"/>
          <p:cNvSpPr>
            <a:spLocks noGrp="1" noChangeArrowheads="1"/>
          </p:cNvSpPr>
          <p:nvPr>
            <p:ph type="dt" sz="half" idx="10"/>
          </p:nvPr>
        </p:nvSpPr>
        <p:spPr>
          <a:ln/>
        </p:spPr>
        <p:txBody>
          <a:bodyPr/>
          <a:lstStyle>
            <a:lvl1pPr>
              <a:defRPr/>
            </a:lvl1pPr>
          </a:lstStyle>
          <a:p>
            <a:pPr>
              <a:defRPr/>
            </a:pPr>
            <a:endParaRPr lang="en-GB"/>
          </a:p>
        </p:txBody>
      </p:sp>
      <p:sp>
        <p:nvSpPr>
          <p:cNvPr id="6" name="Rectangle 155"/>
          <p:cNvSpPr>
            <a:spLocks noGrp="1" noChangeArrowheads="1"/>
          </p:cNvSpPr>
          <p:nvPr>
            <p:ph type="ftr" sz="quarter" idx="11"/>
          </p:nvPr>
        </p:nvSpPr>
        <p:spPr>
          <a:ln/>
        </p:spPr>
        <p:txBody>
          <a:bodyPr/>
          <a:lstStyle>
            <a:lvl1pPr>
              <a:defRPr/>
            </a:lvl1pPr>
          </a:lstStyle>
          <a:p>
            <a:pPr>
              <a:defRPr/>
            </a:pPr>
            <a:endParaRPr lang="en-GB"/>
          </a:p>
        </p:txBody>
      </p:sp>
      <p:sp>
        <p:nvSpPr>
          <p:cNvPr id="7" name="Rectangle 156"/>
          <p:cNvSpPr>
            <a:spLocks noGrp="1" noChangeArrowheads="1"/>
          </p:cNvSpPr>
          <p:nvPr>
            <p:ph type="sldNum" sz="quarter" idx="12"/>
          </p:nvPr>
        </p:nvSpPr>
        <p:spPr>
          <a:ln/>
        </p:spPr>
        <p:txBody>
          <a:bodyPr/>
          <a:lstStyle>
            <a:lvl1pPr>
              <a:defRPr/>
            </a:lvl1pPr>
          </a:lstStyle>
          <a:p>
            <a:pPr>
              <a:defRPr/>
            </a:pPr>
            <a:fld id="{7B057A54-D03E-4F52-A581-6A801AC2AD9E}" type="slidenum">
              <a:rPr lang="en-GB"/>
              <a:pPr>
                <a:defRPr/>
              </a:pPr>
              <a:t>‹#›</a:t>
            </a:fld>
            <a:endParaRPr lang="en-GB"/>
          </a:p>
        </p:txBody>
      </p:sp>
    </p:spTree>
    <p:extLst>
      <p:ext uri="{BB962C8B-B14F-4D97-AF65-F5344CB8AC3E}">
        <p14:creationId xmlns:p14="http://schemas.microsoft.com/office/powerpoint/2010/main" val="350346493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154"/>
          <p:cNvSpPr>
            <a:spLocks noGrp="1" noChangeArrowheads="1"/>
          </p:cNvSpPr>
          <p:nvPr>
            <p:ph type="dt" sz="half" idx="10"/>
          </p:nvPr>
        </p:nvSpPr>
        <p:spPr>
          <a:ln/>
        </p:spPr>
        <p:txBody>
          <a:bodyPr/>
          <a:lstStyle>
            <a:lvl1pPr>
              <a:defRPr/>
            </a:lvl1pPr>
          </a:lstStyle>
          <a:p>
            <a:pPr>
              <a:defRPr/>
            </a:pPr>
            <a:endParaRPr lang="en-GB"/>
          </a:p>
        </p:txBody>
      </p:sp>
      <p:sp>
        <p:nvSpPr>
          <p:cNvPr id="8" name="Rectangle 155"/>
          <p:cNvSpPr>
            <a:spLocks noGrp="1" noChangeArrowheads="1"/>
          </p:cNvSpPr>
          <p:nvPr>
            <p:ph type="ftr" sz="quarter" idx="11"/>
          </p:nvPr>
        </p:nvSpPr>
        <p:spPr>
          <a:ln/>
        </p:spPr>
        <p:txBody>
          <a:bodyPr/>
          <a:lstStyle>
            <a:lvl1pPr>
              <a:defRPr/>
            </a:lvl1pPr>
          </a:lstStyle>
          <a:p>
            <a:pPr>
              <a:defRPr/>
            </a:pPr>
            <a:endParaRPr lang="en-GB"/>
          </a:p>
        </p:txBody>
      </p:sp>
      <p:sp>
        <p:nvSpPr>
          <p:cNvPr id="9" name="Rectangle 156"/>
          <p:cNvSpPr>
            <a:spLocks noGrp="1" noChangeArrowheads="1"/>
          </p:cNvSpPr>
          <p:nvPr>
            <p:ph type="sldNum" sz="quarter" idx="12"/>
          </p:nvPr>
        </p:nvSpPr>
        <p:spPr>
          <a:ln/>
        </p:spPr>
        <p:txBody>
          <a:bodyPr/>
          <a:lstStyle>
            <a:lvl1pPr>
              <a:defRPr/>
            </a:lvl1pPr>
          </a:lstStyle>
          <a:p>
            <a:pPr>
              <a:defRPr/>
            </a:pPr>
            <a:fld id="{843DD921-1105-4863-84FC-B1419330C497}" type="slidenum">
              <a:rPr lang="en-GB"/>
              <a:pPr>
                <a:defRPr/>
              </a:pPr>
              <a:t>‹#›</a:t>
            </a:fld>
            <a:endParaRPr lang="en-GB"/>
          </a:p>
        </p:txBody>
      </p:sp>
    </p:spTree>
    <p:extLst>
      <p:ext uri="{BB962C8B-B14F-4D97-AF65-F5344CB8AC3E}">
        <p14:creationId xmlns:p14="http://schemas.microsoft.com/office/powerpoint/2010/main" val="269504693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154"/>
          <p:cNvSpPr>
            <a:spLocks noGrp="1" noChangeArrowheads="1"/>
          </p:cNvSpPr>
          <p:nvPr>
            <p:ph type="dt" sz="half" idx="10"/>
          </p:nvPr>
        </p:nvSpPr>
        <p:spPr>
          <a:ln/>
        </p:spPr>
        <p:txBody>
          <a:bodyPr/>
          <a:lstStyle>
            <a:lvl1pPr>
              <a:defRPr/>
            </a:lvl1pPr>
          </a:lstStyle>
          <a:p>
            <a:pPr>
              <a:defRPr/>
            </a:pPr>
            <a:endParaRPr lang="en-GB"/>
          </a:p>
        </p:txBody>
      </p:sp>
      <p:sp>
        <p:nvSpPr>
          <p:cNvPr id="4" name="Rectangle 155"/>
          <p:cNvSpPr>
            <a:spLocks noGrp="1" noChangeArrowheads="1"/>
          </p:cNvSpPr>
          <p:nvPr>
            <p:ph type="ftr" sz="quarter" idx="11"/>
          </p:nvPr>
        </p:nvSpPr>
        <p:spPr>
          <a:ln/>
        </p:spPr>
        <p:txBody>
          <a:bodyPr/>
          <a:lstStyle>
            <a:lvl1pPr>
              <a:defRPr/>
            </a:lvl1pPr>
          </a:lstStyle>
          <a:p>
            <a:pPr>
              <a:defRPr/>
            </a:pPr>
            <a:endParaRPr lang="en-GB"/>
          </a:p>
        </p:txBody>
      </p:sp>
      <p:sp>
        <p:nvSpPr>
          <p:cNvPr id="5" name="Rectangle 156"/>
          <p:cNvSpPr>
            <a:spLocks noGrp="1" noChangeArrowheads="1"/>
          </p:cNvSpPr>
          <p:nvPr>
            <p:ph type="sldNum" sz="quarter" idx="12"/>
          </p:nvPr>
        </p:nvSpPr>
        <p:spPr>
          <a:ln/>
        </p:spPr>
        <p:txBody>
          <a:bodyPr/>
          <a:lstStyle>
            <a:lvl1pPr>
              <a:defRPr/>
            </a:lvl1pPr>
          </a:lstStyle>
          <a:p>
            <a:pPr>
              <a:defRPr/>
            </a:pPr>
            <a:fld id="{492D072A-5B27-4B6F-9F0E-6D821EF5262A}" type="slidenum">
              <a:rPr lang="en-GB"/>
              <a:pPr>
                <a:defRPr/>
              </a:pPr>
              <a:t>‹#›</a:t>
            </a:fld>
            <a:endParaRPr lang="en-GB"/>
          </a:p>
        </p:txBody>
      </p:sp>
    </p:spTree>
    <p:extLst>
      <p:ext uri="{BB962C8B-B14F-4D97-AF65-F5344CB8AC3E}">
        <p14:creationId xmlns:p14="http://schemas.microsoft.com/office/powerpoint/2010/main" val="423547800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GB"/>
          </a:p>
        </p:txBody>
      </p:sp>
      <p:sp>
        <p:nvSpPr>
          <p:cNvPr id="3" name="Rectangle 155"/>
          <p:cNvSpPr>
            <a:spLocks noGrp="1" noChangeArrowheads="1"/>
          </p:cNvSpPr>
          <p:nvPr>
            <p:ph type="ftr" sz="quarter" idx="11"/>
          </p:nvPr>
        </p:nvSpPr>
        <p:spPr>
          <a:ln/>
        </p:spPr>
        <p:txBody>
          <a:bodyPr/>
          <a:lstStyle>
            <a:lvl1pPr>
              <a:defRPr/>
            </a:lvl1pPr>
          </a:lstStyle>
          <a:p>
            <a:pPr>
              <a:defRPr/>
            </a:pPr>
            <a:endParaRPr lang="en-GB"/>
          </a:p>
        </p:txBody>
      </p:sp>
      <p:sp>
        <p:nvSpPr>
          <p:cNvPr id="4" name="Rectangle 156"/>
          <p:cNvSpPr>
            <a:spLocks noGrp="1" noChangeArrowheads="1"/>
          </p:cNvSpPr>
          <p:nvPr>
            <p:ph type="sldNum" sz="quarter" idx="12"/>
          </p:nvPr>
        </p:nvSpPr>
        <p:spPr>
          <a:ln/>
        </p:spPr>
        <p:txBody>
          <a:bodyPr/>
          <a:lstStyle>
            <a:lvl1pPr>
              <a:defRPr/>
            </a:lvl1pPr>
          </a:lstStyle>
          <a:p>
            <a:pPr>
              <a:defRPr/>
            </a:pPr>
            <a:fld id="{986AA65B-5C4C-4D25-B338-A9730359EC6E}" type="slidenum">
              <a:rPr lang="en-GB"/>
              <a:pPr>
                <a:defRPr/>
              </a:pPr>
              <a:t>‹#›</a:t>
            </a:fld>
            <a:endParaRPr lang="en-GB"/>
          </a:p>
        </p:txBody>
      </p:sp>
    </p:spTree>
    <p:extLst>
      <p:ext uri="{BB962C8B-B14F-4D97-AF65-F5344CB8AC3E}">
        <p14:creationId xmlns:p14="http://schemas.microsoft.com/office/powerpoint/2010/main" val="4025197445"/>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GB"/>
          </a:p>
        </p:txBody>
      </p:sp>
      <p:sp>
        <p:nvSpPr>
          <p:cNvPr id="6" name="Rectangle 155"/>
          <p:cNvSpPr>
            <a:spLocks noGrp="1" noChangeArrowheads="1"/>
          </p:cNvSpPr>
          <p:nvPr>
            <p:ph type="ftr" sz="quarter" idx="11"/>
          </p:nvPr>
        </p:nvSpPr>
        <p:spPr>
          <a:ln/>
        </p:spPr>
        <p:txBody>
          <a:bodyPr/>
          <a:lstStyle>
            <a:lvl1pPr>
              <a:defRPr/>
            </a:lvl1pPr>
          </a:lstStyle>
          <a:p>
            <a:pPr>
              <a:defRPr/>
            </a:pPr>
            <a:endParaRPr lang="en-GB"/>
          </a:p>
        </p:txBody>
      </p:sp>
      <p:sp>
        <p:nvSpPr>
          <p:cNvPr id="7" name="Rectangle 156"/>
          <p:cNvSpPr>
            <a:spLocks noGrp="1" noChangeArrowheads="1"/>
          </p:cNvSpPr>
          <p:nvPr>
            <p:ph type="sldNum" sz="quarter" idx="12"/>
          </p:nvPr>
        </p:nvSpPr>
        <p:spPr>
          <a:ln/>
        </p:spPr>
        <p:txBody>
          <a:bodyPr/>
          <a:lstStyle>
            <a:lvl1pPr>
              <a:defRPr/>
            </a:lvl1pPr>
          </a:lstStyle>
          <a:p>
            <a:pPr>
              <a:defRPr/>
            </a:pPr>
            <a:fld id="{EB0B7C5C-7F7D-4E33-9534-69A8B34AEAED}" type="slidenum">
              <a:rPr lang="en-GB"/>
              <a:pPr>
                <a:defRPr/>
              </a:pPr>
              <a:t>‹#›</a:t>
            </a:fld>
            <a:endParaRPr lang="en-GB"/>
          </a:p>
        </p:txBody>
      </p:sp>
    </p:spTree>
    <p:extLst>
      <p:ext uri="{BB962C8B-B14F-4D97-AF65-F5344CB8AC3E}">
        <p14:creationId xmlns:p14="http://schemas.microsoft.com/office/powerpoint/2010/main" val="537935499"/>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GB"/>
          </a:p>
        </p:txBody>
      </p:sp>
      <p:sp>
        <p:nvSpPr>
          <p:cNvPr id="6" name="Rectangle 155"/>
          <p:cNvSpPr>
            <a:spLocks noGrp="1" noChangeArrowheads="1"/>
          </p:cNvSpPr>
          <p:nvPr>
            <p:ph type="ftr" sz="quarter" idx="11"/>
          </p:nvPr>
        </p:nvSpPr>
        <p:spPr>
          <a:ln/>
        </p:spPr>
        <p:txBody>
          <a:bodyPr/>
          <a:lstStyle>
            <a:lvl1pPr>
              <a:defRPr/>
            </a:lvl1pPr>
          </a:lstStyle>
          <a:p>
            <a:pPr>
              <a:defRPr/>
            </a:pPr>
            <a:endParaRPr lang="en-GB"/>
          </a:p>
        </p:txBody>
      </p:sp>
      <p:sp>
        <p:nvSpPr>
          <p:cNvPr id="7" name="Rectangle 156"/>
          <p:cNvSpPr>
            <a:spLocks noGrp="1" noChangeArrowheads="1"/>
          </p:cNvSpPr>
          <p:nvPr>
            <p:ph type="sldNum" sz="quarter" idx="12"/>
          </p:nvPr>
        </p:nvSpPr>
        <p:spPr>
          <a:ln/>
        </p:spPr>
        <p:txBody>
          <a:bodyPr/>
          <a:lstStyle>
            <a:lvl1pPr>
              <a:defRPr/>
            </a:lvl1pPr>
          </a:lstStyle>
          <a:p>
            <a:pPr>
              <a:defRPr/>
            </a:pPr>
            <a:fld id="{2DF3C464-B8D1-4C2A-A05C-99537FF60DEC}" type="slidenum">
              <a:rPr lang="en-GB"/>
              <a:pPr>
                <a:defRPr/>
              </a:pPr>
              <a:t>‹#›</a:t>
            </a:fld>
            <a:endParaRPr lang="en-GB"/>
          </a:p>
        </p:txBody>
      </p:sp>
    </p:spTree>
    <p:extLst>
      <p:ext uri="{BB962C8B-B14F-4D97-AF65-F5344CB8AC3E}">
        <p14:creationId xmlns:p14="http://schemas.microsoft.com/office/powerpoint/2010/main" val="375266000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1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grpSp>
          <p:nvGrpSpPr>
            <p:cNvPr id="1033" name="Group 17"/>
            <p:cNvGrpSpPr>
              <a:grpSpLocks/>
            </p:cNvGrpSpPr>
            <p:nvPr userDrawn="1"/>
          </p:nvGrpSpPr>
          <p:grpSpPr bwMode="auto">
            <a:xfrm>
              <a:off x="0" y="2291"/>
              <a:ext cx="1385" cy="1702"/>
              <a:chOff x="0" y="2291"/>
              <a:chExt cx="1385" cy="1702"/>
            </a:xfrm>
          </p:grpSpPr>
          <p:sp>
            <p:nvSpPr>
              <p:cNvPr id="1034" name="Rectangle 18"/>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35" name="Rectangle 19"/>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36" name="Rectangle 20"/>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37" name="Rectangle 21"/>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38" name="Rectangle 22"/>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39" name="Rectangle 23"/>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40" name="Rectangle 24"/>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41" name="Rectangle 25"/>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42" name="Rectangle 26"/>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43" name="Rectangle 27"/>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44" name="Rectangle 28"/>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45" name="Rectangle 29"/>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46" name="Rectangle 30"/>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47" name="Rectangle 31"/>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48" name="Rectangle 32"/>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49" name="Rectangle 33"/>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50" name="Rectangle 34"/>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51" name="Rectangle 35"/>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52" name="Rectangle 36"/>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53" name="Rectangle 37"/>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54" name="Rectangle 38"/>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55" name="Rectangle 39"/>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56" name="Rectangle 40"/>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57" name="Rectangle 41"/>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58" name="Rectangle 42"/>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59" name="Rectangle 43"/>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60" name="Rectangle 44"/>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61" name="Rectangle 45"/>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62" name="Rectangle 46"/>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63" name="Rectangle 47"/>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64" name="Rectangle 48"/>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65" name="Rectangle 49"/>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66" name="Rectangle 50"/>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67" name="Rectangle 51"/>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68" name="Rectangle 52"/>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69" name="Rectangle 53"/>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70" name="Rectangle 54"/>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71" name="Rectangle 55"/>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72" name="Rectangle 56"/>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73" name="Rectangle 57"/>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74" name="Rectangle 58"/>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75" name="Rectangle 59"/>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76" name="Rectangle 60"/>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77" name="Rectangle 61"/>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78" name="Rectangle 62"/>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79" name="Rectangle 63"/>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80" name="Rectangle 64"/>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81" name="Rectangle 65"/>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82" name="Rectangle 66"/>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83" name="Rectangle 67"/>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84" name="Rectangle 68"/>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85" name="Rectangle 69"/>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86" name="Rectangle 70"/>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87" name="Rectangle 71"/>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88" name="Rectangle 72"/>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89" name="Rectangle 73"/>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90" name="Rectangle 74"/>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91" name="Rectangle 75"/>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92" name="Rectangle 76"/>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93" name="Rectangle 77"/>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94" name="Rectangle 78"/>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95" name="Rectangle 79"/>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96" name="Rectangle 80"/>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98" name="Rectangle 82"/>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099" name="Rectangle 83"/>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00" name="Rectangle 84"/>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01" name="Rectangle 85"/>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02" name="Rectangle 86"/>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03" name="Rectangle 87"/>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04" name="Rectangle 88"/>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05" name="Rectangle 89"/>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06" name="Rectangle 90"/>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07" name="Rectangle 91"/>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08" name="Rectangle 92"/>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09" name="Rectangle 93"/>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10" name="Rectangle 94"/>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11" name="Rectangle 95"/>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12" name="Rectangle 96"/>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13" name="Rectangle 97"/>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14" name="Rectangle 98"/>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15" name="Rectangle 99"/>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16" name="Rectangle 100"/>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17" name="Rectangle 101"/>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18" name="Rectangle 102"/>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19" name="Rectangle 103"/>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20" name="Rectangle 104"/>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21" name="Rectangle 105"/>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22" name="Rectangle 106"/>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23" name="Rectangle 107"/>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24" name="Rectangle 108"/>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25" name="Rectangle 109"/>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26" name="Rectangle 110"/>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27" name="Rectangle 111"/>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28" name="Rectangle 112"/>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29" name="Rectangle 113"/>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30" name="Rectangle 114"/>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31" name="Rectangle 115"/>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32" name="Rectangle 116"/>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33" name="Rectangle 117"/>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34" name="Rectangle 118"/>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35" name="Rectangle 119"/>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36" name="Rectangle 120"/>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37" name="Rectangle 121"/>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38" name="Rectangle 122"/>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39" name="Rectangle 123"/>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40" name="Rectangle 124"/>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41" name="Rectangle 125"/>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42" name="Rectangle 126"/>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43" name="Rectangle 127"/>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44" name="Rectangle 128"/>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45" name="Rectangle 129"/>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46" name="Rectangle 130"/>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47" name="Rectangle 131"/>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48" name="Rectangle 132"/>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49" name="Rectangle 133"/>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50" name="Rectangle 134"/>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51" name="Rectangle 135"/>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52" name="Rectangle 136"/>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53" name="Rectangle 137"/>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3" name="Rectangle 147"/>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64" name="Rectangle 148"/>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en-US" altLang="en-US" smtClean="0"/>
              </a:p>
            </p:txBody>
          </p:sp>
          <p:sp>
            <p:nvSpPr>
              <p:cNvPr id="11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66" name="Freeform 150"/>
              <p:cNvSpPr>
                <a:spLocks/>
              </p:cNvSpPr>
              <p:nvPr userDrawn="1"/>
            </p:nvSpPr>
            <p:spPr bwMode="ltGray">
              <a:xfrm rot="-2857037">
                <a:off x="619" y="3550"/>
                <a:ext cx="68" cy="69"/>
              </a:xfrm>
              <a:custGeom>
                <a:avLst/>
                <a:gdLst>
                  <a:gd name="T0" fmla="*/ 0 w 144"/>
                  <a:gd name="T1" fmla="*/ 1 h 154"/>
                  <a:gd name="T2" fmla="*/ 0 w 144"/>
                  <a:gd name="T3" fmla="*/ 1 h 154"/>
                  <a:gd name="T4" fmla="*/ 1 w 144"/>
                  <a:gd name="T5" fmla="*/ 1 h 154"/>
                  <a:gd name="T6" fmla="*/ 0 w 144"/>
                  <a:gd name="T7" fmla="*/ 0 h 154"/>
                  <a:gd name="T8" fmla="*/ 1 w 144"/>
                  <a:gd name="T9" fmla="*/ 0 h 154"/>
                  <a:gd name="T10" fmla="*/ 1 w 144"/>
                  <a:gd name="T11" fmla="*/ 0 h 154"/>
                  <a:gd name="T12" fmla="*/ 1 w 144"/>
                  <a:gd name="T13" fmla="*/ 0 h 154"/>
                  <a:gd name="T14" fmla="*/ 1 w 144"/>
                  <a:gd name="T15" fmla="*/ 0 h 154"/>
                  <a:gd name="T16" fmla="*/ 0 w 144"/>
                  <a:gd name="T17" fmla="*/ 0 h 154"/>
                  <a:gd name="T18" fmla="*/ 1 w 144"/>
                  <a:gd name="T19" fmla="*/ 1 h 154"/>
                  <a:gd name="T20" fmla="*/ 0 w 144"/>
                  <a:gd name="T21" fmla="*/ 1 h 154"/>
                  <a:gd name="T22" fmla="*/ 0 w 144"/>
                  <a:gd name="T23" fmla="*/ 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143"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cs typeface="+mn-cs"/>
                </a:endParaRPr>
              </a:p>
            </p:txBody>
          </p:sp>
          <p:sp>
            <p:nvSpPr>
              <p:cNvPr id="8514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cs typeface="+mn-cs"/>
                </a:endParaRPr>
              </a:p>
            </p:txBody>
          </p:sp>
        </p:grpSp>
      </p:grpSp>
      <p:sp>
        <p:nvSpPr>
          <p:cNvPr id="85145" name="Rectangle 153"/>
          <p:cNvSpPr>
            <a:spLocks noGrp="1" noRot="1" noChangeArrowheads="1"/>
          </p:cNvSpPr>
          <p:nvPr>
            <p:ph type="title"/>
          </p:nvPr>
        </p:nvSpPr>
        <p:spPr bwMode="auto">
          <a:xfrm>
            <a:off x="301626" y="228600"/>
            <a:ext cx="85407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5146" name="Rectangle 154"/>
          <p:cNvSpPr>
            <a:spLocks noGrp="1" noChangeArrowheads="1"/>
          </p:cNvSpPr>
          <p:nvPr>
            <p:ph type="dt" sz="half" idx="2"/>
          </p:nvPr>
        </p:nvSpPr>
        <p:spPr bwMode="auto">
          <a:xfrm>
            <a:off x="301626" y="6245225"/>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Arial" charset="0"/>
                <a:cs typeface="+mn-cs"/>
              </a:defRPr>
            </a:lvl1pPr>
          </a:lstStyle>
          <a:p>
            <a:pPr>
              <a:defRPr/>
            </a:pPr>
            <a:endParaRPr lang="en-GB"/>
          </a:p>
        </p:txBody>
      </p:sp>
      <p:sp>
        <p:nvSpPr>
          <p:cNvPr id="85147" name="Rectangle 15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charset="0"/>
                <a:cs typeface="+mn-cs"/>
              </a:defRPr>
            </a:lvl1pPr>
          </a:lstStyle>
          <a:p>
            <a:pPr>
              <a:defRPr/>
            </a:pPr>
            <a:endParaRPr lang="en-GB"/>
          </a:p>
        </p:txBody>
      </p:sp>
      <p:sp>
        <p:nvSpPr>
          <p:cNvPr id="85148" name="Rectangle 156"/>
          <p:cNvSpPr>
            <a:spLocks noGrp="1" noChangeArrowheads="1"/>
          </p:cNvSpPr>
          <p:nvPr>
            <p:ph type="sldNum" sz="quarter" idx="4"/>
          </p:nvPr>
        </p:nvSpPr>
        <p:spPr bwMode="auto">
          <a:xfrm>
            <a:off x="6553200" y="6245225"/>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Arial" charset="0"/>
                <a:cs typeface="+mn-cs"/>
              </a:defRPr>
            </a:lvl1pPr>
          </a:lstStyle>
          <a:p>
            <a:pPr>
              <a:defRPr/>
            </a:pPr>
            <a:fld id="{0F5F108F-FA47-479C-BD84-C83357D1CC7B}" type="slidenum">
              <a:rPr lang="en-GB"/>
              <a:pPr>
                <a:defRPr/>
              </a:pPr>
              <a:t>‹#›</a:t>
            </a:fld>
            <a:endParaRPr lang="en-GB"/>
          </a:p>
        </p:txBody>
      </p:sp>
      <p:sp>
        <p:nvSpPr>
          <p:cNvPr id="85149" name="Rectangle 157"/>
          <p:cNvSpPr>
            <a:spLocks noGrp="1" noRot="1" noChangeArrowheads="1"/>
          </p:cNvSpPr>
          <p:nvPr>
            <p:ph type="body" idx="1"/>
          </p:nvPr>
        </p:nvSpPr>
        <p:spPr bwMode="auto">
          <a:xfrm>
            <a:off x="301626" y="1600200"/>
            <a:ext cx="854075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cSld>
  <p:clrMap bg1="dk2" tx1="lt1" bg2="dk1" tx2="lt2" accent1="accent1" accent2="accent2" accent3="accent3" accent4="accent4" accent5="accent5" accent6="accent6" hlink="hlink" folHlink="folHlink"/>
  <p:sldLayoutIdLst>
    <p:sldLayoutId id="2147483813"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4" r:id="rId14"/>
    <p:sldLayoutId id="2147483816" r:id="rId15"/>
    <p:sldLayoutId id="2147483817" r:id="rId16"/>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w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Microsoft_Excel_97_-_2004_Worksheet1.xls"/><Relationship Id="rId4" Type="http://schemas.openxmlformats.org/officeDocument/2006/relationships/image" Target="../media/image12.png"/><Relationship Id="rId5" Type="http://schemas.openxmlformats.org/officeDocument/2006/relationships/oleObject" Target="../embeddings/Microsoft_Excel_97_-_2004_Worksheet2.xls"/><Relationship Id="rId6"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Microsoft_Word_97_-_2004_Document3.doc"/><Relationship Id="rId4" Type="http://schemas.openxmlformats.org/officeDocument/2006/relationships/image" Target="../media/image15.emf"/><Relationship Id="rId1" Type="http://schemas.openxmlformats.org/officeDocument/2006/relationships/vmlDrawing" Target="../drawings/vmlDrawing2.vml"/><Relationship Id="rId2"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Microsoft_Word_97_-_2004_Document4.doc"/><Relationship Id="rId4" Type="http://schemas.openxmlformats.org/officeDocument/2006/relationships/image" Target="../media/image16.emf"/><Relationship Id="rId1" Type="http://schemas.openxmlformats.org/officeDocument/2006/relationships/vmlDrawing" Target="../drawings/vmlDrawing3.vml"/><Relationship Id="rId2"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rcpsych.ac.uk/healthadvice/treatmentswellbeing.aspx"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20.emf"/><Relationship Id="rId1" Type="http://schemas.openxmlformats.org/officeDocument/2006/relationships/vmlDrawing" Target="../drawings/vmlDrawing4.vml"/><Relationship Id="rId2"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Microsoft_Excel_97_-_2004_Worksheet5.xls"/><Relationship Id="rId4" Type="http://schemas.openxmlformats.org/officeDocument/2006/relationships/image" Target="../media/image23.png"/><Relationship Id="rId1" Type="http://schemas.openxmlformats.org/officeDocument/2006/relationships/vmlDrawing" Target="../drawings/vmlDrawing5.vml"/><Relationship Id="rId2"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chart" Target="../charts/char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chart" Target="../charts/char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chart" Target="../charts/char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chart" Target="../charts/char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Microsoft_Word_97_-_2004_Document6.doc"/><Relationship Id="rId4" Type="http://schemas.openxmlformats.org/officeDocument/2006/relationships/image" Target="../media/image25.emf"/><Relationship Id="rId1" Type="http://schemas.openxmlformats.org/officeDocument/2006/relationships/vmlDrawing" Target="../drawings/vmlDrawing6.vml"/><Relationship Id="rId2"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Microsoft_Word_97_-_2004_Document7.doc"/><Relationship Id="rId4" Type="http://schemas.openxmlformats.org/officeDocument/2006/relationships/image" Target="../media/image26.emf"/><Relationship Id="rId1" Type="http://schemas.openxmlformats.org/officeDocument/2006/relationships/vmlDrawing" Target="../drawings/vmlDrawing7.vml"/><Relationship Id="rId2"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wmf"/></Relationships>
</file>

<file path=ppt/slides/_rels/slide84.xml.rels><?xml version="1.0" encoding="UTF-8" standalone="yes"?>
<Relationships xmlns="http://schemas.openxmlformats.org/package/2006/relationships"><Relationship Id="rId3" Type="http://schemas.openxmlformats.org/officeDocument/2006/relationships/oleObject" Target="../embeddings/Microsoft_Word_97_-_2004_Document8.doc"/><Relationship Id="rId4" Type="http://schemas.openxmlformats.org/officeDocument/2006/relationships/image" Target="../media/image15.emf"/><Relationship Id="rId1" Type="http://schemas.openxmlformats.org/officeDocument/2006/relationships/vmlDrawing" Target="../drawings/vmlDrawing8.vml"/><Relationship Id="rId2"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Microsoft_Word_97_-_2004_Document9.doc"/><Relationship Id="rId4" Type="http://schemas.openxmlformats.org/officeDocument/2006/relationships/image" Target="../media/image16.emf"/><Relationship Id="rId1" Type="http://schemas.openxmlformats.org/officeDocument/2006/relationships/vmlDrawing" Target="../drawings/vmlDrawing9.vml"/><Relationship Id="rId2"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97.xml.rels><?xml version="1.0" encoding="UTF-8" standalone="yes"?>
<Relationships xmlns="http://schemas.openxmlformats.org/package/2006/relationships"><Relationship Id="rId3" Type="http://schemas.openxmlformats.org/officeDocument/2006/relationships/oleObject" Target="../embeddings/Microsoft_Excel_97_-_2004_Worksheet10.xls"/><Relationship Id="rId4" Type="http://schemas.openxmlformats.org/officeDocument/2006/relationships/image" Target="../media/image23.png"/><Relationship Id="rId1" Type="http://schemas.openxmlformats.org/officeDocument/2006/relationships/vmlDrawing" Target="../drawings/vmlDrawing10.vml"/><Relationship Id="rId2"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23528" y="1340768"/>
            <a:ext cx="8496944" cy="1728192"/>
          </a:xfrm>
        </p:spPr>
        <p:txBody>
          <a:bodyPr/>
          <a:lstStyle/>
          <a:p>
            <a:pPr eaLnBrk="1" hangingPunct="1">
              <a:defRPr/>
            </a:pPr>
            <a:r>
              <a:rPr lang="en-GB" i="1" dirty="0" smtClean="0">
                <a:latin typeface="Comic Sans MS" pitchFamily="66" charset="0"/>
              </a:rPr>
              <a:t>biological treatments for psychological disorders</a:t>
            </a:r>
            <a:r>
              <a:rPr lang="en-GB" i="1" dirty="0" smtClean="0"/>
              <a:t> </a:t>
            </a:r>
          </a:p>
        </p:txBody>
      </p:sp>
      <p:sp>
        <p:nvSpPr>
          <p:cNvPr id="2051" name="Rectangle 3"/>
          <p:cNvSpPr>
            <a:spLocks noGrp="1" noChangeArrowheads="1"/>
          </p:cNvSpPr>
          <p:nvPr>
            <p:ph type="subTitle" idx="1"/>
          </p:nvPr>
        </p:nvSpPr>
        <p:spPr>
          <a:xfrm>
            <a:off x="575469" y="4462239"/>
            <a:ext cx="7993062" cy="1343025"/>
          </a:xfrm>
        </p:spPr>
        <p:txBody>
          <a:bodyPr/>
          <a:lstStyle/>
          <a:p>
            <a:pPr eaLnBrk="1" hangingPunct="1">
              <a:defRPr/>
            </a:pPr>
            <a:r>
              <a:rPr lang="en-GB" sz="3600" i="1" dirty="0" smtClean="0"/>
              <a:t>Dr James Hawkins</a:t>
            </a:r>
          </a:p>
          <a:p>
            <a:pPr eaLnBrk="1" hangingPunct="1">
              <a:defRPr/>
            </a:pPr>
            <a:r>
              <a:rPr lang="en-GB" sz="3600" i="1" dirty="0" err="1" smtClean="0"/>
              <a:t>www.goodmedicine.org.uk</a:t>
            </a:r>
            <a:endParaRPr lang="en-GB" sz="3600" i="1" dirty="0" smtClean="0"/>
          </a:p>
        </p:txBody>
      </p:sp>
      <p:sp>
        <p:nvSpPr>
          <p:cNvPr id="4100" name="Line 5"/>
          <p:cNvSpPr>
            <a:spLocks noChangeShapeType="1"/>
          </p:cNvSpPr>
          <p:nvPr/>
        </p:nvSpPr>
        <p:spPr bwMode="auto">
          <a:xfrm>
            <a:off x="576263" y="3861048"/>
            <a:ext cx="7991475" cy="0"/>
          </a:xfrm>
          <a:prstGeom prst="line">
            <a:avLst/>
          </a:prstGeom>
          <a:noFill/>
          <a:ln w="41275">
            <a:solidFill>
              <a:schemeClr val="folHlink"/>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01" name="Line 6"/>
          <p:cNvSpPr>
            <a:spLocks noChangeShapeType="1"/>
          </p:cNvSpPr>
          <p:nvPr/>
        </p:nvSpPr>
        <p:spPr bwMode="auto">
          <a:xfrm>
            <a:off x="576263" y="6453336"/>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17438" y="413792"/>
            <a:ext cx="9396536" cy="1143000"/>
          </a:xfrm>
        </p:spPr>
        <p:txBody>
          <a:bodyPr/>
          <a:lstStyle/>
          <a:p>
            <a:pPr algn="l" eaLnBrk="1" hangingPunct="1">
              <a:defRPr/>
            </a:pPr>
            <a:r>
              <a:rPr lang="en-GB" sz="4000" dirty="0" smtClean="0"/>
              <a:t>reasons to be </a:t>
            </a:r>
            <a:r>
              <a:rPr lang="en-GB" sz="4000" strike="sngStrike" dirty="0" smtClean="0"/>
              <a:t>pleased</a:t>
            </a:r>
            <a:r>
              <a:rPr lang="en-GB" sz="4000" dirty="0" smtClean="0"/>
              <a:t> disappointed</a:t>
            </a:r>
          </a:p>
        </p:txBody>
      </p:sp>
      <p:sp>
        <p:nvSpPr>
          <p:cNvPr id="111619" name="Rectangle 3"/>
          <p:cNvSpPr>
            <a:spLocks noGrp="1" noRot="1" noChangeArrowheads="1"/>
          </p:cNvSpPr>
          <p:nvPr>
            <p:ph type="body" idx="1"/>
          </p:nvPr>
        </p:nvSpPr>
        <p:spPr>
          <a:xfrm>
            <a:off x="0" y="1629471"/>
            <a:ext cx="9144000" cy="3815753"/>
          </a:xfrm>
        </p:spPr>
        <p:txBody>
          <a:bodyPr/>
          <a:lstStyle/>
          <a:p>
            <a:pPr marL="449263" indent="-449263" eaLnBrk="1" hangingPunct="1">
              <a:buSzTx/>
              <a:buFont typeface="Wingdings" pitchFamily="2" charset="2"/>
              <a:buChar char="²"/>
              <a:defRPr/>
            </a:pPr>
            <a:r>
              <a:rPr lang="en-GB" sz="2800" dirty="0" smtClean="0"/>
              <a:t>100’s of psychotherapy meta-analyses  show effect sizes of approximately 0.6 (0.4 to 0.8)</a:t>
            </a:r>
          </a:p>
          <a:p>
            <a:pPr marL="449263" indent="-449263" eaLnBrk="1" hangingPunct="1">
              <a:buSzTx/>
              <a:buFont typeface="Wingdings" pitchFamily="2" charset="2"/>
              <a:buChar char="²"/>
              <a:defRPr/>
            </a:pPr>
            <a:r>
              <a:rPr lang="en-GB" sz="2800" dirty="0" smtClean="0"/>
              <a:t>but since Smith, Glass &amp; Miller’s estimate of an 0.85 effect size from a meta-analysis of 475 studies in 1980, there has been no general effectiveness increase over the next 35 years </a:t>
            </a:r>
          </a:p>
          <a:p>
            <a:pPr marL="449263" indent="-449263" eaLnBrk="1" hangingPunct="1">
              <a:buSzTx/>
              <a:buFont typeface="Wingdings" pitchFamily="2" charset="2"/>
              <a:buChar char="²"/>
              <a:defRPr/>
            </a:pPr>
            <a:r>
              <a:rPr lang="en-GB" sz="2800" dirty="0" smtClean="0"/>
              <a:t>in fact improved statistical methods suggest we have been over-estimating effectiveness</a:t>
            </a:r>
          </a:p>
        </p:txBody>
      </p:sp>
      <p:sp>
        <p:nvSpPr>
          <p:cNvPr id="11268" name="Text Box 5"/>
          <p:cNvSpPr txBox="1">
            <a:spLocks noChangeArrowheads="1"/>
          </p:cNvSpPr>
          <p:nvPr/>
        </p:nvSpPr>
        <p:spPr bwMode="auto">
          <a:xfrm>
            <a:off x="107504" y="5949280"/>
            <a:ext cx="892809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dirty="0">
                <a:effectLst>
                  <a:outerShdw blurRad="50800" dist="38100" dir="2700000" algn="tl" rotWithShape="0">
                    <a:prstClr val="black">
                      <a:alpha val="40000"/>
                    </a:prstClr>
                  </a:outerShdw>
                </a:effectLst>
              </a:rPr>
              <a:t>Lambert, M. J. (2013). </a:t>
            </a:r>
            <a:r>
              <a:rPr lang="en-GB" altLang="en-US" sz="1600" i="1" dirty="0">
                <a:effectLst>
                  <a:outerShdw blurRad="50800" dist="38100" dir="2700000" algn="tl" rotWithShape="0">
                    <a:prstClr val="black">
                      <a:alpha val="40000"/>
                    </a:prstClr>
                  </a:outerShdw>
                </a:effectLst>
              </a:rPr>
              <a:t>“The efficacy and effectiveness of psychotherapy”</a:t>
            </a:r>
          </a:p>
          <a:p>
            <a:pPr algn="ctr" eaLnBrk="1" hangingPunct="1">
              <a:spcBef>
                <a:spcPct val="0"/>
              </a:spcBef>
              <a:buClrTx/>
              <a:buSzTx/>
              <a:buFontTx/>
              <a:buNone/>
            </a:pPr>
            <a:r>
              <a:rPr lang="en-GB" altLang="en-US" sz="1600" dirty="0">
                <a:effectLst>
                  <a:outerShdw blurRad="50800" dist="38100" dir="2700000" algn="tl" rotWithShape="0">
                    <a:prstClr val="black">
                      <a:alpha val="40000"/>
                    </a:prstClr>
                  </a:outerShdw>
                </a:effectLst>
              </a:rPr>
              <a:t>in M. J. Lambert (</a:t>
            </a:r>
            <a:r>
              <a:rPr lang="en-GB" altLang="en-US" sz="1600" dirty="0" err="1">
                <a:effectLst>
                  <a:outerShdw blurRad="50800" dist="38100" dir="2700000" algn="tl" rotWithShape="0">
                    <a:prstClr val="black">
                      <a:alpha val="40000"/>
                    </a:prstClr>
                  </a:outerShdw>
                </a:effectLst>
              </a:rPr>
              <a:t>ed</a:t>
            </a:r>
            <a:r>
              <a:rPr lang="en-GB" altLang="en-US" sz="1600" dirty="0">
                <a:effectLst>
                  <a:outerShdw blurRad="50800" dist="38100" dir="2700000" algn="tl" rotWithShape="0">
                    <a:prstClr val="black">
                      <a:alpha val="40000"/>
                    </a:prstClr>
                  </a:outerShdw>
                </a:effectLst>
              </a:rPr>
              <a:t>) </a:t>
            </a:r>
            <a:r>
              <a:rPr lang="en-GB" altLang="en-US" sz="1600" i="1" dirty="0">
                <a:effectLst>
                  <a:outerShdw blurRad="50800" dist="38100" dir="2700000" algn="tl" rotWithShape="0">
                    <a:prstClr val="black">
                      <a:alpha val="40000"/>
                    </a:prstClr>
                  </a:outerShdw>
                </a:effectLst>
              </a:rPr>
              <a:t>“Handbook of psychotherapy and </a:t>
            </a:r>
            <a:r>
              <a:rPr lang="en-GB" altLang="en-US" sz="1600" i="1" dirty="0" err="1">
                <a:effectLst>
                  <a:outerShdw blurRad="50800" dist="38100" dir="2700000" algn="tl" rotWithShape="0">
                    <a:prstClr val="black">
                      <a:alpha val="40000"/>
                    </a:prstClr>
                  </a:outerShdw>
                </a:effectLst>
              </a:rPr>
              <a:t>behavior</a:t>
            </a:r>
            <a:r>
              <a:rPr lang="en-GB" altLang="en-US" sz="1600" i="1" dirty="0">
                <a:effectLst>
                  <a:outerShdw blurRad="50800" dist="38100" dir="2700000" algn="tl" rotWithShape="0">
                    <a:prstClr val="black">
                      <a:alpha val="40000"/>
                    </a:prstClr>
                  </a:outerShdw>
                </a:effectLst>
              </a:rPr>
              <a:t> change (6</a:t>
            </a:r>
            <a:r>
              <a:rPr lang="en-GB" altLang="en-US" sz="1600" i="1" baseline="30000" dirty="0">
                <a:effectLst>
                  <a:outerShdw blurRad="50800" dist="38100" dir="2700000" algn="tl" rotWithShape="0">
                    <a:prstClr val="black">
                      <a:alpha val="40000"/>
                    </a:prstClr>
                  </a:outerShdw>
                </a:effectLst>
              </a:rPr>
              <a:t>th</a:t>
            </a:r>
            <a:r>
              <a:rPr lang="en-GB" altLang="en-US" sz="1600" i="1" dirty="0">
                <a:effectLst>
                  <a:outerShdw blurRad="50800" dist="38100" dir="2700000" algn="tl" rotWithShape="0">
                    <a:prstClr val="black">
                      <a:alpha val="40000"/>
                    </a:prstClr>
                  </a:outerShdw>
                </a:effectLst>
              </a:rPr>
              <a:t> </a:t>
            </a:r>
            <a:r>
              <a:rPr lang="en-GB" altLang="en-US" sz="1600" i="1" dirty="0" err="1">
                <a:effectLst>
                  <a:outerShdw blurRad="50800" dist="38100" dir="2700000" algn="tl" rotWithShape="0">
                    <a:prstClr val="black">
                      <a:alpha val="40000"/>
                    </a:prstClr>
                  </a:outerShdw>
                </a:effectLst>
              </a:rPr>
              <a:t>ed</a:t>
            </a:r>
            <a:r>
              <a:rPr lang="en-GB" altLang="en-US" sz="1600" i="1" dirty="0">
                <a:effectLst>
                  <a:outerShdw blurRad="50800" dist="38100" dir="2700000" algn="tl" rotWithShape="0">
                    <a:prstClr val="black">
                      <a:alpha val="40000"/>
                    </a:prstClr>
                  </a:outerShdw>
                </a:effectLst>
              </a:rPr>
              <a:t>)”</a:t>
            </a:r>
            <a:endParaRPr lang="en-GB" altLang="en-US" sz="1600" dirty="0">
              <a:effectLst>
                <a:outerShdw blurRad="50800" dist="38100" dir="2700000" algn="tl" rotWithShape="0">
                  <a:prstClr val="black">
                    <a:alpha val="40000"/>
                  </a:prstClr>
                </a:outerShdw>
              </a:effectLst>
            </a:endParaRPr>
          </a:p>
        </p:txBody>
      </p:sp>
      <p:sp>
        <p:nvSpPr>
          <p:cNvPr id="11269" name="Line 6"/>
          <p:cNvSpPr>
            <a:spLocks noChangeShapeType="1"/>
          </p:cNvSpPr>
          <p:nvPr/>
        </p:nvSpPr>
        <p:spPr bwMode="auto">
          <a:xfrm>
            <a:off x="684214" y="5661248"/>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Line 6"/>
          <p:cNvSpPr>
            <a:spLocks noChangeShapeType="1"/>
          </p:cNvSpPr>
          <p:nvPr/>
        </p:nvSpPr>
        <p:spPr bwMode="auto">
          <a:xfrm>
            <a:off x="539751" y="6092825"/>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 name="TextBox 2"/>
          <p:cNvSpPr txBox="1"/>
          <p:nvPr/>
        </p:nvSpPr>
        <p:spPr>
          <a:xfrm>
            <a:off x="-109166" y="1052513"/>
            <a:ext cx="5905302" cy="4893647"/>
          </a:xfrm>
          <a:prstGeom prst="rect">
            <a:avLst/>
          </a:prstGeom>
          <a:noFill/>
        </p:spPr>
        <p:txBody>
          <a:bodyPr wrap="square">
            <a:spAutoFit/>
          </a:bodyPr>
          <a:lstStyle/>
          <a:p>
            <a:pPr marL="365125" indent="-365125">
              <a:buClr>
                <a:srgbClr val="FFCC00"/>
              </a:buClr>
              <a:buSzPct val="110000"/>
              <a:buFont typeface="Wingdings" pitchFamily="2" charset="2"/>
              <a:buChar char="²"/>
              <a:defRPr/>
            </a:pPr>
            <a:r>
              <a:rPr lang="en-GB" sz="2400" dirty="0">
                <a:effectLst>
                  <a:outerShdw blurRad="38100" dist="38100" dir="2700000" algn="tl">
                    <a:srgbClr val="000000">
                      <a:alpha val="43137"/>
                    </a:srgbClr>
                  </a:outerShdw>
                </a:effectLst>
                <a:cs typeface="+mn-cs"/>
              </a:rPr>
              <a:t>best results typically depend on the therapists involved being committed to using feedback  </a:t>
            </a:r>
          </a:p>
          <a:p>
            <a:pPr marL="365125" indent="-365125">
              <a:buClr>
                <a:srgbClr val="FFCC00"/>
              </a:buClr>
              <a:buSzPct val="110000"/>
              <a:buFont typeface="Wingdings" pitchFamily="2" charset="2"/>
              <a:buChar char="²"/>
              <a:defRPr/>
            </a:pPr>
            <a:r>
              <a:rPr lang="en-GB" sz="2400" dirty="0">
                <a:effectLst>
                  <a:outerShdw blurRad="38100" dist="38100" dir="2700000" algn="tl">
                    <a:srgbClr val="000000">
                      <a:alpha val="43137"/>
                    </a:srgbClr>
                  </a:outerShdw>
                </a:effectLst>
                <a:cs typeface="+mn-cs"/>
              </a:rPr>
              <a:t>regular sessional assessment of outcome progress &amp; therapeutic alliance given to both therapist &amp; client for possible discussion</a:t>
            </a:r>
          </a:p>
          <a:p>
            <a:pPr marL="365125" indent="-365125">
              <a:buClr>
                <a:srgbClr val="FFCC00"/>
              </a:buClr>
              <a:buSzPct val="110000"/>
              <a:buFont typeface="Wingdings" pitchFamily="2" charset="2"/>
              <a:buChar char="²"/>
              <a:defRPr/>
            </a:pPr>
            <a:r>
              <a:rPr lang="en-GB" sz="2400" dirty="0">
                <a:effectLst>
                  <a:outerShdw blurRad="38100" dist="38100" dir="2700000" algn="tl">
                    <a:srgbClr val="000000">
                      <a:alpha val="43137"/>
                    </a:srgbClr>
                  </a:outerShdw>
                </a:effectLst>
                <a:cs typeface="+mn-cs"/>
              </a:rPr>
              <a:t>current evidence suggests this halves client deterioration rates</a:t>
            </a:r>
          </a:p>
          <a:p>
            <a:pPr marL="365125" indent="-365125">
              <a:buClr>
                <a:srgbClr val="FFCC00"/>
              </a:buClr>
              <a:buSzPct val="110000"/>
              <a:buFont typeface="Wingdings" pitchFamily="2" charset="2"/>
              <a:buChar char="²"/>
              <a:defRPr/>
            </a:pPr>
            <a:r>
              <a:rPr lang="en-GB" sz="2400" dirty="0">
                <a:effectLst>
                  <a:outerShdw blurRad="38100" dist="38100" dir="2700000" algn="tl">
                    <a:srgbClr val="000000">
                      <a:alpha val="43137"/>
                    </a:srgbClr>
                  </a:outerShdw>
                </a:effectLst>
                <a:cs typeface="+mn-cs"/>
              </a:rPr>
              <a:t>there are encouraging increases in treatment gains as well - e.g. using </a:t>
            </a:r>
            <a:r>
              <a:rPr lang="en-GB" sz="2400" dirty="0" err="1">
                <a:effectLst>
                  <a:outerShdw blurRad="38100" dist="38100" dir="2700000" algn="tl">
                    <a:srgbClr val="000000">
                      <a:alpha val="43137"/>
                    </a:srgbClr>
                  </a:outerShdw>
                </a:effectLst>
                <a:cs typeface="+mn-cs"/>
              </a:rPr>
              <a:t>pcoms</a:t>
            </a:r>
            <a:r>
              <a:rPr lang="en-GB" sz="2400" dirty="0">
                <a:effectLst>
                  <a:outerShdw blurRad="38100" dist="38100" dir="2700000" algn="tl">
                    <a:srgbClr val="000000">
                      <a:alpha val="43137"/>
                    </a:srgbClr>
                  </a:outerShdw>
                </a:effectLst>
                <a:cs typeface="+mn-cs"/>
              </a:rPr>
              <a:t>, reliable improve-</a:t>
            </a:r>
            <a:r>
              <a:rPr lang="en-GB" sz="2400" dirty="0" err="1">
                <a:effectLst>
                  <a:outerShdw blurRad="38100" dist="38100" dir="2700000" algn="tl">
                    <a:srgbClr val="000000">
                      <a:alpha val="43137"/>
                    </a:srgbClr>
                  </a:outerShdw>
                </a:effectLst>
                <a:cs typeface="+mn-cs"/>
              </a:rPr>
              <a:t>ment</a:t>
            </a:r>
            <a:r>
              <a:rPr lang="en-GB" sz="2400" dirty="0">
                <a:effectLst>
                  <a:outerShdw blurRad="38100" dist="38100" dir="2700000" algn="tl">
                    <a:srgbClr val="000000">
                      <a:alpha val="43137"/>
                    </a:srgbClr>
                  </a:outerShdw>
                </a:effectLst>
                <a:cs typeface="+mn-cs"/>
              </a:rPr>
              <a:t> rates increase by 3.5 x  </a:t>
            </a:r>
          </a:p>
        </p:txBody>
      </p:sp>
      <p:sp>
        <p:nvSpPr>
          <p:cNvPr id="28678" name="Text Box 5"/>
          <p:cNvSpPr txBox="1">
            <a:spLocks noChangeArrowheads="1"/>
          </p:cNvSpPr>
          <p:nvPr/>
        </p:nvSpPr>
        <p:spPr bwMode="auto">
          <a:xfrm>
            <a:off x="35496" y="6167438"/>
            <a:ext cx="8856984"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dirty="0" err="1"/>
              <a:t>Castonguay</a:t>
            </a:r>
            <a:r>
              <a:rPr lang="en-GB" altLang="en-US" sz="1600" dirty="0"/>
              <a:t>, L., M. </a:t>
            </a:r>
            <a:r>
              <a:rPr lang="en-GB" altLang="en-US" sz="1600" dirty="0" err="1"/>
              <a:t>Barkham</a:t>
            </a:r>
            <a:r>
              <a:rPr lang="en-GB" altLang="en-US" sz="1600" dirty="0"/>
              <a:t>, W. Lutz, et al. (2013). </a:t>
            </a:r>
            <a:r>
              <a:rPr lang="en-GB" altLang="en-US" sz="1600" i="1" dirty="0"/>
              <a:t>“Practice-orientated research.” </a:t>
            </a:r>
            <a:r>
              <a:rPr lang="en-GB" altLang="en-US" sz="1600" dirty="0"/>
              <a:t>in M. J. Lambert (</a:t>
            </a:r>
            <a:r>
              <a:rPr lang="en-GB" altLang="en-US" sz="1600" dirty="0" err="1"/>
              <a:t>ed</a:t>
            </a:r>
            <a:r>
              <a:rPr lang="en-GB" altLang="en-US" sz="1600" dirty="0"/>
              <a:t>) </a:t>
            </a:r>
            <a:r>
              <a:rPr lang="en-GB" altLang="en-US" sz="1600" i="1" dirty="0"/>
              <a:t>“Handbook of psychotherapy and </a:t>
            </a:r>
            <a:r>
              <a:rPr lang="en-GB" altLang="en-US" sz="1600" i="1" dirty="0" err="1"/>
              <a:t>behavior</a:t>
            </a:r>
            <a:r>
              <a:rPr lang="en-GB" altLang="en-US" sz="1600" i="1" dirty="0"/>
              <a:t> change (6</a:t>
            </a:r>
            <a:r>
              <a:rPr lang="en-GB" altLang="en-US" sz="1600" i="1" baseline="30000" dirty="0"/>
              <a:t>th</a:t>
            </a:r>
            <a:r>
              <a:rPr lang="en-GB" altLang="en-US" sz="1600" i="1" dirty="0"/>
              <a:t> </a:t>
            </a:r>
            <a:r>
              <a:rPr lang="en-GB" altLang="en-US" sz="1600" i="1" dirty="0" err="1"/>
              <a:t>ed</a:t>
            </a:r>
            <a:r>
              <a:rPr lang="en-GB" altLang="en-US" sz="1600" i="1" dirty="0"/>
              <a:t>)”</a:t>
            </a:r>
            <a:endParaRPr lang="en-GB" altLang="en-US" sz="1600" dirty="0"/>
          </a:p>
        </p:txBody>
      </p:sp>
      <p:pic>
        <p:nvPicPr>
          <p:cNvPr id="28674" name="Picture 3" descr="C:\Users\James\AppData\Local\Microsoft\Windows\Temporary Internet Files\Content.IE5\FTOPJ1H1\MC90012767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3801" y="415925"/>
            <a:ext cx="36115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Rot="1" noChangeArrowheads="1"/>
          </p:cNvSpPr>
          <p:nvPr>
            <p:ph type="title"/>
          </p:nvPr>
        </p:nvSpPr>
        <p:spPr>
          <a:xfrm>
            <a:off x="0" y="44450"/>
            <a:ext cx="9180513" cy="1143000"/>
          </a:xfrm>
        </p:spPr>
        <p:txBody>
          <a:bodyPr/>
          <a:lstStyle/>
          <a:p>
            <a:pPr eaLnBrk="1" hangingPunct="1">
              <a:defRPr/>
            </a:pPr>
            <a:r>
              <a:rPr lang="en-GB" sz="4000" dirty="0" smtClean="0"/>
              <a:t>to get best results from feedback</a:t>
            </a:r>
          </a:p>
        </p:txBody>
      </p:sp>
    </p:spTree>
    <p:extLst>
      <p:ext uri="{BB962C8B-B14F-4D97-AF65-F5344CB8AC3E}">
        <p14:creationId xmlns:p14="http://schemas.microsoft.com/office/powerpoint/2010/main" val="33296269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07504" y="345976"/>
            <a:ext cx="8928992" cy="1066800"/>
          </a:xfrm>
        </p:spPr>
        <p:txBody>
          <a:bodyPr lIns="92075" tIns="46038" rIns="92075" bIns="46038"/>
          <a:lstStyle/>
          <a:p>
            <a:pPr eaLnBrk="1" hangingPunct="1">
              <a:defRPr/>
            </a:pPr>
            <a:r>
              <a:rPr lang="en-US" sz="4000" dirty="0" smtClean="0"/>
              <a:t>how can we improve outcomes?</a:t>
            </a:r>
          </a:p>
        </p:txBody>
      </p:sp>
      <p:sp>
        <p:nvSpPr>
          <p:cNvPr id="6148" name="Rectangle 4"/>
          <p:cNvSpPr>
            <a:spLocks noGrp="1" noChangeArrowheads="1"/>
          </p:cNvSpPr>
          <p:nvPr>
            <p:ph type="body" sz="half" idx="1"/>
          </p:nvPr>
        </p:nvSpPr>
        <p:spPr>
          <a:xfrm>
            <a:off x="72009" y="1484784"/>
            <a:ext cx="5652119" cy="4608512"/>
          </a:xfrm>
        </p:spPr>
        <p:txBody>
          <a:bodyPr lIns="92075" tIns="46038" rIns="92075" bIns="46038"/>
          <a:lstStyle/>
          <a:p>
            <a:pPr marL="432000" indent="-432000" eaLnBrk="1" hangingPunct="1">
              <a:buSzPct val="120000"/>
              <a:buFont typeface="Wingdings" charset="2"/>
              <a:buChar char="Ø"/>
              <a:defRPr/>
            </a:pPr>
            <a:r>
              <a:rPr lang="en-US" sz="2400" dirty="0" smtClean="0"/>
              <a:t>use combined psychotherapy    &amp; various biological approaches right from the start of therapy </a:t>
            </a:r>
          </a:p>
          <a:p>
            <a:pPr marL="432000" indent="-432000" eaLnBrk="1" hangingPunct="1">
              <a:buSzTx/>
              <a:buNone/>
              <a:defRPr/>
            </a:pPr>
            <a:endParaRPr lang="en-US" sz="600" dirty="0" smtClean="0"/>
          </a:p>
          <a:p>
            <a:pPr marL="432000" indent="-432000" eaLnBrk="1" hangingPunct="1">
              <a:buSzPct val="120000"/>
              <a:buFont typeface="Wingdings" charset="2"/>
              <a:buChar char="Ø"/>
              <a:defRPr/>
            </a:pPr>
            <a:r>
              <a:rPr lang="en-US" sz="2400" dirty="0" smtClean="0"/>
              <a:t>use routine outcome monitoring to trigger problem-solving and possible addition of biological treatments if going off track</a:t>
            </a:r>
          </a:p>
          <a:p>
            <a:pPr marL="432000" indent="-432000" eaLnBrk="1" hangingPunct="1">
              <a:buSzTx/>
              <a:buNone/>
              <a:defRPr/>
            </a:pPr>
            <a:endParaRPr lang="en-US" sz="600" dirty="0" smtClean="0"/>
          </a:p>
          <a:p>
            <a:pPr marL="432000" indent="-432000" eaLnBrk="1" hangingPunct="1">
              <a:buSzPct val="120000"/>
              <a:buFont typeface="Wingdings" charset="2"/>
              <a:buChar char="Ø"/>
              <a:defRPr/>
            </a:pPr>
            <a:r>
              <a:rPr lang="en-US" sz="2400" dirty="0" smtClean="0"/>
              <a:t>numerous other potential largely therapist focused improvements in selection, training, supervision &amp; </a:t>
            </a:r>
            <a:r>
              <a:rPr lang="en-US" sz="2400" dirty="0" err="1" smtClean="0"/>
              <a:t>cpd</a:t>
            </a:r>
            <a:endParaRPr lang="en-US" sz="600" dirty="0"/>
          </a:p>
        </p:txBody>
      </p:sp>
      <p:sp>
        <p:nvSpPr>
          <p:cNvPr id="15365" name="Line 4"/>
          <p:cNvSpPr>
            <a:spLocks noChangeShapeType="1"/>
          </p:cNvSpPr>
          <p:nvPr/>
        </p:nvSpPr>
        <p:spPr bwMode="auto">
          <a:xfrm>
            <a:off x="611188" y="6669088"/>
            <a:ext cx="7848600"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 name="Picture 2"/>
          <p:cNvPicPr>
            <a:picLocks noChangeAspect="1"/>
          </p:cNvPicPr>
          <p:nvPr/>
        </p:nvPicPr>
        <p:blipFill>
          <a:blip r:embed="rId2"/>
          <a:stretch>
            <a:fillRect/>
          </a:stretch>
        </p:blipFill>
        <p:spPr>
          <a:xfrm>
            <a:off x="5724128" y="2132856"/>
            <a:ext cx="3168352" cy="3168352"/>
          </a:xfrm>
          <a:prstGeom prst="rect">
            <a:avLst/>
          </a:prstGeom>
        </p:spPr>
      </p:pic>
    </p:spTree>
    <p:extLst>
      <p:ext uri="{BB962C8B-B14F-4D97-AF65-F5344CB8AC3E}">
        <p14:creationId xmlns:p14="http://schemas.microsoft.com/office/powerpoint/2010/main" val="1553907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2666" y="1412776"/>
            <a:ext cx="2799814" cy="1440160"/>
          </a:xfrm>
          <a:prstGeom prst="rect">
            <a:avLst/>
          </a:prstGeom>
        </p:spPr>
      </p:pic>
      <p:sp>
        <p:nvSpPr>
          <p:cNvPr id="3" name="Rectangle 2"/>
          <p:cNvSpPr>
            <a:spLocks noGrp="1" noRot="1" noChangeArrowheads="1"/>
          </p:cNvSpPr>
          <p:nvPr>
            <p:ph type="title"/>
          </p:nvPr>
        </p:nvSpPr>
        <p:spPr>
          <a:xfrm>
            <a:off x="483369" y="116632"/>
            <a:ext cx="8193087" cy="783357"/>
          </a:xfrm>
        </p:spPr>
        <p:txBody>
          <a:bodyPr lIns="92075" tIns="46038" rIns="92075" bIns="46038" anchor="b"/>
          <a:lstStyle/>
          <a:p>
            <a:pPr eaLnBrk="1" hangingPunct="1">
              <a:defRPr/>
            </a:pPr>
            <a:r>
              <a:rPr lang="en-US" dirty="0" smtClean="0"/>
              <a:t>possible pearls to take away </a:t>
            </a:r>
            <a:endParaRPr lang="en-US" dirty="0" smtClean="0"/>
          </a:p>
        </p:txBody>
      </p:sp>
      <p:sp>
        <p:nvSpPr>
          <p:cNvPr id="5" name="TextBox 4"/>
          <p:cNvSpPr txBox="1"/>
          <p:nvPr/>
        </p:nvSpPr>
        <p:spPr>
          <a:xfrm>
            <a:off x="-109166" y="1052513"/>
            <a:ext cx="6193334" cy="5262979"/>
          </a:xfrm>
          <a:prstGeom prst="rect">
            <a:avLst/>
          </a:prstGeom>
          <a:noFill/>
        </p:spPr>
        <p:txBody>
          <a:bodyPr wrap="square">
            <a:spAutoFit/>
          </a:bodyPr>
          <a:lstStyle/>
          <a:p>
            <a:pPr marL="365125" indent="-365125">
              <a:buClr>
                <a:srgbClr val="FFCC00"/>
              </a:buClr>
              <a:buSzPct val="120000"/>
              <a:buFont typeface="Wingdings" charset="2"/>
              <a:buChar char="Ø"/>
              <a:defRPr/>
            </a:pPr>
            <a:r>
              <a:rPr lang="en-GB" sz="2400" dirty="0" smtClean="0">
                <a:effectLst>
                  <a:outerShdw blurRad="38100" dist="38100" dir="2700000" algn="tl">
                    <a:srgbClr val="000000">
                      <a:alpha val="43137"/>
                    </a:srgbClr>
                  </a:outerShdw>
                </a:effectLst>
                <a:cs typeface="+mn-cs"/>
              </a:rPr>
              <a:t>consider </a:t>
            </a:r>
            <a:r>
              <a:rPr lang="en-GB" sz="2400" dirty="0" smtClean="0">
                <a:effectLst>
                  <a:outerShdw blurRad="38100" dist="38100" dir="2700000" algn="tl">
                    <a:srgbClr val="000000">
                      <a:alpha val="43137"/>
                    </a:srgbClr>
                  </a:outerShdw>
                </a:effectLst>
                <a:cs typeface="+mn-cs"/>
              </a:rPr>
              <a:t>adding in ‘healthy lifestyle’ encouragement right from the start of therapy, especially if a ‘strength’</a:t>
            </a:r>
            <a:r>
              <a:rPr lang="en-GB" sz="2400" dirty="0" smtClean="0">
                <a:effectLst>
                  <a:outerShdw blurRad="38100" dist="38100" dir="2700000" algn="tl">
                    <a:srgbClr val="000000">
                      <a:alpha val="43137"/>
                    </a:srgbClr>
                  </a:outerShdw>
                </a:effectLst>
                <a:cs typeface="+mn-cs"/>
              </a:rPr>
              <a:t>  </a:t>
            </a:r>
            <a:endParaRPr lang="en-GB" sz="2400" dirty="0">
              <a:effectLst>
                <a:outerShdw blurRad="38100" dist="38100" dir="2700000" algn="tl">
                  <a:srgbClr val="000000">
                    <a:alpha val="43137"/>
                  </a:srgbClr>
                </a:outerShdw>
              </a:effectLst>
              <a:cs typeface="+mn-cs"/>
            </a:endParaRPr>
          </a:p>
          <a:p>
            <a:pPr marL="365125" indent="-365125">
              <a:buClr>
                <a:srgbClr val="FFCC00"/>
              </a:buClr>
              <a:buSzPct val="120000"/>
              <a:buFont typeface="Wingdings" charset="2"/>
              <a:buChar char="Ø"/>
              <a:defRPr/>
            </a:pPr>
            <a:r>
              <a:rPr lang="en-GB" sz="2400" dirty="0" smtClean="0">
                <a:effectLst>
                  <a:outerShdw blurRad="38100" dist="38100" dir="2700000" algn="tl">
                    <a:srgbClr val="000000">
                      <a:alpha val="43137"/>
                    </a:srgbClr>
                  </a:outerShdw>
                </a:effectLst>
                <a:cs typeface="+mn-cs"/>
              </a:rPr>
              <a:t>if no </a:t>
            </a:r>
            <a:r>
              <a:rPr lang="en-GB" sz="2400" dirty="0" smtClean="0">
                <a:effectLst>
                  <a:outerShdw blurRad="38100" dist="38100" dir="2700000" algn="tl">
                    <a:srgbClr val="000000">
                      <a:alpha val="43137"/>
                    </a:srgbClr>
                  </a:outerShdw>
                </a:effectLst>
                <a:cs typeface="+mn-cs"/>
              </a:rPr>
              <a:t>significant progress in first handful of sessions, problem solve – consider adding biological methods </a:t>
            </a:r>
            <a:endParaRPr lang="en-GB" sz="2400" dirty="0">
              <a:effectLst>
                <a:outerShdw blurRad="38100" dist="38100" dir="2700000" algn="tl">
                  <a:srgbClr val="000000">
                    <a:alpha val="43137"/>
                  </a:srgbClr>
                </a:outerShdw>
              </a:effectLst>
              <a:cs typeface="+mn-cs"/>
            </a:endParaRPr>
          </a:p>
          <a:p>
            <a:pPr marL="365125" indent="-365125">
              <a:buClr>
                <a:srgbClr val="FFCC00"/>
              </a:buClr>
              <a:buSzPct val="120000"/>
              <a:buFont typeface="Wingdings" charset="2"/>
              <a:buChar char="Ø"/>
              <a:defRPr/>
            </a:pPr>
            <a:r>
              <a:rPr lang="en-GB" sz="2400" dirty="0" smtClean="0">
                <a:effectLst>
                  <a:outerShdw blurRad="38100" dist="38100" dir="2700000" algn="tl">
                    <a:srgbClr val="000000">
                      <a:alpha val="43137"/>
                    </a:srgbClr>
                  </a:outerShdw>
                </a:effectLst>
                <a:cs typeface="+mn-cs"/>
              </a:rPr>
              <a:t>standard medications, herbs (</a:t>
            </a:r>
            <a:r>
              <a:rPr lang="en-GB" sz="2400" dirty="0" err="1" smtClean="0">
                <a:effectLst>
                  <a:outerShdw blurRad="38100" dist="38100" dir="2700000" algn="tl">
                    <a:srgbClr val="000000">
                      <a:alpha val="43137"/>
                    </a:srgbClr>
                  </a:outerShdw>
                </a:effectLst>
                <a:cs typeface="+mn-cs"/>
              </a:rPr>
              <a:t>st</a:t>
            </a:r>
            <a:r>
              <a:rPr lang="en-GB" sz="2400" dirty="0" smtClean="0">
                <a:effectLst>
                  <a:outerShdw blurRad="38100" dist="38100" dir="2700000" algn="tl">
                    <a:srgbClr val="000000">
                      <a:alpha val="43137"/>
                    </a:srgbClr>
                  </a:outerShdw>
                </a:effectLst>
                <a:cs typeface="+mn-cs"/>
              </a:rPr>
              <a:t> john’s </a:t>
            </a:r>
            <a:r>
              <a:rPr lang="en-GB" sz="2400" dirty="0" err="1" smtClean="0">
                <a:effectLst>
                  <a:outerShdw blurRad="38100" dist="38100" dir="2700000" algn="tl">
                    <a:srgbClr val="000000">
                      <a:alpha val="43137"/>
                    </a:srgbClr>
                  </a:outerShdw>
                </a:effectLst>
                <a:cs typeface="+mn-cs"/>
              </a:rPr>
              <a:t>wort</a:t>
            </a:r>
            <a:r>
              <a:rPr lang="en-GB" sz="2400" dirty="0" smtClean="0">
                <a:effectLst>
                  <a:outerShdw blurRad="38100" dist="38100" dir="2700000" algn="tl">
                    <a:srgbClr val="000000">
                      <a:alpha val="43137"/>
                    </a:srgbClr>
                  </a:outerShdw>
                </a:effectLst>
                <a:cs typeface="+mn-cs"/>
              </a:rPr>
              <a:t> &amp; saffron) and dietary supplements (fish oil) </a:t>
            </a:r>
            <a:r>
              <a:rPr lang="en-GB" sz="2400" dirty="0" smtClean="0">
                <a:effectLst>
                  <a:outerShdw blurRad="38100" dist="38100" dir="2700000" algn="tl">
                    <a:srgbClr val="000000">
                      <a:alpha val="43137"/>
                    </a:srgbClr>
                  </a:outerShdw>
                </a:effectLst>
                <a:cs typeface="+mn-cs"/>
              </a:rPr>
              <a:t>can all help</a:t>
            </a:r>
            <a:endParaRPr lang="en-GB" sz="2400" dirty="0">
              <a:effectLst>
                <a:outerShdw blurRad="38100" dist="38100" dir="2700000" algn="tl">
                  <a:srgbClr val="000000">
                    <a:alpha val="43137"/>
                  </a:srgbClr>
                </a:outerShdw>
              </a:effectLst>
              <a:cs typeface="+mn-cs"/>
            </a:endParaRPr>
          </a:p>
          <a:p>
            <a:pPr marL="365125" indent="-365125">
              <a:buClr>
                <a:srgbClr val="FFCC00"/>
              </a:buClr>
              <a:buSzPct val="120000"/>
              <a:buFont typeface="Wingdings" charset="2"/>
              <a:buChar char="Ø"/>
              <a:defRPr/>
            </a:pPr>
            <a:r>
              <a:rPr lang="en-GB" sz="2400" dirty="0" smtClean="0">
                <a:effectLst>
                  <a:outerShdw blurRad="38100" dist="38100" dir="2700000" algn="tl">
                    <a:srgbClr val="000000">
                      <a:alpha val="43137"/>
                    </a:srgbClr>
                  </a:outerShdw>
                </a:effectLst>
                <a:cs typeface="+mn-cs"/>
              </a:rPr>
              <a:t>‘healthy lifestyle’ – exercise, sleep, diet, </a:t>
            </a:r>
            <a:r>
              <a:rPr lang="en-GB" sz="2400" dirty="0" smtClean="0">
                <a:effectLst>
                  <a:outerShdw blurRad="38100" dist="38100" dir="2700000" algn="tl">
                    <a:srgbClr val="000000">
                      <a:alpha val="43137"/>
                    </a:srgbClr>
                  </a:outerShdw>
                </a:effectLst>
                <a:cs typeface="+mn-cs"/>
              </a:rPr>
              <a:t>smoking, alcohol all important </a:t>
            </a:r>
          </a:p>
          <a:p>
            <a:pPr marL="365125" indent="-365125">
              <a:buClr>
                <a:srgbClr val="FFCC00"/>
              </a:buClr>
              <a:buSzPct val="120000"/>
              <a:buFont typeface="Wingdings" charset="2"/>
              <a:buChar char="Ø"/>
              <a:defRPr/>
            </a:pPr>
            <a:r>
              <a:rPr lang="en-GB" sz="2400" dirty="0" smtClean="0">
                <a:effectLst>
                  <a:outerShdw blurRad="38100" dist="38100" dir="2700000" algn="tl">
                    <a:srgbClr val="000000">
                      <a:alpha val="43137"/>
                    </a:srgbClr>
                  </a:outerShdw>
                </a:effectLst>
                <a:cs typeface="+mn-cs"/>
              </a:rPr>
              <a:t>consider too light (box &amp; alarm), yoga, and other interventions that make sense to you and your client  </a:t>
            </a:r>
            <a:endParaRPr lang="en-GB" sz="2400" dirty="0">
              <a:effectLst>
                <a:outerShdw blurRad="38100" dist="38100" dir="2700000" algn="tl">
                  <a:srgbClr val="000000">
                    <a:alpha val="43137"/>
                  </a:srgbClr>
                </a:outerShdw>
              </a:effectLst>
              <a:cs typeface="+mn-cs"/>
            </a:endParaRPr>
          </a:p>
        </p:txBody>
      </p:sp>
      <p:sp>
        <p:nvSpPr>
          <p:cNvPr id="6" name="Line 6"/>
          <p:cNvSpPr>
            <a:spLocks noChangeShapeType="1"/>
          </p:cNvSpPr>
          <p:nvPr/>
        </p:nvSpPr>
        <p:spPr bwMode="auto">
          <a:xfrm>
            <a:off x="539751" y="6525344"/>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Box 6"/>
          <p:cNvSpPr txBox="1"/>
          <p:nvPr/>
        </p:nvSpPr>
        <p:spPr>
          <a:xfrm>
            <a:off x="5868144" y="3429000"/>
            <a:ext cx="3131840" cy="2400657"/>
          </a:xfrm>
          <a:prstGeom prst="rect">
            <a:avLst/>
          </a:prstGeom>
          <a:noFill/>
          <a:ln>
            <a:solidFill>
              <a:schemeClr val="accent5"/>
            </a:solidFill>
            <a:prstDash val="lgDash"/>
          </a:ln>
        </p:spPr>
        <p:txBody>
          <a:bodyPr wrap="square" rtlCol="0">
            <a:spAutoFit/>
          </a:bodyPr>
          <a:lstStyle/>
          <a:p>
            <a:pPr algn="ctr"/>
            <a:r>
              <a:rPr lang="en-US" sz="3000" i="1" dirty="0" smtClean="0">
                <a:solidFill>
                  <a:schemeClr val="accent5"/>
                </a:solidFill>
                <a:effectLst>
                  <a:outerShdw blurRad="50800" dist="38100" dir="2700000" algn="tl" rotWithShape="0">
                    <a:prstClr val="black">
                      <a:alpha val="40000"/>
                    </a:prstClr>
                  </a:outerShdw>
                </a:effectLst>
                <a:latin typeface="Bradley Hand Bold"/>
                <a:cs typeface="Bradley Hand Bold"/>
              </a:rPr>
              <a:t>“have you given your client genuine grounds for hope?”  </a:t>
            </a:r>
          </a:p>
          <a:p>
            <a:pPr algn="ctr"/>
            <a:r>
              <a:rPr lang="en-US" sz="3000" i="1" dirty="0" err="1" smtClean="0">
                <a:solidFill>
                  <a:schemeClr val="accent5"/>
                </a:solidFill>
                <a:effectLst>
                  <a:outerShdw blurRad="50800" dist="38100" dir="2700000" algn="tl" rotWithShape="0">
                    <a:prstClr val="black">
                      <a:alpha val="40000"/>
                    </a:prstClr>
                  </a:outerShdw>
                </a:effectLst>
                <a:latin typeface="Bradley Hand Bold"/>
                <a:cs typeface="Bradley Hand Bold"/>
              </a:rPr>
              <a:t>arnold</a:t>
            </a:r>
            <a:r>
              <a:rPr lang="en-US" sz="3000" i="1" dirty="0" smtClean="0">
                <a:solidFill>
                  <a:schemeClr val="accent5"/>
                </a:solidFill>
                <a:effectLst>
                  <a:outerShdw blurRad="50800" dist="38100" dir="2700000" algn="tl" rotWithShape="0">
                    <a:prstClr val="black">
                      <a:alpha val="40000"/>
                    </a:prstClr>
                  </a:outerShdw>
                </a:effectLst>
                <a:latin typeface="Bradley Hand Bold"/>
                <a:cs typeface="Bradley Hand Bold"/>
              </a:rPr>
              <a:t> </a:t>
            </a:r>
            <a:r>
              <a:rPr lang="en-US" sz="3000" i="1" dirty="0" err="1" smtClean="0">
                <a:solidFill>
                  <a:schemeClr val="accent5"/>
                </a:solidFill>
                <a:effectLst>
                  <a:outerShdw blurRad="50800" dist="38100" dir="2700000" algn="tl" rotWithShape="0">
                    <a:prstClr val="black">
                      <a:alpha val="40000"/>
                    </a:prstClr>
                  </a:outerShdw>
                </a:effectLst>
                <a:latin typeface="Bradley Hand Bold"/>
                <a:cs typeface="Bradley Hand Bold"/>
              </a:rPr>
              <a:t>lazarus</a:t>
            </a:r>
            <a:endParaRPr lang="en-US" sz="3000" i="1" dirty="0">
              <a:solidFill>
                <a:schemeClr val="accent5"/>
              </a:solidFill>
              <a:effectLst>
                <a:outerShdw blurRad="50800" dist="38100" dir="2700000" algn="tl" rotWithShape="0">
                  <a:prstClr val="black">
                    <a:alpha val="40000"/>
                  </a:prstClr>
                </a:outerShdw>
              </a:effectLst>
              <a:latin typeface="Bradley Hand Bold"/>
              <a:cs typeface="Bradley Hand Bold"/>
            </a:endParaRPr>
          </a:p>
        </p:txBody>
      </p:sp>
    </p:spTree>
    <p:extLst>
      <p:ext uri="{BB962C8B-B14F-4D97-AF65-F5344CB8AC3E}">
        <p14:creationId xmlns:p14="http://schemas.microsoft.com/office/powerpoint/2010/main" val="1551335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2008" y="116632"/>
            <a:ext cx="8964488" cy="1066800"/>
          </a:xfrm>
        </p:spPr>
        <p:txBody>
          <a:bodyPr lIns="92075" tIns="46038" rIns="92075" bIns="46038"/>
          <a:lstStyle/>
          <a:p>
            <a:pPr eaLnBrk="1" hangingPunct="1">
              <a:defRPr/>
            </a:pPr>
            <a:r>
              <a:rPr lang="en-US" sz="4000" dirty="0" smtClean="0"/>
              <a:t>exercise 7: key personal points?</a:t>
            </a:r>
          </a:p>
        </p:txBody>
      </p:sp>
      <p:sp>
        <p:nvSpPr>
          <p:cNvPr id="6148" name="Rectangle 4"/>
          <p:cNvSpPr>
            <a:spLocks noGrp="1" noChangeArrowheads="1"/>
          </p:cNvSpPr>
          <p:nvPr>
            <p:ph type="body" sz="half" idx="1"/>
          </p:nvPr>
        </p:nvSpPr>
        <p:spPr>
          <a:xfrm>
            <a:off x="2843808" y="1111424"/>
            <a:ext cx="6264696" cy="5341912"/>
          </a:xfrm>
        </p:spPr>
        <p:txBody>
          <a:bodyPr lIns="92075" tIns="46038" rIns="92075" bIns="46038"/>
          <a:lstStyle/>
          <a:p>
            <a:pPr marL="0" indent="0" eaLnBrk="1" hangingPunct="1">
              <a:buSzTx/>
              <a:buNone/>
              <a:defRPr/>
            </a:pPr>
            <a:r>
              <a:rPr lang="en-US" dirty="0" smtClean="0">
                <a:solidFill>
                  <a:schemeClr val="accent5"/>
                </a:solidFill>
              </a:rPr>
              <a:t>what else would you add to your personal ‘interesting &amp; potentially useful’ notes? now looking back over the whole seminar, what have been the key points for you and what would you like to do with this information?</a:t>
            </a:r>
          </a:p>
          <a:p>
            <a:pPr marL="378000" indent="-378000" eaLnBrk="1" hangingPunct="1">
              <a:buSzTx/>
              <a:defRPr/>
            </a:pPr>
            <a:r>
              <a:rPr lang="en-US" dirty="0" smtClean="0">
                <a:solidFill>
                  <a:schemeClr val="accent5"/>
                </a:solidFill>
              </a:rPr>
              <a:t> solo </a:t>
            </a:r>
            <a:r>
              <a:rPr lang="is-IS" dirty="0" smtClean="0">
                <a:solidFill>
                  <a:schemeClr val="accent5"/>
                </a:solidFill>
              </a:rPr>
              <a:t>… reflection sheet</a:t>
            </a:r>
          </a:p>
          <a:p>
            <a:pPr marL="378000" indent="-378000" eaLnBrk="1" hangingPunct="1">
              <a:buSzTx/>
              <a:defRPr/>
            </a:pPr>
            <a:r>
              <a:rPr lang="is-IS" dirty="0" smtClean="0">
                <a:solidFill>
                  <a:schemeClr val="accent5"/>
                </a:solidFill>
              </a:rPr>
              <a:t> pairs ... specific intentions</a:t>
            </a:r>
            <a:endParaRPr lang="en-US" dirty="0" smtClean="0">
              <a:solidFill>
                <a:schemeClr val="accent5"/>
              </a:solidFill>
            </a:endParaRPr>
          </a:p>
          <a:p>
            <a:pPr marL="0" indent="0" eaLnBrk="1" hangingPunct="1">
              <a:buSzTx/>
              <a:buNone/>
              <a:defRPr/>
            </a:pPr>
            <a:endParaRPr lang="en-US" dirty="0"/>
          </a:p>
        </p:txBody>
      </p:sp>
      <p:sp>
        <p:nvSpPr>
          <p:cNvPr id="15365" name="Line 4"/>
          <p:cNvSpPr>
            <a:spLocks noChangeShapeType="1"/>
          </p:cNvSpPr>
          <p:nvPr/>
        </p:nvSpPr>
        <p:spPr bwMode="auto">
          <a:xfrm>
            <a:off x="629952" y="6741368"/>
            <a:ext cx="7848600"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 name="Picture 1"/>
          <p:cNvPicPr>
            <a:picLocks noChangeAspect="1"/>
          </p:cNvPicPr>
          <p:nvPr/>
        </p:nvPicPr>
        <p:blipFill>
          <a:blip r:embed="rId2"/>
          <a:stretch>
            <a:fillRect/>
          </a:stretch>
        </p:blipFill>
        <p:spPr>
          <a:xfrm>
            <a:off x="107504" y="1831504"/>
            <a:ext cx="2664296" cy="2664296"/>
          </a:xfrm>
          <a:prstGeom prst="rect">
            <a:avLst/>
          </a:prstGeom>
        </p:spPr>
      </p:pic>
    </p:spTree>
    <p:extLst>
      <p:ext uri="{BB962C8B-B14F-4D97-AF65-F5344CB8AC3E}">
        <p14:creationId xmlns:p14="http://schemas.microsoft.com/office/powerpoint/2010/main" val="16664065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2008" y="4162400"/>
            <a:ext cx="8892480" cy="1066800"/>
          </a:xfrm>
        </p:spPr>
        <p:txBody>
          <a:bodyPr lIns="92075" tIns="46038" rIns="92075" bIns="46038"/>
          <a:lstStyle/>
          <a:p>
            <a:pPr eaLnBrk="1" hangingPunct="1">
              <a:defRPr/>
            </a:pPr>
            <a:r>
              <a:rPr lang="en-US" sz="3200" dirty="0" smtClean="0"/>
              <a:t>“It’s important to keep an open mind</a:t>
            </a:r>
            <a:br>
              <a:rPr lang="en-US" sz="3200" dirty="0" smtClean="0"/>
            </a:br>
            <a:r>
              <a:rPr lang="en-US" sz="3200" dirty="0" smtClean="0"/>
              <a:t>but not so open that your brains fall out.”</a:t>
            </a:r>
            <a:endParaRPr lang="en-US" sz="3200" dirty="0" smtClean="0"/>
          </a:p>
        </p:txBody>
      </p:sp>
      <p:sp>
        <p:nvSpPr>
          <p:cNvPr id="15365" name="Line 4"/>
          <p:cNvSpPr>
            <a:spLocks noChangeShapeType="1"/>
          </p:cNvSpPr>
          <p:nvPr/>
        </p:nvSpPr>
        <p:spPr bwMode="auto">
          <a:xfrm>
            <a:off x="1034802" y="6093296"/>
            <a:ext cx="6966892"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5" name="Picture 4"/>
          <p:cNvPicPr>
            <a:picLocks noChangeAspect="1"/>
          </p:cNvPicPr>
          <p:nvPr/>
        </p:nvPicPr>
        <p:blipFill>
          <a:blip r:embed="rId2"/>
          <a:stretch>
            <a:fillRect/>
          </a:stretch>
        </p:blipFill>
        <p:spPr>
          <a:xfrm>
            <a:off x="3150096" y="836712"/>
            <a:ext cx="2736304" cy="2736304"/>
          </a:xfrm>
          <a:prstGeom prst="rect">
            <a:avLst/>
          </a:prstGeom>
        </p:spPr>
      </p:pic>
    </p:spTree>
    <p:extLst>
      <p:ext uri="{BB962C8B-B14F-4D97-AF65-F5344CB8AC3E}">
        <p14:creationId xmlns:p14="http://schemas.microsoft.com/office/powerpoint/2010/main" val="22654690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002347" y="87590"/>
            <a:ext cx="5429291"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G Omega" charset="0"/>
                <a:ea typeface="ＭＳ Ｐゴシック" charset="0"/>
              </a:defRPr>
            </a:lvl1pPr>
            <a:lvl2pPr marL="742950" indent="-285750" eaLnBrk="0" hangingPunct="0">
              <a:defRPr sz="2400">
                <a:solidFill>
                  <a:schemeClr val="tx1"/>
                </a:solidFill>
                <a:latin typeface="CG Omega" charset="0"/>
                <a:ea typeface="ＭＳ Ｐゴシック" charset="0"/>
              </a:defRPr>
            </a:lvl2pPr>
            <a:lvl3pPr marL="1143000" indent="-228600" eaLnBrk="0" hangingPunct="0">
              <a:defRPr sz="2400">
                <a:solidFill>
                  <a:schemeClr val="tx1"/>
                </a:solidFill>
                <a:latin typeface="CG Omega" charset="0"/>
                <a:ea typeface="ＭＳ Ｐゴシック" charset="0"/>
              </a:defRPr>
            </a:lvl3pPr>
            <a:lvl4pPr marL="1600200" indent="-228600" eaLnBrk="0" hangingPunct="0">
              <a:defRPr sz="2400">
                <a:solidFill>
                  <a:schemeClr val="tx1"/>
                </a:solidFill>
                <a:latin typeface="CG Omega" charset="0"/>
                <a:ea typeface="ＭＳ Ｐゴシック" charset="0"/>
              </a:defRPr>
            </a:lvl4pPr>
            <a:lvl5pPr marL="2057400" indent="-228600" eaLnBrk="0" hangingPunct="0">
              <a:defRPr sz="2400">
                <a:solidFill>
                  <a:schemeClr val="tx1"/>
                </a:solidFill>
                <a:latin typeface="CG Omega" charset="0"/>
                <a:ea typeface="ＭＳ Ｐゴシック" charset="0"/>
              </a:defRPr>
            </a:lvl5pPr>
            <a:lvl6pPr marL="2514600" indent="-228600" eaLnBrk="0" fontAlgn="base" hangingPunct="0">
              <a:spcBef>
                <a:spcPct val="0"/>
              </a:spcBef>
              <a:spcAft>
                <a:spcPct val="0"/>
              </a:spcAft>
              <a:defRPr sz="2400">
                <a:solidFill>
                  <a:schemeClr val="tx1"/>
                </a:solidFill>
                <a:latin typeface="CG Omega" charset="0"/>
                <a:ea typeface="ＭＳ Ｐゴシック" charset="0"/>
              </a:defRPr>
            </a:lvl6pPr>
            <a:lvl7pPr marL="2971800" indent="-228600" eaLnBrk="0" fontAlgn="base" hangingPunct="0">
              <a:spcBef>
                <a:spcPct val="0"/>
              </a:spcBef>
              <a:spcAft>
                <a:spcPct val="0"/>
              </a:spcAft>
              <a:defRPr sz="2400">
                <a:solidFill>
                  <a:schemeClr val="tx1"/>
                </a:solidFill>
                <a:latin typeface="CG Omega" charset="0"/>
                <a:ea typeface="ＭＳ Ｐゴシック" charset="0"/>
              </a:defRPr>
            </a:lvl7pPr>
            <a:lvl8pPr marL="3429000" indent="-228600" eaLnBrk="0" fontAlgn="base" hangingPunct="0">
              <a:spcBef>
                <a:spcPct val="0"/>
              </a:spcBef>
              <a:spcAft>
                <a:spcPct val="0"/>
              </a:spcAft>
              <a:defRPr sz="2400">
                <a:solidFill>
                  <a:schemeClr val="tx1"/>
                </a:solidFill>
                <a:latin typeface="CG Omega" charset="0"/>
                <a:ea typeface="ＭＳ Ｐゴシック" charset="0"/>
              </a:defRPr>
            </a:lvl8pPr>
            <a:lvl9pPr marL="3886200" indent="-228600" eaLnBrk="0" fontAlgn="base" hangingPunct="0">
              <a:spcBef>
                <a:spcPct val="0"/>
              </a:spcBef>
              <a:spcAft>
                <a:spcPct val="0"/>
              </a:spcAft>
              <a:defRPr sz="2400">
                <a:solidFill>
                  <a:schemeClr val="tx1"/>
                </a:solidFill>
                <a:latin typeface="CG Omega" charset="0"/>
                <a:ea typeface="ＭＳ Ｐゴシック" charset="0"/>
              </a:defRPr>
            </a:lvl9pPr>
          </a:lstStyle>
          <a:p>
            <a:pPr algn="ctr" eaLnBrk="1" hangingPunct="1">
              <a:defRPr/>
            </a:pPr>
            <a:r>
              <a:rPr lang="en-GB" sz="3200" b="1" i="1" dirty="0" smtClean="0">
                <a:solidFill>
                  <a:schemeClr val="tx2"/>
                </a:solidFill>
                <a:latin typeface="Tahoma" charset="0"/>
                <a:cs typeface="+mn-cs"/>
              </a:rPr>
              <a:t>problem solving diagram</a:t>
            </a:r>
            <a:endParaRPr lang="en-US" sz="3200" b="1" i="1" dirty="0" smtClean="0">
              <a:solidFill>
                <a:schemeClr val="tx2"/>
              </a:solidFill>
              <a:latin typeface="Tahoma" charset="0"/>
              <a:cs typeface="+mn-cs"/>
            </a:endParaRPr>
          </a:p>
        </p:txBody>
      </p:sp>
      <p:sp>
        <p:nvSpPr>
          <p:cNvPr id="2051" name="Text Box 3"/>
          <p:cNvSpPr txBox="1">
            <a:spLocks noChangeArrowheads="1"/>
          </p:cNvSpPr>
          <p:nvPr/>
        </p:nvSpPr>
        <p:spPr bwMode="auto">
          <a:xfrm rot="-5400000">
            <a:off x="-3438537" y="3295726"/>
            <a:ext cx="74168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G Omega" charset="0"/>
                <a:ea typeface="ＭＳ Ｐゴシック" charset="0"/>
              </a:defRPr>
            </a:lvl1pPr>
            <a:lvl2pPr marL="742950" indent="-285750" eaLnBrk="0" hangingPunct="0">
              <a:defRPr sz="2400">
                <a:solidFill>
                  <a:schemeClr val="tx1"/>
                </a:solidFill>
                <a:latin typeface="CG Omega" charset="0"/>
                <a:ea typeface="ＭＳ Ｐゴシック" charset="0"/>
              </a:defRPr>
            </a:lvl2pPr>
            <a:lvl3pPr marL="1143000" indent="-228600" eaLnBrk="0" hangingPunct="0">
              <a:defRPr sz="2400">
                <a:solidFill>
                  <a:schemeClr val="tx1"/>
                </a:solidFill>
                <a:latin typeface="CG Omega" charset="0"/>
                <a:ea typeface="ＭＳ Ｐゴシック" charset="0"/>
              </a:defRPr>
            </a:lvl3pPr>
            <a:lvl4pPr marL="1600200" indent="-228600" eaLnBrk="0" hangingPunct="0">
              <a:defRPr sz="2400">
                <a:solidFill>
                  <a:schemeClr val="tx1"/>
                </a:solidFill>
                <a:latin typeface="CG Omega" charset="0"/>
                <a:ea typeface="ＭＳ Ｐゴシック" charset="0"/>
              </a:defRPr>
            </a:lvl4pPr>
            <a:lvl5pPr marL="2057400" indent="-228600" eaLnBrk="0" hangingPunct="0">
              <a:defRPr sz="2400">
                <a:solidFill>
                  <a:schemeClr val="tx1"/>
                </a:solidFill>
                <a:latin typeface="CG Omega" charset="0"/>
                <a:ea typeface="ＭＳ Ｐゴシック" charset="0"/>
              </a:defRPr>
            </a:lvl5pPr>
            <a:lvl6pPr marL="2514600" indent="-228600" eaLnBrk="0" fontAlgn="base" hangingPunct="0">
              <a:spcBef>
                <a:spcPct val="0"/>
              </a:spcBef>
              <a:spcAft>
                <a:spcPct val="0"/>
              </a:spcAft>
              <a:defRPr sz="2400">
                <a:solidFill>
                  <a:schemeClr val="tx1"/>
                </a:solidFill>
                <a:latin typeface="CG Omega" charset="0"/>
                <a:ea typeface="ＭＳ Ｐゴシック" charset="0"/>
              </a:defRPr>
            </a:lvl6pPr>
            <a:lvl7pPr marL="2971800" indent="-228600" eaLnBrk="0" fontAlgn="base" hangingPunct="0">
              <a:spcBef>
                <a:spcPct val="0"/>
              </a:spcBef>
              <a:spcAft>
                <a:spcPct val="0"/>
              </a:spcAft>
              <a:defRPr sz="2400">
                <a:solidFill>
                  <a:schemeClr val="tx1"/>
                </a:solidFill>
                <a:latin typeface="CG Omega" charset="0"/>
                <a:ea typeface="ＭＳ Ｐゴシック" charset="0"/>
              </a:defRPr>
            </a:lvl7pPr>
            <a:lvl8pPr marL="3429000" indent="-228600" eaLnBrk="0" fontAlgn="base" hangingPunct="0">
              <a:spcBef>
                <a:spcPct val="0"/>
              </a:spcBef>
              <a:spcAft>
                <a:spcPct val="0"/>
              </a:spcAft>
              <a:defRPr sz="2400">
                <a:solidFill>
                  <a:schemeClr val="tx1"/>
                </a:solidFill>
                <a:latin typeface="CG Omega" charset="0"/>
                <a:ea typeface="ＭＳ Ｐゴシック" charset="0"/>
              </a:defRPr>
            </a:lvl8pPr>
            <a:lvl9pPr marL="3886200" indent="-228600" eaLnBrk="0" fontAlgn="base" hangingPunct="0">
              <a:spcBef>
                <a:spcPct val="0"/>
              </a:spcBef>
              <a:spcAft>
                <a:spcPct val="0"/>
              </a:spcAft>
              <a:defRPr sz="2400">
                <a:solidFill>
                  <a:schemeClr val="tx1"/>
                </a:solidFill>
                <a:latin typeface="CG Omega" charset="0"/>
                <a:ea typeface="ＭＳ Ｐゴシック" charset="0"/>
              </a:defRPr>
            </a:lvl9pPr>
          </a:lstStyle>
          <a:p>
            <a:pPr algn="ctr" eaLnBrk="1" hangingPunct="1">
              <a:defRPr/>
            </a:pPr>
            <a:r>
              <a:rPr lang="en-GB" sz="1600" i="1" dirty="0" smtClean="0">
                <a:solidFill>
                  <a:schemeClr val="accent5"/>
                </a:solidFill>
                <a:latin typeface="Tahoma" charset="0"/>
                <a:cs typeface="+mn-cs"/>
              </a:rPr>
              <a:t>some possible responses       symptoms       problems &amp; wellbeing</a:t>
            </a:r>
            <a:endParaRPr lang="en-US" sz="1600" i="1" dirty="0" smtClean="0">
              <a:solidFill>
                <a:schemeClr val="accent5"/>
              </a:solidFill>
              <a:latin typeface="Tahoma" charset="0"/>
              <a:cs typeface="+mn-cs"/>
            </a:endParaRPr>
          </a:p>
        </p:txBody>
      </p:sp>
      <p:sp>
        <p:nvSpPr>
          <p:cNvPr id="2052" name="Oval 4"/>
          <p:cNvSpPr>
            <a:spLocks noChangeArrowheads="1"/>
          </p:cNvSpPr>
          <p:nvPr/>
        </p:nvSpPr>
        <p:spPr bwMode="auto">
          <a:xfrm>
            <a:off x="2286000" y="2420888"/>
            <a:ext cx="4978400" cy="12126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cs typeface="+mn-cs"/>
            </a:endParaRPr>
          </a:p>
        </p:txBody>
      </p:sp>
      <p:sp>
        <p:nvSpPr>
          <p:cNvPr id="2053" name="Line 5"/>
          <p:cNvSpPr>
            <a:spLocks noChangeShapeType="1"/>
          </p:cNvSpPr>
          <p:nvPr/>
        </p:nvSpPr>
        <p:spPr bwMode="auto">
          <a:xfrm>
            <a:off x="4775200" y="3687956"/>
            <a:ext cx="0" cy="173092"/>
          </a:xfrm>
          <a:prstGeom prst="line">
            <a:avLst/>
          </a:prstGeom>
          <a:noFill/>
          <a:ln w="349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4" name="Text Box 6"/>
          <p:cNvSpPr txBox="1">
            <a:spLocks noChangeArrowheads="1"/>
          </p:cNvSpPr>
          <p:nvPr/>
        </p:nvSpPr>
        <p:spPr bwMode="auto">
          <a:xfrm>
            <a:off x="4283968" y="4644424"/>
            <a:ext cx="9902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G Omega" charset="0"/>
                <a:ea typeface="ＭＳ Ｐゴシック" charset="0"/>
              </a:defRPr>
            </a:lvl1pPr>
            <a:lvl2pPr marL="742950" indent="-285750" eaLnBrk="0" hangingPunct="0">
              <a:defRPr sz="2400">
                <a:solidFill>
                  <a:schemeClr val="tx1"/>
                </a:solidFill>
                <a:latin typeface="CG Omega" charset="0"/>
                <a:ea typeface="ＭＳ Ｐゴシック" charset="0"/>
              </a:defRPr>
            </a:lvl2pPr>
            <a:lvl3pPr marL="1143000" indent="-228600" eaLnBrk="0" hangingPunct="0">
              <a:defRPr sz="2400">
                <a:solidFill>
                  <a:schemeClr val="tx1"/>
                </a:solidFill>
                <a:latin typeface="CG Omega" charset="0"/>
                <a:ea typeface="ＭＳ Ｐゴシック" charset="0"/>
              </a:defRPr>
            </a:lvl3pPr>
            <a:lvl4pPr marL="1600200" indent="-228600" eaLnBrk="0" hangingPunct="0">
              <a:defRPr sz="2400">
                <a:solidFill>
                  <a:schemeClr val="tx1"/>
                </a:solidFill>
                <a:latin typeface="CG Omega" charset="0"/>
                <a:ea typeface="ＭＳ Ｐゴシック" charset="0"/>
              </a:defRPr>
            </a:lvl4pPr>
            <a:lvl5pPr marL="2057400" indent="-228600" eaLnBrk="0" hangingPunct="0">
              <a:defRPr sz="2400">
                <a:solidFill>
                  <a:schemeClr val="tx1"/>
                </a:solidFill>
                <a:latin typeface="CG Omega" charset="0"/>
                <a:ea typeface="ＭＳ Ｐゴシック" charset="0"/>
              </a:defRPr>
            </a:lvl5pPr>
            <a:lvl6pPr marL="2514600" indent="-228600" eaLnBrk="0" fontAlgn="base" hangingPunct="0">
              <a:spcBef>
                <a:spcPct val="0"/>
              </a:spcBef>
              <a:spcAft>
                <a:spcPct val="0"/>
              </a:spcAft>
              <a:defRPr sz="2400">
                <a:solidFill>
                  <a:schemeClr val="tx1"/>
                </a:solidFill>
                <a:latin typeface="CG Omega" charset="0"/>
                <a:ea typeface="ＭＳ Ｐゴシック" charset="0"/>
              </a:defRPr>
            </a:lvl6pPr>
            <a:lvl7pPr marL="2971800" indent="-228600" eaLnBrk="0" fontAlgn="base" hangingPunct="0">
              <a:spcBef>
                <a:spcPct val="0"/>
              </a:spcBef>
              <a:spcAft>
                <a:spcPct val="0"/>
              </a:spcAft>
              <a:defRPr sz="2400">
                <a:solidFill>
                  <a:schemeClr val="tx1"/>
                </a:solidFill>
                <a:latin typeface="CG Omega" charset="0"/>
                <a:ea typeface="ＭＳ Ｐゴシック" charset="0"/>
              </a:defRPr>
            </a:lvl7pPr>
            <a:lvl8pPr marL="3429000" indent="-228600" eaLnBrk="0" fontAlgn="base" hangingPunct="0">
              <a:spcBef>
                <a:spcPct val="0"/>
              </a:spcBef>
              <a:spcAft>
                <a:spcPct val="0"/>
              </a:spcAft>
              <a:defRPr sz="2400">
                <a:solidFill>
                  <a:schemeClr val="tx1"/>
                </a:solidFill>
                <a:latin typeface="CG Omega" charset="0"/>
                <a:ea typeface="ＭＳ Ｐゴシック" charset="0"/>
              </a:defRPr>
            </a:lvl8pPr>
            <a:lvl9pPr marL="3886200" indent="-228600" eaLnBrk="0" fontAlgn="base" hangingPunct="0">
              <a:spcBef>
                <a:spcPct val="0"/>
              </a:spcBef>
              <a:spcAft>
                <a:spcPct val="0"/>
              </a:spcAft>
              <a:defRPr sz="2400">
                <a:solidFill>
                  <a:schemeClr val="tx1"/>
                </a:solidFill>
                <a:latin typeface="CG Omega" charset="0"/>
                <a:ea typeface="ＭＳ Ｐゴシック" charset="0"/>
              </a:defRPr>
            </a:lvl9pPr>
          </a:lstStyle>
          <a:p>
            <a:pPr algn="ctr" eaLnBrk="1" hangingPunct="1">
              <a:defRPr/>
            </a:pPr>
            <a:r>
              <a:rPr lang="en-GB" sz="1600" i="1" dirty="0" smtClean="0">
                <a:solidFill>
                  <a:srgbClr val="FFFFCC"/>
                </a:solidFill>
                <a:latin typeface="Tahoma" charset="0"/>
                <a:cs typeface="+mn-cs"/>
              </a:rPr>
              <a:t>inner</a:t>
            </a:r>
          </a:p>
          <a:p>
            <a:pPr algn="ctr" eaLnBrk="1" hangingPunct="1">
              <a:defRPr/>
            </a:pPr>
            <a:r>
              <a:rPr lang="en-GB" sz="1600" i="1" dirty="0" smtClean="0">
                <a:solidFill>
                  <a:srgbClr val="FFFFCC"/>
                </a:solidFill>
                <a:latin typeface="Tahoma" charset="0"/>
                <a:cs typeface="+mn-cs"/>
              </a:rPr>
              <a:t>change</a:t>
            </a:r>
            <a:endParaRPr lang="en-US" sz="1600" i="1" dirty="0" smtClean="0">
              <a:solidFill>
                <a:srgbClr val="FFFFCC"/>
              </a:solidFill>
              <a:latin typeface="Tahoma" charset="0"/>
              <a:cs typeface="+mn-cs"/>
            </a:endParaRPr>
          </a:p>
        </p:txBody>
      </p:sp>
      <p:grpSp>
        <p:nvGrpSpPr>
          <p:cNvPr id="14342" name="Group 7"/>
          <p:cNvGrpSpPr>
            <a:grpSpLocks/>
          </p:cNvGrpSpPr>
          <p:nvPr/>
        </p:nvGrpSpPr>
        <p:grpSpPr bwMode="auto">
          <a:xfrm>
            <a:off x="2806700" y="3877763"/>
            <a:ext cx="3937000" cy="415333"/>
            <a:chOff x="1207" y="3400"/>
            <a:chExt cx="1860" cy="223"/>
          </a:xfrm>
        </p:grpSpPr>
        <p:sp>
          <p:nvSpPr>
            <p:cNvPr id="2068" name="Oval 8"/>
            <p:cNvSpPr>
              <a:spLocks noChangeArrowheads="1"/>
            </p:cNvSpPr>
            <p:nvPr/>
          </p:nvSpPr>
          <p:spPr bwMode="auto">
            <a:xfrm>
              <a:off x="1207" y="3408"/>
              <a:ext cx="1860" cy="215"/>
            </a:xfrm>
            <a:prstGeom prst="ellipse">
              <a:avLst/>
            </a:prstGeom>
            <a:noFill/>
            <a:ln w="190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cs typeface="+mn-cs"/>
              </a:endParaRPr>
            </a:p>
          </p:txBody>
        </p:sp>
        <p:sp>
          <p:nvSpPr>
            <p:cNvPr id="2069" name="Text Box 9"/>
            <p:cNvSpPr txBox="1">
              <a:spLocks noChangeArrowheads="1"/>
            </p:cNvSpPr>
            <p:nvPr/>
          </p:nvSpPr>
          <p:spPr bwMode="auto">
            <a:xfrm>
              <a:off x="1495" y="3400"/>
              <a:ext cx="1286"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G Omega" charset="0"/>
                  <a:ea typeface="ＭＳ Ｐゴシック" charset="0"/>
                </a:defRPr>
              </a:lvl1pPr>
              <a:lvl2pPr marL="742950" indent="-285750" eaLnBrk="0" hangingPunct="0">
                <a:defRPr sz="2400">
                  <a:solidFill>
                    <a:schemeClr val="tx1"/>
                  </a:solidFill>
                  <a:latin typeface="CG Omega" charset="0"/>
                  <a:ea typeface="ＭＳ Ｐゴシック" charset="0"/>
                </a:defRPr>
              </a:lvl2pPr>
              <a:lvl3pPr marL="1143000" indent="-228600" eaLnBrk="0" hangingPunct="0">
                <a:defRPr sz="2400">
                  <a:solidFill>
                    <a:schemeClr val="tx1"/>
                  </a:solidFill>
                  <a:latin typeface="CG Omega" charset="0"/>
                  <a:ea typeface="ＭＳ Ｐゴシック" charset="0"/>
                </a:defRPr>
              </a:lvl3pPr>
              <a:lvl4pPr marL="1600200" indent="-228600" eaLnBrk="0" hangingPunct="0">
                <a:defRPr sz="2400">
                  <a:solidFill>
                    <a:schemeClr val="tx1"/>
                  </a:solidFill>
                  <a:latin typeface="CG Omega" charset="0"/>
                  <a:ea typeface="ＭＳ Ｐゴシック" charset="0"/>
                </a:defRPr>
              </a:lvl4pPr>
              <a:lvl5pPr marL="2057400" indent="-228600" eaLnBrk="0" hangingPunct="0">
                <a:defRPr sz="2400">
                  <a:solidFill>
                    <a:schemeClr val="tx1"/>
                  </a:solidFill>
                  <a:latin typeface="CG Omega" charset="0"/>
                  <a:ea typeface="ＭＳ Ｐゴシック" charset="0"/>
                </a:defRPr>
              </a:lvl5pPr>
              <a:lvl6pPr marL="2514600" indent="-228600" eaLnBrk="0" fontAlgn="base" hangingPunct="0">
                <a:spcBef>
                  <a:spcPct val="0"/>
                </a:spcBef>
                <a:spcAft>
                  <a:spcPct val="0"/>
                </a:spcAft>
                <a:defRPr sz="2400">
                  <a:solidFill>
                    <a:schemeClr val="tx1"/>
                  </a:solidFill>
                  <a:latin typeface="CG Omega" charset="0"/>
                  <a:ea typeface="ＭＳ Ｐゴシック" charset="0"/>
                </a:defRPr>
              </a:lvl6pPr>
              <a:lvl7pPr marL="2971800" indent="-228600" eaLnBrk="0" fontAlgn="base" hangingPunct="0">
                <a:spcBef>
                  <a:spcPct val="0"/>
                </a:spcBef>
                <a:spcAft>
                  <a:spcPct val="0"/>
                </a:spcAft>
                <a:defRPr sz="2400">
                  <a:solidFill>
                    <a:schemeClr val="tx1"/>
                  </a:solidFill>
                  <a:latin typeface="CG Omega" charset="0"/>
                  <a:ea typeface="ＭＳ Ｐゴシック" charset="0"/>
                </a:defRPr>
              </a:lvl7pPr>
              <a:lvl8pPr marL="3429000" indent="-228600" eaLnBrk="0" fontAlgn="base" hangingPunct="0">
                <a:spcBef>
                  <a:spcPct val="0"/>
                </a:spcBef>
                <a:spcAft>
                  <a:spcPct val="0"/>
                </a:spcAft>
                <a:defRPr sz="2400">
                  <a:solidFill>
                    <a:schemeClr val="tx1"/>
                  </a:solidFill>
                  <a:latin typeface="CG Omega" charset="0"/>
                  <a:ea typeface="ＭＳ Ｐゴシック" charset="0"/>
                </a:defRPr>
              </a:lvl8pPr>
              <a:lvl9pPr marL="3886200" indent="-228600" eaLnBrk="0" fontAlgn="base" hangingPunct="0">
                <a:spcBef>
                  <a:spcPct val="0"/>
                </a:spcBef>
                <a:spcAft>
                  <a:spcPct val="0"/>
                </a:spcAft>
                <a:defRPr sz="2400">
                  <a:solidFill>
                    <a:schemeClr val="tx1"/>
                  </a:solidFill>
                  <a:latin typeface="CG Omega" charset="0"/>
                  <a:ea typeface="ＭＳ Ｐゴシック" charset="0"/>
                </a:defRPr>
              </a:lvl9pPr>
            </a:lstStyle>
            <a:p>
              <a:pPr algn="ctr" eaLnBrk="1" hangingPunct="1">
                <a:defRPr/>
              </a:pPr>
              <a:r>
                <a:rPr lang="en-GB" sz="1600" i="1" dirty="0" smtClean="0">
                  <a:solidFill>
                    <a:srgbClr val="FFFFCC"/>
                  </a:solidFill>
                  <a:latin typeface="Tahoma" charset="0"/>
                  <a:cs typeface="+mn-cs"/>
                </a:rPr>
                <a:t>therapeutic relationship</a:t>
              </a:r>
              <a:endParaRPr lang="en-US" sz="1600" i="1" dirty="0" smtClean="0">
                <a:solidFill>
                  <a:srgbClr val="FFFFCC"/>
                </a:solidFill>
                <a:latin typeface="Tahoma" charset="0"/>
                <a:cs typeface="+mn-cs"/>
              </a:endParaRPr>
            </a:p>
          </p:txBody>
        </p:sp>
      </p:grpSp>
      <p:sp>
        <p:nvSpPr>
          <p:cNvPr id="2056" name="Text Box 10"/>
          <p:cNvSpPr txBox="1">
            <a:spLocks noChangeArrowheads="1"/>
          </p:cNvSpPr>
          <p:nvPr/>
        </p:nvSpPr>
        <p:spPr bwMode="auto">
          <a:xfrm>
            <a:off x="6167968" y="4509120"/>
            <a:ext cx="1380067"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CG Omega" charset="0"/>
                <a:ea typeface="ＭＳ Ｐゴシック" charset="0"/>
              </a:defRPr>
            </a:lvl1pPr>
            <a:lvl2pPr marL="742950" indent="-285750" eaLnBrk="0" hangingPunct="0">
              <a:defRPr sz="2400">
                <a:solidFill>
                  <a:schemeClr val="tx1"/>
                </a:solidFill>
                <a:latin typeface="CG Omega" charset="0"/>
                <a:ea typeface="ＭＳ Ｐゴシック" charset="0"/>
              </a:defRPr>
            </a:lvl2pPr>
            <a:lvl3pPr marL="1143000" indent="-228600" eaLnBrk="0" hangingPunct="0">
              <a:defRPr sz="2400">
                <a:solidFill>
                  <a:schemeClr val="tx1"/>
                </a:solidFill>
                <a:latin typeface="CG Omega" charset="0"/>
                <a:ea typeface="ＭＳ Ｐゴシック" charset="0"/>
              </a:defRPr>
            </a:lvl3pPr>
            <a:lvl4pPr marL="1600200" indent="-228600" eaLnBrk="0" hangingPunct="0">
              <a:defRPr sz="2400">
                <a:solidFill>
                  <a:schemeClr val="tx1"/>
                </a:solidFill>
                <a:latin typeface="CG Omega" charset="0"/>
                <a:ea typeface="ＭＳ Ｐゴシック" charset="0"/>
              </a:defRPr>
            </a:lvl4pPr>
            <a:lvl5pPr marL="2057400" indent="-228600" eaLnBrk="0" hangingPunct="0">
              <a:defRPr sz="2400">
                <a:solidFill>
                  <a:schemeClr val="tx1"/>
                </a:solidFill>
                <a:latin typeface="CG Omega" charset="0"/>
                <a:ea typeface="ＭＳ Ｐゴシック" charset="0"/>
              </a:defRPr>
            </a:lvl5pPr>
            <a:lvl6pPr marL="2514600" indent="-228600" eaLnBrk="0" fontAlgn="base" hangingPunct="0">
              <a:spcBef>
                <a:spcPct val="0"/>
              </a:spcBef>
              <a:spcAft>
                <a:spcPct val="0"/>
              </a:spcAft>
              <a:defRPr sz="2400">
                <a:solidFill>
                  <a:schemeClr val="tx1"/>
                </a:solidFill>
                <a:latin typeface="CG Omega" charset="0"/>
                <a:ea typeface="ＭＳ Ｐゴシック" charset="0"/>
              </a:defRPr>
            </a:lvl6pPr>
            <a:lvl7pPr marL="2971800" indent="-228600" eaLnBrk="0" fontAlgn="base" hangingPunct="0">
              <a:spcBef>
                <a:spcPct val="0"/>
              </a:spcBef>
              <a:spcAft>
                <a:spcPct val="0"/>
              </a:spcAft>
              <a:defRPr sz="2400">
                <a:solidFill>
                  <a:schemeClr val="tx1"/>
                </a:solidFill>
                <a:latin typeface="CG Omega" charset="0"/>
                <a:ea typeface="ＭＳ Ｐゴシック" charset="0"/>
              </a:defRPr>
            </a:lvl7pPr>
            <a:lvl8pPr marL="3429000" indent="-228600" eaLnBrk="0" fontAlgn="base" hangingPunct="0">
              <a:spcBef>
                <a:spcPct val="0"/>
              </a:spcBef>
              <a:spcAft>
                <a:spcPct val="0"/>
              </a:spcAft>
              <a:defRPr sz="2400">
                <a:solidFill>
                  <a:schemeClr val="tx1"/>
                </a:solidFill>
                <a:latin typeface="CG Omega" charset="0"/>
                <a:ea typeface="ＭＳ Ｐゴシック" charset="0"/>
              </a:defRPr>
            </a:lvl8pPr>
            <a:lvl9pPr marL="3886200" indent="-228600" eaLnBrk="0" fontAlgn="base" hangingPunct="0">
              <a:spcBef>
                <a:spcPct val="0"/>
              </a:spcBef>
              <a:spcAft>
                <a:spcPct val="0"/>
              </a:spcAft>
              <a:defRPr sz="2400">
                <a:solidFill>
                  <a:schemeClr val="tx1"/>
                </a:solidFill>
                <a:latin typeface="CG Omega" charset="0"/>
                <a:ea typeface="ＭＳ Ｐゴシック" charset="0"/>
              </a:defRPr>
            </a:lvl9pPr>
          </a:lstStyle>
          <a:p>
            <a:pPr algn="ctr" eaLnBrk="1" hangingPunct="1">
              <a:defRPr/>
            </a:pPr>
            <a:r>
              <a:rPr lang="en-GB" sz="1600" i="1" dirty="0" smtClean="0">
                <a:solidFill>
                  <a:srgbClr val="FFFFCC"/>
                </a:solidFill>
                <a:latin typeface="Tahoma" charset="0"/>
                <a:cs typeface="+mn-cs"/>
              </a:rPr>
              <a:t>outer</a:t>
            </a:r>
          </a:p>
          <a:p>
            <a:pPr algn="ctr" eaLnBrk="1" hangingPunct="1">
              <a:defRPr/>
            </a:pPr>
            <a:r>
              <a:rPr lang="en-GB" sz="1600" i="1" dirty="0" smtClean="0">
                <a:solidFill>
                  <a:srgbClr val="FFFFCC"/>
                </a:solidFill>
                <a:latin typeface="Tahoma" charset="0"/>
                <a:cs typeface="+mn-cs"/>
              </a:rPr>
              <a:t>change</a:t>
            </a:r>
            <a:endParaRPr lang="en-US" sz="1600" i="1" dirty="0" smtClean="0">
              <a:solidFill>
                <a:srgbClr val="FFFFCC"/>
              </a:solidFill>
              <a:latin typeface="Tahoma" charset="0"/>
              <a:cs typeface="+mn-cs"/>
            </a:endParaRPr>
          </a:p>
        </p:txBody>
      </p:sp>
      <p:sp>
        <p:nvSpPr>
          <p:cNvPr id="2057" name="Text Box 11"/>
          <p:cNvSpPr txBox="1">
            <a:spLocks noChangeArrowheads="1"/>
          </p:cNvSpPr>
          <p:nvPr/>
        </p:nvSpPr>
        <p:spPr bwMode="auto">
          <a:xfrm>
            <a:off x="1835696" y="4509120"/>
            <a:ext cx="169121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CG Omega" charset="0"/>
                <a:ea typeface="ＭＳ Ｐゴシック" charset="0"/>
              </a:defRPr>
            </a:lvl1pPr>
            <a:lvl2pPr marL="742950" indent="-285750" eaLnBrk="0" hangingPunct="0">
              <a:defRPr sz="2400">
                <a:solidFill>
                  <a:schemeClr val="tx1"/>
                </a:solidFill>
                <a:latin typeface="CG Omega" charset="0"/>
                <a:ea typeface="ＭＳ Ｐゴシック" charset="0"/>
              </a:defRPr>
            </a:lvl2pPr>
            <a:lvl3pPr marL="1143000" indent="-228600" eaLnBrk="0" hangingPunct="0">
              <a:defRPr sz="2400">
                <a:solidFill>
                  <a:schemeClr val="tx1"/>
                </a:solidFill>
                <a:latin typeface="CG Omega" charset="0"/>
                <a:ea typeface="ＭＳ Ｐゴシック" charset="0"/>
              </a:defRPr>
            </a:lvl3pPr>
            <a:lvl4pPr marL="1600200" indent="-228600" eaLnBrk="0" hangingPunct="0">
              <a:defRPr sz="2400">
                <a:solidFill>
                  <a:schemeClr val="tx1"/>
                </a:solidFill>
                <a:latin typeface="CG Omega" charset="0"/>
                <a:ea typeface="ＭＳ Ｐゴシック" charset="0"/>
              </a:defRPr>
            </a:lvl4pPr>
            <a:lvl5pPr marL="2057400" indent="-228600" eaLnBrk="0" hangingPunct="0">
              <a:defRPr sz="2400">
                <a:solidFill>
                  <a:schemeClr val="tx1"/>
                </a:solidFill>
                <a:latin typeface="CG Omega" charset="0"/>
                <a:ea typeface="ＭＳ Ｐゴシック" charset="0"/>
              </a:defRPr>
            </a:lvl5pPr>
            <a:lvl6pPr marL="2514600" indent="-228600" eaLnBrk="0" fontAlgn="base" hangingPunct="0">
              <a:spcBef>
                <a:spcPct val="0"/>
              </a:spcBef>
              <a:spcAft>
                <a:spcPct val="0"/>
              </a:spcAft>
              <a:defRPr sz="2400">
                <a:solidFill>
                  <a:schemeClr val="tx1"/>
                </a:solidFill>
                <a:latin typeface="CG Omega" charset="0"/>
                <a:ea typeface="ＭＳ Ｐゴシック" charset="0"/>
              </a:defRPr>
            </a:lvl6pPr>
            <a:lvl7pPr marL="2971800" indent="-228600" eaLnBrk="0" fontAlgn="base" hangingPunct="0">
              <a:spcBef>
                <a:spcPct val="0"/>
              </a:spcBef>
              <a:spcAft>
                <a:spcPct val="0"/>
              </a:spcAft>
              <a:defRPr sz="2400">
                <a:solidFill>
                  <a:schemeClr val="tx1"/>
                </a:solidFill>
                <a:latin typeface="CG Omega" charset="0"/>
                <a:ea typeface="ＭＳ Ｐゴシック" charset="0"/>
              </a:defRPr>
            </a:lvl7pPr>
            <a:lvl8pPr marL="3429000" indent="-228600" eaLnBrk="0" fontAlgn="base" hangingPunct="0">
              <a:spcBef>
                <a:spcPct val="0"/>
              </a:spcBef>
              <a:spcAft>
                <a:spcPct val="0"/>
              </a:spcAft>
              <a:defRPr sz="2400">
                <a:solidFill>
                  <a:schemeClr val="tx1"/>
                </a:solidFill>
                <a:latin typeface="CG Omega" charset="0"/>
                <a:ea typeface="ＭＳ Ｐゴシック" charset="0"/>
              </a:defRPr>
            </a:lvl8pPr>
            <a:lvl9pPr marL="3886200" indent="-228600" eaLnBrk="0" fontAlgn="base" hangingPunct="0">
              <a:spcBef>
                <a:spcPct val="0"/>
              </a:spcBef>
              <a:spcAft>
                <a:spcPct val="0"/>
              </a:spcAft>
              <a:defRPr sz="2400">
                <a:solidFill>
                  <a:schemeClr val="tx1"/>
                </a:solidFill>
                <a:latin typeface="CG Omega" charset="0"/>
                <a:ea typeface="ＭＳ Ｐゴシック" charset="0"/>
              </a:defRPr>
            </a:lvl9pPr>
          </a:lstStyle>
          <a:p>
            <a:pPr algn="ctr" eaLnBrk="1" hangingPunct="1">
              <a:defRPr/>
            </a:pPr>
            <a:r>
              <a:rPr lang="en-GB" sz="1600" i="1" dirty="0" smtClean="0">
                <a:solidFill>
                  <a:srgbClr val="FFFFCC"/>
                </a:solidFill>
                <a:latin typeface="Tahoma" charset="0"/>
                <a:cs typeface="+mn-cs"/>
              </a:rPr>
              <a:t>biological</a:t>
            </a:r>
          </a:p>
          <a:p>
            <a:pPr algn="ctr" eaLnBrk="1" hangingPunct="1">
              <a:defRPr/>
            </a:pPr>
            <a:r>
              <a:rPr lang="en-US" sz="1600" i="1" dirty="0" smtClean="0">
                <a:solidFill>
                  <a:srgbClr val="FFFFCC"/>
                </a:solidFill>
                <a:latin typeface="Tahoma" charset="0"/>
                <a:cs typeface="+mn-cs"/>
              </a:rPr>
              <a:t>change</a:t>
            </a:r>
          </a:p>
        </p:txBody>
      </p:sp>
      <p:sp>
        <p:nvSpPr>
          <p:cNvPr id="2058" name="Line 12"/>
          <p:cNvSpPr>
            <a:spLocks noChangeShapeType="1"/>
          </p:cNvSpPr>
          <p:nvPr/>
        </p:nvSpPr>
        <p:spPr bwMode="auto">
          <a:xfrm rot="2700000">
            <a:off x="2817132" y="4244798"/>
            <a:ext cx="1042" cy="332317"/>
          </a:xfrm>
          <a:prstGeom prst="line">
            <a:avLst/>
          </a:prstGeom>
          <a:noFill/>
          <a:ln w="349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61" name="Text Box 15"/>
          <p:cNvSpPr txBox="1">
            <a:spLocks noChangeArrowheads="1"/>
          </p:cNvSpPr>
          <p:nvPr/>
        </p:nvSpPr>
        <p:spPr bwMode="auto">
          <a:xfrm>
            <a:off x="4083789" y="2420888"/>
            <a:ext cx="188705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G Omega" charset="0"/>
                <a:ea typeface="ＭＳ Ｐゴシック" charset="0"/>
              </a:defRPr>
            </a:lvl1pPr>
            <a:lvl2pPr marL="742950" indent="-285750" eaLnBrk="0" hangingPunct="0">
              <a:defRPr sz="2400">
                <a:solidFill>
                  <a:schemeClr val="tx1"/>
                </a:solidFill>
                <a:latin typeface="CG Omega" charset="0"/>
                <a:ea typeface="ＭＳ Ｐゴシック" charset="0"/>
              </a:defRPr>
            </a:lvl2pPr>
            <a:lvl3pPr marL="1143000" indent="-228600" eaLnBrk="0" hangingPunct="0">
              <a:defRPr sz="2400">
                <a:solidFill>
                  <a:schemeClr val="tx1"/>
                </a:solidFill>
                <a:latin typeface="CG Omega" charset="0"/>
                <a:ea typeface="ＭＳ Ｐゴシック" charset="0"/>
              </a:defRPr>
            </a:lvl3pPr>
            <a:lvl4pPr marL="1600200" indent="-228600" eaLnBrk="0" hangingPunct="0">
              <a:defRPr sz="2400">
                <a:solidFill>
                  <a:schemeClr val="tx1"/>
                </a:solidFill>
                <a:latin typeface="CG Omega" charset="0"/>
                <a:ea typeface="ＭＳ Ｐゴシック" charset="0"/>
              </a:defRPr>
            </a:lvl4pPr>
            <a:lvl5pPr marL="2057400" indent="-228600" eaLnBrk="0" hangingPunct="0">
              <a:defRPr sz="2400">
                <a:solidFill>
                  <a:schemeClr val="tx1"/>
                </a:solidFill>
                <a:latin typeface="CG Omega" charset="0"/>
                <a:ea typeface="ＭＳ Ｐゴシック" charset="0"/>
              </a:defRPr>
            </a:lvl5pPr>
            <a:lvl6pPr marL="2514600" indent="-228600" eaLnBrk="0" fontAlgn="base" hangingPunct="0">
              <a:spcBef>
                <a:spcPct val="0"/>
              </a:spcBef>
              <a:spcAft>
                <a:spcPct val="0"/>
              </a:spcAft>
              <a:defRPr sz="2400">
                <a:solidFill>
                  <a:schemeClr val="tx1"/>
                </a:solidFill>
                <a:latin typeface="CG Omega" charset="0"/>
                <a:ea typeface="ＭＳ Ｐゴシック" charset="0"/>
              </a:defRPr>
            </a:lvl6pPr>
            <a:lvl7pPr marL="2971800" indent="-228600" eaLnBrk="0" fontAlgn="base" hangingPunct="0">
              <a:spcBef>
                <a:spcPct val="0"/>
              </a:spcBef>
              <a:spcAft>
                <a:spcPct val="0"/>
              </a:spcAft>
              <a:defRPr sz="2400">
                <a:solidFill>
                  <a:schemeClr val="tx1"/>
                </a:solidFill>
                <a:latin typeface="CG Omega" charset="0"/>
                <a:ea typeface="ＭＳ Ｐゴシック" charset="0"/>
              </a:defRPr>
            </a:lvl7pPr>
            <a:lvl8pPr marL="3429000" indent="-228600" eaLnBrk="0" fontAlgn="base" hangingPunct="0">
              <a:spcBef>
                <a:spcPct val="0"/>
              </a:spcBef>
              <a:spcAft>
                <a:spcPct val="0"/>
              </a:spcAft>
              <a:defRPr sz="2400">
                <a:solidFill>
                  <a:schemeClr val="tx1"/>
                </a:solidFill>
                <a:latin typeface="CG Omega" charset="0"/>
                <a:ea typeface="ＭＳ Ｐゴシック" charset="0"/>
              </a:defRPr>
            </a:lvl8pPr>
            <a:lvl9pPr marL="3886200" indent="-228600" eaLnBrk="0" fontAlgn="base" hangingPunct="0">
              <a:spcBef>
                <a:spcPct val="0"/>
              </a:spcBef>
              <a:spcAft>
                <a:spcPct val="0"/>
              </a:spcAft>
              <a:defRPr sz="2400">
                <a:solidFill>
                  <a:schemeClr val="tx1"/>
                </a:solidFill>
                <a:latin typeface="CG Omega" charset="0"/>
                <a:ea typeface="ＭＳ Ｐゴシック" charset="0"/>
              </a:defRPr>
            </a:lvl9pPr>
          </a:lstStyle>
          <a:p>
            <a:pPr algn="ctr" eaLnBrk="1" hangingPunct="1">
              <a:defRPr/>
            </a:pPr>
            <a:r>
              <a:rPr lang="en-US" sz="1600" i="1" dirty="0" smtClean="0">
                <a:solidFill>
                  <a:srgbClr val="FFFFCC"/>
                </a:solidFill>
                <a:latin typeface="Tahoma" charset="0"/>
                <a:cs typeface="+mn-cs"/>
              </a:rPr>
              <a:t>evolving wishes</a:t>
            </a:r>
          </a:p>
        </p:txBody>
      </p:sp>
      <p:sp>
        <p:nvSpPr>
          <p:cNvPr id="2062" name="Text Box 16"/>
          <p:cNvSpPr txBox="1">
            <a:spLocks noChangeArrowheads="1"/>
          </p:cNvSpPr>
          <p:nvPr/>
        </p:nvSpPr>
        <p:spPr bwMode="auto">
          <a:xfrm>
            <a:off x="4053357" y="3234462"/>
            <a:ext cx="195638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G Omega" charset="0"/>
                <a:ea typeface="ＭＳ Ｐゴシック" charset="0"/>
              </a:defRPr>
            </a:lvl1pPr>
            <a:lvl2pPr marL="742950" indent="-285750" eaLnBrk="0" hangingPunct="0">
              <a:defRPr sz="2400">
                <a:solidFill>
                  <a:schemeClr val="tx1"/>
                </a:solidFill>
                <a:latin typeface="CG Omega" charset="0"/>
                <a:ea typeface="ＭＳ Ｐゴシック" charset="0"/>
              </a:defRPr>
            </a:lvl2pPr>
            <a:lvl3pPr marL="1143000" indent="-228600" eaLnBrk="0" hangingPunct="0">
              <a:defRPr sz="2400">
                <a:solidFill>
                  <a:schemeClr val="tx1"/>
                </a:solidFill>
                <a:latin typeface="CG Omega" charset="0"/>
                <a:ea typeface="ＭＳ Ｐゴシック" charset="0"/>
              </a:defRPr>
            </a:lvl3pPr>
            <a:lvl4pPr marL="1600200" indent="-228600" eaLnBrk="0" hangingPunct="0">
              <a:defRPr sz="2400">
                <a:solidFill>
                  <a:schemeClr val="tx1"/>
                </a:solidFill>
                <a:latin typeface="CG Omega" charset="0"/>
                <a:ea typeface="ＭＳ Ｐゴシック" charset="0"/>
              </a:defRPr>
            </a:lvl4pPr>
            <a:lvl5pPr marL="2057400" indent="-228600" eaLnBrk="0" hangingPunct="0">
              <a:defRPr sz="2400">
                <a:solidFill>
                  <a:schemeClr val="tx1"/>
                </a:solidFill>
                <a:latin typeface="CG Omega" charset="0"/>
                <a:ea typeface="ＭＳ Ｐゴシック" charset="0"/>
              </a:defRPr>
            </a:lvl5pPr>
            <a:lvl6pPr marL="2514600" indent="-228600" eaLnBrk="0" fontAlgn="base" hangingPunct="0">
              <a:spcBef>
                <a:spcPct val="0"/>
              </a:spcBef>
              <a:spcAft>
                <a:spcPct val="0"/>
              </a:spcAft>
              <a:defRPr sz="2400">
                <a:solidFill>
                  <a:schemeClr val="tx1"/>
                </a:solidFill>
                <a:latin typeface="CG Omega" charset="0"/>
                <a:ea typeface="ＭＳ Ｐゴシック" charset="0"/>
              </a:defRPr>
            </a:lvl6pPr>
            <a:lvl7pPr marL="2971800" indent="-228600" eaLnBrk="0" fontAlgn="base" hangingPunct="0">
              <a:spcBef>
                <a:spcPct val="0"/>
              </a:spcBef>
              <a:spcAft>
                <a:spcPct val="0"/>
              </a:spcAft>
              <a:defRPr sz="2400">
                <a:solidFill>
                  <a:schemeClr val="tx1"/>
                </a:solidFill>
                <a:latin typeface="CG Omega" charset="0"/>
                <a:ea typeface="ＭＳ Ｐゴシック" charset="0"/>
              </a:defRPr>
            </a:lvl7pPr>
            <a:lvl8pPr marL="3429000" indent="-228600" eaLnBrk="0" fontAlgn="base" hangingPunct="0">
              <a:spcBef>
                <a:spcPct val="0"/>
              </a:spcBef>
              <a:spcAft>
                <a:spcPct val="0"/>
              </a:spcAft>
              <a:defRPr sz="2400">
                <a:solidFill>
                  <a:schemeClr val="tx1"/>
                </a:solidFill>
                <a:latin typeface="CG Omega" charset="0"/>
                <a:ea typeface="ＭＳ Ｐゴシック" charset="0"/>
              </a:defRPr>
            </a:lvl8pPr>
            <a:lvl9pPr marL="3886200" indent="-228600" eaLnBrk="0" fontAlgn="base" hangingPunct="0">
              <a:spcBef>
                <a:spcPct val="0"/>
              </a:spcBef>
              <a:spcAft>
                <a:spcPct val="0"/>
              </a:spcAft>
              <a:defRPr sz="2400">
                <a:solidFill>
                  <a:schemeClr val="tx1"/>
                </a:solidFill>
                <a:latin typeface="CG Omega" charset="0"/>
                <a:ea typeface="ＭＳ Ｐゴシック" charset="0"/>
              </a:defRPr>
            </a:lvl9pPr>
          </a:lstStyle>
          <a:p>
            <a:pPr algn="ctr" eaLnBrk="1" hangingPunct="1">
              <a:defRPr/>
            </a:pPr>
            <a:r>
              <a:rPr lang="en-US" sz="1600" i="1" dirty="0" smtClean="0">
                <a:solidFill>
                  <a:srgbClr val="FFFFCC"/>
                </a:solidFill>
                <a:latin typeface="Tahoma" charset="0"/>
                <a:cs typeface="+mn-cs"/>
              </a:rPr>
              <a:t>worst symptoms</a:t>
            </a:r>
          </a:p>
        </p:txBody>
      </p:sp>
      <p:sp>
        <p:nvSpPr>
          <p:cNvPr id="2063" name="Text Box 17"/>
          <p:cNvSpPr txBox="1">
            <a:spLocks noChangeArrowheads="1"/>
          </p:cNvSpPr>
          <p:nvPr/>
        </p:nvSpPr>
        <p:spPr bwMode="auto">
          <a:xfrm>
            <a:off x="539552" y="714762"/>
            <a:ext cx="849694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G Omega" charset="0"/>
                <a:ea typeface="ＭＳ Ｐゴシック" charset="0"/>
              </a:defRPr>
            </a:lvl1pPr>
            <a:lvl2pPr marL="742950" indent="-285750" eaLnBrk="0" hangingPunct="0">
              <a:defRPr sz="2400">
                <a:solidFill>
                  <a:schemeClr val="tx1"/>
                </a:solidFill>
                <a:latin typeface="CG Omega" charset="0"/>
                <a:ea typeface="ＭＳ Ｐゴシック" charset="0"/>
              </a:defRPr>
            </a:lvl2pPr>
            <a:lvl3pPr marL="1143000" indent="-228600" eaLnBrk="0" hangingPunct="0">
              <a:defRPr sz="2400">
                <a:solidFill>
                  <a:schemeClr val="tx1"/>
                </a:solidFill>
                <a:latin typeface="CG Omega" charset="0"/>
                <a:ea typeface="ＭＳ Ｐゴシック" charset="0"/>
              </a:defRPr>
            </a:lvl3pPr>
            <a:lvl4pPr marL="1600200" indent="-228600" eaLnBrk="0" hangingPunct="0">
              <a:defRPr sz="2400">
                <a:solidFill>
                  <a:schemeClr val="tx1"/>
                </a:solidFill>
                <a:latin typeface="CG Omega" charset="0"/>
                <a:ea typeface="ＭＳ Ｐゴシック" charset="0"/>
              </a:defRPr>
            </a:lvl4pPr>
            <a:lvl5pPr marL="2057400" indent="-228600" eaLnBrk="0" hangingPunct="0">
              <a:defRPr sz="2400">
                <a:solidFill>
                  <a:schemeClr val="tx1"/>
                </a:solidFill>
                <a:latin typeface="CG Omega" charset="0"/>
                <a:ea typeface="ＭＳ Ｐゴシック" charset="0"/>
              </a:defRPr>
            </a:lvl5pPr>
            <a:lvl6pPr marL="2514600" indent="-228600" eaLnBrk="0" fontAlgn="base" hangingPunct="0">
              <a:spcBef>
                <a:spcPct val="0"/>
              </a:spcBef>
              <a:spcAft>
                <a:spcPct val="0"/>
              </a:spcAft>
              <a:defRPr sz="2400">
                <a:solidFill>
                  <a:schemeClr val="tx1"/>
                </a:solidFill>
                <a:latin typeface="CG Omega" charset="0"/>
                <a:ea typeface="ＭＳ Ｐゴシック" charset="0"/>
              </a:defRPr>
            </a:lvl6pPr>
            <a:lvl7pPr marL="2971800" indent="-228600" eaLnBrk="0" fontAlgn="base" hangingPunct="0">
              <a:spcBef>
                <a:spcPct val="0"/>
              </a:spcBef>
              <a:spcAft>
                <a:spcPct val="0"/>
              </a:spcAft>
              <a:defRPr sz="2400">
                <a:solidFill>
                  <a:schemeClr val="tx1"/>
                </a:solidFill>
                <a:latin typeface="CG Omega" charset="0"/>
                <a:ea typeface="ＭＳ Ｐゴシック" charset="0"/>
              </a:defRPr>
            </a:lvl7pPr>
            <a:lvl8pPr marL="3429000" indent="-228600" eaLnBrk="0" fontAlgn="base" hangingPunct="0">
              <a:spcBef>
                <a:spcPct val="0"/>
              </a:spcBef>
              <a:spcAft>
                <a:spcPct val="0"/>
              </a:spcAft>
              <a:defRPr sz="2400">
                <a:solidFill>
                  <a:schemeClr val="tx1"/>
                </a:solidFill>
                <a:latin typeface="CG Omega" charset="0"/>
                <a:ea typeface="ＭＳ Ｐゴシック" charset="0"/>
              </a:defRPr>
            </a:lvl8pPr>
            <a:lvl9pPr marL="3886200" indent="-228600" eaLnBrk="0" fontAlgn="base" hangingPunct="0">
              <a:spcBef>
                <a:spcPct val="0"/>
              </a:spcBef>
              <a:spcAft>
                <a:spcPct val="0"/>
              </a:spcAft>
              <a:defRPr sz="2400">
                <a:solidFill>
                  <a:schemeClr val="tx1"/>
                </a:solidFill>
                <a:latin typeface="CG Omega" charset="0"/>
                <a:ea typeface="ＭＳ Ｐゴシック" charset="0"/>
              </a:defRPr>
            </a:lvl9pPr>
          </a:lstStyle>
          <a:p>
            <a:pPr algn="ctr" eaLnBrk="1" hangingPunct="1">
              <a:defRPr/>
            </a:pPr>
            <a:r>
              <a:rPr lang="en-GB" sz="1000" i="1" dirty="0" smtClean="0">
                <a:latin typeface="Tahoma" charset="0"/>
                <a:cs typeface="+mn-cs"/>
              </a:rPr>
              <a:t>typical episode triggers include change, loss, conflict, trauma, &amp; threat; but after a series of  distressed episodes, e.g. in recurrent depression, external triggers may become less important.  it’s valuable to realize as well that living organisms flourish when their needs are met – and we can learn from how we have, at least partly, achieved this in different areas of our lives at different times.</a:t>
            </a:r>
          </a:p>
        </p:txBody>
      </p:sp>
      <p:sp>
        <p:nvSpPr>
          <p:cNvPr id="2064" name="Text Box 18"/>
          <p:cNvSpPr txBox="1">
            <a:spLocks noChangeArrowheads="1"/>
          </p:cNvSpPr>
          <p:nvPr/>
        </p:nvSpPr>
        <p:spPr bwMode="auto">
          <a:xfrm>
            <a:off x="5287494" y="1876905"/>
            <a:ext cx="12287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G Omega" charset="0"/>
                <a:ea typeface="ＭＳ Ｐゴシック" charset="0"/>
              </a:defRPr>
            </a:lvl1pPr>
            <a:lvl2pPr marL="742950" indent="-285750" eaLnBrk="0" hangingPunct="0">
              <a:defRPr sz="2400">
                <a:solidFill>
                  <a:schemeClr val="tx1"/>
                </a:solidFill>
                <a:latin typeface="CG Omega" charset="0"/>
                <a:ea typeface="ＭＳ Ｐゴシック" charset="0"/>
              </a:defRPr>
            </a:lvl2pPr>
            <a:lvl3pPr marL="1143000" indent="-228600" eaLnBrk="0" hangingPunct="0">
              <a:defRPr sz="2400">
                <a:solidFill>
                  <a:schemeClr val="tx1"/>
                </a:solidFill>
                <a:latin typeface="CG Omega" charset="0"/>
                <a:ea typeface="ＭＳ Ｐゴシック" charset="0"/>
              </a:defRPr>
            </a:lvl3pPr>
            <a:lvl4pPr marL="1600200" indent="-228600" eaLnBrk="0" hangingPunct="0">
              <a:defRPr sz="2400">
                <a:solidFill>
                  <a:schemeClr val="tx1"/>
                </a:solidFill>
                <a:latin typeface="CG Omega" charset="0"/>
                <a:ea typeface="ＭＳ Ｐゴシック" charset="0"/>
              </a:defRPr>
            </a:lvl4pPr>
            <a:lvl5pPr marL="2057400" indent="-228600" eaLnBrk="0" hangingPunct="0">
              <a:defRPr sz="2400">
                <a:solidFill>
                  <a:schemeClr val="tx1"/>
                </a:solidFill>
                <a:latin typeface="CG Omega" charset="0"/>
                <a:ea typeface="ＭＳ Ｐゴシック" charset="0"/>
              </a:defRPr>
            </a:lvl5pPr>
            <a:lvl6pPr marL="2514600" indent="-228600" eaLnBrk="0" fontAlgn="base" hangingPunct="0">
              <a:spcBef>
                <a:spcPct val="0"/>
              </a:spcBef>
              <a:spcAft>
                <a:spcPct val="0"/>
              </a:spcAft>
              <a:defRPr sz="2400">
                <a:solidFill>
                  <a:schemeClr val="tx1"/>
                </a:solidFill>
                <a:latin typeface="CG Omega" charset="0"/>
                <a:ea typeface="ＭＳ Ｐゴシック" charset="0"/>
              </a:defRPr>
            </a:lvl6pPr>
            <a:lvl7pPr marL="2971800" indent="-228600" eaLnBrk="0" fontAlgn="base" hangingPunct="0">
              <a:spcBef>
                <a:spcPct val="0"/>
              </a:spcBef>
              <a:spcAft>
                <a:spcPct val="0"/>
              </a:spcAft>
              <a:defRPr sz="2400">
                <a:solidFill>
                  <a:schemeClr val="tx1"/>
                </a:solidFill>
                <a:latin typeface="CG Omega" charset="0"/>
                <a:ea typeface="ＭＳ Ｐゴシック" charset="0"/>
              </a:defRPr>
            </a:lvl7pPr>
            <a:lvl8pPr marL="3429000" indent="-228600" eaLnBrk="0" fontAlgn="base" hangingPunct="0">
              <a:spcBef>
                <a:spcPct val="0"/>
              </a:spcBef>
              <a:spcAft>
                <a:spcPct val="0"/>
              </a:spcAft>
              <a:defRPr sz="2400">
                <a:solidFill>
                  <a:schemeClr val="tx1"/>
                </a:solidFill>
                <a:latin typeface="CG Omega" charset="0"/>
                <a:ea typeface="ＭＳ Ｐゴシック" charset="0"/>
              </a:defRPr>
            </a:lvl8pPr>
            <a:lvl9pPr marL="3886200" indent="-228600" eaLnBrk="0" fontAlgn="base" hangingPunct="0">
              <a:spcBef>
                <a:spcPct val="0"/>
              </a:spcBef>
              <a:spcAft>
                <a:spcPct val="0"/>
              </a:spcAft>
              <a:defRPr sz="2400">
                <a:solidFill>
                  <a:schemeClr val="tx1"/>
                </a:solidFill>
                <a:latin typeface="CG Omega" charset="0"/>
                <a:ea typeface="ＭＳ Ｐゴシック" charset="0"/>
              </a:defRPr>
            </a:lvl9pPr>
          </a:lstStyle>
          <a:p>
            <a:pPr algn="ctr" eaLnBrk="1" hangingPunct="1">
              <a:defRPr/>
            </a:pPr>
            <a:r>
              <a:rPr lang="en-US" sz="1400" i="1" dirty="0" smtClean="0">
                <a:solidFill>
                  <a:srgbClr val="FFFFCC"/>
                </a:solidFill>
                <a:latin typeface="Tahoma" charset="0"/>
                <a:cs typeface="+mn-cs"/>
              </a:rPr>
              <a:t>recent life</a:t>
            </a:r>
          </a:p>
          <a:p>
            <a:pPr algn="ctr" eaLnBrk="1" hangingPunct="1">
              <a:defRPr/>
            </a:pPr>
            <a:r>
              <a:rPr lang="en-US" sz="1400" i="1" dirty="0" smtClean="0">
                <a:solidFill>
                  <a:srgbClr val="FFFFCC"/>
                </a:solidFill>
                <a:latin typeface="Tahoma" charset="0"/>
                <a:cs typeface="+mn-cs"/>
              </a:rPr>
              <a:t>experience</a:t>
            </a:r>
          </a:p>
        </p:txBody>
      </p:sp>
      <p:sp>
        <p:nvSpPr>
          <p:cNvPr id="2065" name="Text Box 19"/>
          <p:cNvSpPr txBox="1">
            <a:spLocks noChangeArrowheads="1"/>
          </p:cNvSpPr>
          <p:nvPr/>
        </p:nvSpPr>
        <p:spPr bwMode="auto">
          <a:xfrm>
            <a:off x="1691680" y="2253329"/>
            <a:ext cx="9037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G Omega" charset="0"/>
                <a:ea typeface="ＭＳ Ｐゴシック" charset="0"/>
              </a:defRPr>
            </a:lvl1pPr>
            <a:lvl2pPr marL="742950" indent="-285750" eaLnBrk="0" hangingPunct="0">
              <a:defRPr sz="2400">
                <a:solidFill>
                  <a:schemeClr val="tx1"/>
                </a:solidFill>
                <a:latin typeface="CG Omega" charset="0"/>
                <a:ea typeface="ＭＳ Ｐゴシック" charset="0"/>
              </a:defRPr>
            </a:lvl2pPr>
            <a:lvl3pPr marL="1143000" indent="-228600" eaLnBrk="0" hangingPunct="0">
              <a:defRPr sz="2400">
                <a:solidFill>
                  <a:schemeClr val="tx1"/>
                </a:solidFill>
                <a:latin typeface="CG Omega" charset="0"/>
                <a:ea typeface="ＭＳ Ｐゴシック" charset="0"/>
              </a:defRPr>
            </a:lvl3pPr>
            <a:lvl4pPr marL="1600200" indent="-228600" eaLnBrk="0" hangingPunct="0">
              <a:defRPr sz="2400">
                <a:solidFill>
                  <a:schemeClr val="tx1"/>
                </a:solidFill>
                <a:latin typeface="CG Omega" charset="0"/>
                <a:ea typeface="ＭＳ Ｐゴシック" charset="0"/>
              </a:defRPr>
            </a:lvl4pPr>
            <a:lvl5pPr marL="2057400" indent="-228600" eaLnBrk="0" hangingPunct="0">
              <a:defRPr sz="2400">
                <a:solidFill>
                  <a:schemeClr val="tx1"/>
                </a:solidFill>
                <a:latin typeface="CG Omega" charset="0"/>
                <a:ea typeface="ＭＳ Ｐゴシック" charset="0"/>
              </a:defRPr>
            </a:lvl5pPr>
            <a:lvl6pPr marL="2514600" indent="-228600" eaLnBrk="0" fontAlgn="base" hangingPunct="0">
              <a:spcBef>
                <a:spcPct val="0"/>
              </a:spcBef>
              <a:spcAft>
                <a:spcPct val="0"/>
              </a:spcAft>
              <a:defRPr sz="2400">
                <a:solidFill>
                  <a:schemeClr val="tx1"/>
                </a:solidFill>
                <a:latin typeface="CG Omega" charset="0"/>
                <a:ea typeface="ＭＳ Ｐゴシック" charset="0"/>
              </a:defRPr>
            </a:lvl6pPr>
            <a:lvl7pPr marL="2971800" indent="-228600" eaLnBrk="0" fontAlgn="base" hangingPunct="0">
              <a:spcBef>
                <a:spcPct val="0"/>
              </a:spcBef>
              <a:spcAft>
                <a:spcPct val="0"/>
              </a:spcAft>
              <a:defRPr sz="2400">
                <a:solidFill>
                  <a:schemeClr val="tx1"/>
                </a:solidFill>
                <a:latin typeface="CG Omega" charset="0"/>
                <a:ea typeface="ＭＳ Ｐゴシック" charset="0"/>
              </a:defRPr>
            </a:lvl7pPr>
            <a:lvl8pPr marL="3429000" indent="-228600" eaLnBrk="0" fontAlgn="base" hangingPunct="0">
              <a:spcBef>
                <a:spcPct val="0"/>
              </a:spcBef>
              <a:spcAft>
                <a:spcPct val="0"/>
              </a:spcAft>
              <a:defRPr sz="2400">
                <a:solidFill>
                  <a:schemeClr val="tx1"/>
                </a:solidFill>
                <a:latin typeface="CG Omega" charset="0"/>
                <a:ea typeface="ＭＳ Ｐゴシック" charset="0"/>
              </a:defRPr>
            </a:lvl8pPr>
            <a:lvl9pPr marL="3886200" indent="-228600" eaLnBrk="0" fontAlgn="base" hangingPunct="0">
              <a:spcBef>
                <a:spcPct val="0"/>
              </a:spcBef>
              <a:spcAft>
                <a:spcPct val="0"/>
              </a:spcAft>
              <a:defRPr sz="2400">
                <a:solidFill>
                  <a:schemeClr val="tx1"/>
                </a:solidFill>
                <a:latin typeface="CG Omega" charset="0"/>
                <a:ea typeface="ＭＳ Ｐゴシック" charset="0"/>
              </a:defRPr>
            </a:lvl9pPr>
          </a:lstStyle>
          <a:p>
            <a:pPr algn="ctr" eaLnBrk="1" hangingPunct="1">
              <a:defRPr/>
            </a:pPr>
            <a:r>
              <a:rPr lang="en-GB" sz="1400" i="1" dirty="0" smtClean="0">
                <a:solidFill>
                  <a:srgbClr val="FFFFCC"/>
                </a:solidFill>
                <a:latin typeface="Tahoma" charset="0"/>
                <a:cs typeface="+mn-cs"/>
              </a:rPr>
              <a:t>genetic</a:t>
            </a:r>
          </a:p>
          <a:p>
            <a:pPr algn="ctr" eaLnBrk="1" hangingPunct="1">
              <a:defRPr/>
            </a:pPr>
            <a:r>
              <a:rPr lang="en-GB" sz="1400" i="1" dirty="0" smtClean="0">
                <a:solidFill>
                  <a:srgbClr val="FFFFCC"/>
                </a:solidFill>
                <a:latin typeface="Tahoma" charset="0"/>
                <a:cs typeface="+mn-cs"/>
              </a:rPr>
              <a:t>factors</a:t>
            </a:r>
            <a:endParaRPr lang="en-US" sz="1400" i="1" dirty="0" smtClean="0">
              <a:solidFill>
                <a:srgbClr val="FFFFCC"/>
              </a:solidFill>
              <a:latin typeface="Tahoma" charset="0"/>
              <a:cs typeface="+mn-cs"/>
            </a:endParaRPr>
          </a:p>
        </p:txBody>
      </p:sp>
      <p:sp>
        <p:nvSpPr>
          <p:cNvPr id="2066" name="Text Box 20"/>
          <p:cNvSpPr txBox="1">
            <a:spLocks noChangeArrowheads="1"/>
          </p:cNvSpPr>
          <p:nvPr/>
        </p:nvSpPr>
        <p:spPr bwMode="auto">
          <a:xfrm>
            <a:off x="6804248" y="2253329"/>
            <a:ext cx="13202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G Omega" charset="0"/>
                <a:ea typeface="ＭＳ Ｐゴシック" charset="0"/>
              </a:defRPr>
            </a:lvl1pPr>
            <a:lvl2pPr marL="742950" indent="-285750" eaLnBrk="0" hangingPunct="0">
              <a:defRPr sz="2400">
                <a:solidFill>
                  <a:schemeClr val="tx1"/>
                </a:solidFill>
                <a:latin typeface="CG Omega" charset="0"/>
                <a:ea typeface="ＭＳ Ｐゴシック" charset="0"/>
              </a:defRPr>
            </a:lvl2pPr>
            <a:lvl3pPr marL="1143000" indent="-228600" eaLnBrk="0" hangingPunct="0">
              <a:defRPr sz="2400">
                <a:solidFill>
                  <a:schemeClr val="tx1"/>
                </a:solidFill>
                <a:latin typeface="CG Omega" charset="0"/>
                <a:ea typeface="ＭＳ Ｐゴシック" charset="0"/>
              </a:defRPr>
            </a:lvl3pPr>
            <a:lvl4pPr marL="1600200" indent="-228600" eaLnBrk="0" hangingPunct="0">
              <a:defRPr sz="2400">
                <a:solidFill>
                  <a:schemeClr val="tx1"/>
                </a:solidFill>
                <a:latin typeface="CG Omega" charset="0"/>
                <a:ea typeface="ＭＳ Ｐゴシック" charset="0"/>
              </a:defRPr>
            </a:lvl4pPr>
            <a:lvl5pPr marL="2057400" indent="-228600" eaLnBrk="0" hangingPunct="0">
              <a:defRPr sz="2400">
                <a:solidFill>
                  <a:schemeClr val="tx1"/>
                </a:solidFill>
                <a:latin typeface="CG Omega" charset="0"/>
                <a:ea typeface="ＭＳ Ｐゴシック" charset="0"/>
              </a:defRPr>
            </a:lvl5pPr>
            <a:lvl6pPr marL="2514600" indent="-228600" eaLnBrk="0" fontAlgn="base" hangingPunct="0">
              <a:spcBef>
                <a:spcPct val="0"/>
              </a:spcBef>
              <a:spcAft>
                <a:spcPct val="0"/>
              </a:spcAft>
              <a:defRPr sz="2400">
                <a:solidFill>
                  <a:schemeClr val="tx1"/>
                </a:solidFill>
                <a:latin typeface="CG Omega" charset="0"/>
                <a:ea typeface="ＭＳ Ｐゴシック" charset="0"/>
              </a:defRPr>
            </a:lvl6pPr>
            <a:lvl7pPr marL="2971800" indent="-228600" eaLnBrk="0" fontAlgn="base" hangingPunct="0">
              <a:spcBef>
                <a:spcPct val="0"/>
              </a:spcBef>
              <a:spcAft>
                <a:spcPct val="0"/>
              </a:spcAft>
              <a:defRPr sz="2400">
                <a:solidFill>
                  <a:schemeClr val="tx1"/>
                </a:solidFill>
                <a:latin typeface="CG Omega" charset="0"/>
                <a:ea typeface="ＭＳ Ｐゴシック" charset="0"/>
              </a:defRPr>
            </a:lvl7pPr>
            <a:lvl8pPr marL="3429000" indent="-228600" eaLnBrk="0" fontAlgn="base" hangingPunct="0">
              <a:spcBef>
                <a:spcPct val="0"/>
              </a:spcBef>
              <a:spcAft>
                <a:spcPct val="0"/>
              </a:spcAft>
              <a:defRPr sz="2400">
                <a:solidFill>
                  <a:schemeClr val="tx1"/>
                </a:solidFill>
                <a:latin typeface="CG Omega" charset="0"/>
                <a:ea typeface="ＭＳ Ｐゴシック" charset="0"/>
              </a:defRPr>
            </a:lvl8pPr>
            <a:lvl9pPr marL="3886200" indent="-228600" eaLnBrk="0" fontAlgn="base" hangingPunct="0">
              <a:spcBef>
                <a:spcPct val="0"/>
              </a:spcBef>
              <a:spcAft>
                <a:spcPct val="0"/>
              </a:spcAft>
              <a:defRPr sz="2400">
                <a:solidFill>
                  <a:schemeClr val="tx1"/>
                </a:solidFill>
                <a:latin typeface="CG Omega" charset="0"/>
                <a:ea typeface="ＭＳ Ｐゴシック" charset="0"/>
              </a:defRPr>
            </a:lvl9pPr>
          </a:lstStyle>
          <a:p>
            <a:pPr algn="ctr" eaLnBrk="1" hangingPunct="1">
              <a:defRPr/>
            </a:pPr>
            <a:r>
              <a:rPr lang="en-US" sz="1400" i="1" dirty="0" smtClean="0">
                <a:solidFill>
                  <a:srgbClr val="FFFFCC"/>
                </a:solidFill>
                <a:latin typeface="Tahoma" charset="0"/>
                <a:cs typeface="+mn-cs"/>
              </a:rPr>
              <a:t>maintaining</a:t>
            </a:r>
          </a:p>
          <a:p>
            <a:pPr algn="ctr" eaLnBrk="1" hangingPunct="1">
              <a:defRPr/>
            </a:pPr>
            <a:r>
              <a:rPr lang="en-US" sz="1400" i="1" dirty="0" smtClean="0">
                <a:solidFill>
                  <a:srgbClr val="FFFFCC"/>
                </a:solidFill>
                <a:latin typeface="Tahoma" charset="0"/>
                <a:cs typeface="+mn-cs"/>
              </a:rPr>
              <a:t>factors</a:t>
            </a:r>
          </a:p>
        </p:txBody>
      </p:sp>
      <p:sp>
        <p:nvSpPr>
          <p:cNvPr id="2067" name="Text Box 21"/>
          <p:cNvSpPr txBox="1">
            <a:spLocks noChangeArrowheads="1"/>
          </p:cNvSpPr>
          <p:nvPr/>
        </p:nvSpPr>
        <p:spPr bwMode="auto">
          <a:xfrm>
            <a:off x="3131840" y="1876905"/>
            <a:ext cx="12287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G Omega" charset="0"/>
                <a:ea typeface="ＭＳ Ｐゴシック" charset="0"/>
              </a:defRPr>
            </a:lvl1pPr>
            <a:lvl2pPr marL="742950" indent="-285750" eaLnBrk="0" hangingPunct="0">
              <a:defRPr sz="2400">
                <a:solidFill>
                  <a:schemeClr val="tx1"/>
                </a:solidFill>
                <a:latin typeface="CG Omega" charset="0"/>
                <a:ea typeface="ＭＳ Ｐゴシック" charset="0"/>
              </a:defRPr>
            </a:lvl2pPr>
            <a:lvl3pPr marL="1143000" indent="-228600" eaLnBrk="0" hangingPunct="0">
              <a:defRPr sz="2400">
                <a:solidFill>
                  <a:schemeClr val="tx1"/>
                </a:solidFill>
                <a:latin typeface="CG Omega" charset="0"/>
                <a:ea typeface="ＭＳ Ｐゴシック" charset="0"/>
              </a:defRPr>
            </a:lvl3pPr>
            <a:lvl4pPr marL="1600200" indent="-228600" eaLnBrk="0" hangingPunct="0">
              <a:defRPr sz="2400">
                <a:solidFill>
                  <a:schemeClr val="tx1"/>
                </a:solidFill>
                <a:latin typeface="CG Omega" charset="0"/>
                <a:ea typeface="ＭＳ Ｐゴシック" charset="0"/>
              </a:defRPr>
            </a:lvl4pPr>
            <a:lvl5pPr marL="2057400" indent="-228600" eaLnBrk="0" hangingPunct="0">
              <a:defRPr sz="2400">
                <a:solidFill>
                  <a:schemeClr val="tx1"/>
                </a:solidFill>
                <a:latin typeface="CG Omega" charset="0"/>
                <a:ea typeface="ＭＳ Ｐゴシック" charset="0"/>
              </a:defRPr>
            </a:lvl5pPr>
            <a:lvl6pPr marL="2514600" indent="-228600" eaLnBrk="0" fontAlgn="base" hangingPunct="0">
              <a:spcBef>
                <a:spcPct val="0"/>
              </a:spcBef>
              <a:spcAft>
                <a:spcPct val="0"/>
              </a:spcAft>
              <a:defRPr sz="2400">
                <a:solidFill>
                  <a:schemeClr val="tx1"/>
                </a:solidFill>
                <a:latin typeface="CG Omega" charset="0"/>
                <a:ea typeface="ＭＳ Ｐゴシック" charset="0"/>
              </a:defRPr>
            </a:lvl6pPr>
            <a:lvl7pPr marL="2971800" indent="-228600" eaLnBrk="0" fontAlgn="base" hangingPunct="0">
              <a:spcBef>
                <a:spcPct val="0"/>
              </a:spcBef>
              <a:spcAft>
                <a:spcPct val="0"/>
              </a:spcAft>
              <a:defRPr sz="2400">
                <a:solidFill>
                  <a:schemeClr val="tx1"/>
                </a:solidFill>
                <a:latin typeface="CG Omega" charset="0"/>
                <a:ea typeface="ＭＳ Ｐゴシック" charset="0"/>
              </a:defRPr>
            </a:lvl7pPr>
            <a:lvl8pPr marL="3429000" indent="-228600" eaLnBrk="0" fontAlgn="base" hangingPunct="0">
              <a:spcBef>
                <a:spcPct val="0"/>
              </a:spcBef>
              <a:spcAft>
                <a:spcPct val="0"/>
              </a:spcAft>
              <a:defRPr sz="2400">
                <a:solidFill>
                  <a:schemeClr val="tx1"/>
                </a:solidFill>
                <a:latin typeface="CG Omega" charset="0"/>
                <a:ea typeface="ＭＳ Ｐゴシック" charset="0"/>
              </a:defRPr>
            </a:lvl8pPr>
            <a:lvl9pPr marL="3886200" indent="-228600" eaLnBrk="0" fontAlgn="base" hangingPunct="0">
              <a:spcBef>
                <a:spcPct val="0"/>
              </a:spcBef>
              <a:spcAft>
                <a:spcPct val="0"/>
              </a:spcAft>
              <a:defRPr sz="2400">
                <a:solidFill>
                  <a:schemeClr val="tx1"/>
                </a:solidFill>
                <a:latin typeface="CG Omega" charset="0"/>
                <a:ea typeface="ＭＳ Ｐゴシック" charset="0"/>
              </a:defRPr>
            </a:lvl9pPr>
          </a:lstStyle>
          <a:p>
            <a:pPr algn="ctr" eaLnBrk="1" hangingPunct="1">
              <a:defRPr/>
            </a:pPr>
            <a:r>
              <a:rPr lang="en-US" sz="1400" i="1" dirty="0" smtClean="0">
                <a:solidFill>
                  <a:srgbClr val="FFFFCC"/>
                </a:solidFill>
                <a:latin typeface="Tahoma" charset="0"/>
                <a:cs typeface="+mn-cs"/>
              </a:rPr>
              <a:t>earlier life</a:t>
            </a:r>
          </a:p>
          <a:p>
            <a:pPr algn="ctr" eaLnBrk="1" hangingPunct="1">
              <a:defRPr/>
            </a:pPr>
            <a:r>
              <a:rPr lang="en-US" sz="1400" i="1" dirty="0" smtClean="0">
                <a:solidFill>
                  <a:srgbClr val="FFFFCC"/>
                </a:solidFill>
                <a:latin typeface="Tahoma" charset="0"/>
                <a:cs typeface="+mn-cs"/>
              </a:rPr>
              <a:t>experience</a:t>
            </a:r>
          </a:p>
        </p:txBody>
      </p:sp>
      <p:sp>
        <p:nvSpPr>
          <p:cNvPr id="22" name="Line 12"/>
          <p:cNvSpPr>
            <a:spLocks noChangeShapeType="1"/>
          </p:cNvSpPr>
          <p:nvPr/>
        </p:nvSpPr>
        <p:spPr bwMode="auto">
          <a:xfrm rot="18900000" flipH="1">
            <a:off x="6613858" y="4244798"/>
            <a:ext cx="1042" cy="332317"/>
          </a:xfrm>
          <a:prstGeom prst="line">
            <a:avLst/>
          </a:prstGeom>
          <a:noFill/>
          <a:ln w="349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 name="Line 12"/>
          <p:cNvSpPr>
            <a:spLocks noChangeShapeType="1"/>
          </p:cNvSpPr>
          <p:nvPr/>
        </p:nvSpPr>
        <p:spPr bwMode="auto">
          <a:xfrm rot="18900000" flipH="1">
            <a:off x="4660730" y="4417830"/>
            <a:ext cx="254586" cy="254587"/>
          </a:xfrm>
          <a:prstGeom prst="line">
            <a:avLst/>
          </a:prstGeom>
          <a:noFill/>
          <a:ln w="349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extLst>
      <p:ext uri="{BB962C8B-B14F-4D97-AF65-F5344CB8AC3E}">
        <p14:creationId xmlns:p14="http://schemas.microsoft.com/office/powerpoint/2010/main" val="1414025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351693" y="228601"/>
            <a:ext cx="8620858" cy="392113"/>
          </a:xfrm>
        </p:spPr>
        <p:txBody>
          <a:bodyPr/>
          <a:lstStyle/>
          <a:p>
            <a:pPr algn="ctr">
              <a:defRPr/>
            </a:pPr>
            <a:r>
              <a:rPr lang="en-GB" sz="2700" b="1" i="1">
                <a:latin typeface="Tahoma" charset="0"/>
                <a:cs typeface="+mj-cs"/>
              </a:rPr>
              <a:t>development &amp; maintenance of distressed states</a:t>
            </a:r>
            <a:r>
              <a:rPr lang="en-GB" sz="2600" b="1" i="1">
                <a:latin typeface="Tahoma" charset="0"/>
                <a:cs typeface="+mj-cs"/>
              </a:rPr>
              <a:t> </a:t>
            </a:r>
          </a:p>
        </p:txBody>
      </p:sp>
      <p:sp>
        <p:nvSpPr>
          <p:cNvPr id="2051" name="Line 3"/>
          <p:cNvSpPr>
            <a:spLocks noChangeShapeType="1"/>
          </p:cNvSpPr>
          <p:nvPr/>
        </p:nvSpPr>
        <p:spPr bwMode="auto">
          <a:xfrm>
            <a:off x="1336431" y="609600"/>
            <a:ext cx="6541477" cy="0"/>
          </a:xfrm>
          <a:prstGeom prst="line">
            <a:avLst/>
          </a:prstGeom>
          <a:noFill/>
          <a:ln w="317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2" name="Line 4"/>
          <p:cNvSpPr>
            <a:spLocks noChangeShapeType="1"/>
          </p:cNvSpPr>
          <p:nvPr/>
        </p:nvSpPr>
        <p:spPr bwMode="auto">
          <a:xfrm>
            <a:off x="923192" y="6742113"/>
            <a:ext cx="7328389" cy="0"/>
          </a:xfrm>
          <a:prstGeom prst="line">
            <a:avLst/>
          </a:prstGeom>
          <a:noFill/>
          <a:ln w="444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3" name="Text Box 5"/>
          <p:cNvSpPr txBox="1">
            <a:spLocks noChangeArrowheads="1"/>
          </p:cNvSpPr>
          <p:nvPr/>
        </p:nvSpPr>
        <p:spPr bwMode="auto">
          <a:xfrm>
            <a:off x="46892" y="1403351"/>
            <a:ext cx="1507881"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lvl1pPr defTabSz="865188">
              <a:defRPr sz="2800">
                <a:solidFill>
                  <a:schemeClr val="tx1"/>
                </a:solidFill>
                <a:latin typeface="CG Omega" charset="0"/>
                <a:ea typeface="ＭＳ Ｐゴシック" charset="0"/>
              </a:defRPr>
            </a:lvl1pPr>
            <a:lvl2pPr marL="742950" indent="-285750" defTabSz="865188">
              <a:defRPr sz="2800">
                <a:solidFill>
                  <a:schemeClr val="tx1"/>
                </a:solidFill>
                <a:latin typeface="CG Omega" charset="0"/>
                <a:ea typeface="ＭＳ Ｐゴシック" charset="0"/>
              </a:defRPr>
            </a:lvl2pPr>
            <a:lvl3pPr marL="1143000" indent="-228600" defTabSz="865188">
              <a:defRPr sz="2800">
                <a:solidFill>
                  <a:schemeClr val="tx1"/>
                </a:solidFill>
                <a:latin typeface="CG Omega" charset="0"/>
                <a:ea typeface="ＭＳ Ｐゴシック" charset="0"/>
              </a:defRPr>
            </a:lvl3pPr>
            <a:lvl4pPr marL="1600200" indent="-228600" defTabSz="865188">
              <a:defRPr sz="2800">
                <a:solidFill>
                  <a:schemeClr val="tx1"/>
                </a:solidFill>
                <a:latin typeface="CG Omega" charset="0"/>
                <a:ea typeface="ＭＳ Ｐゴシック" charset="0"/>
              </a:defRPr>
            </a:lvl4pPr>
            <a:lvl5pPr marL="2057400" indent="-228600" defTabSz="865188">
              <a:defRPr sz="2800">
                <a:solidFill>
                  <a:schemeClr val="tx1"/>
                </a:solidFill>
                <a:latin typeface="CG Omega" charset="0"/>
                <a:ea typeface="ＭＳ Ｐゴシック" charset="0"/>
              </a:defRPr>
            </a:lvl5pPr>
            <a:lvl6pPr marL="2514600" indent="-228600" defTabSz="865188" eaLnBrk="0" fontAlgn="base" hangingPunct="0">
              <a:spcBef>
                <a:spcPct val="0"/>
              </a:spcBef>
              <a:spcAft>
                <a:spcPct val="0"/>
              </a:spcAft>
              <a:defRPr sz="2800">
                <a:solidFill>
                  <a:schemeClr val="tx1"/>
                </a:solidFill>
                <a:latin typeface="CG Omega" charset="0"/>
                <a:ea typeface="ＭＳ Ｐゴシック" charset="0"/>
              </a:defRPr>
            </a:lvl6pPr>
            <a:lvl7pPr marL="2971800" indent="-228600" defTabSz="865188" eaLnBrk="0" fontAlgn="base" hangingPunct="0">
              <a:spcBef>
                <a:spcPct val="0"/>
              </a:spcBef>
              <a:spcAft>
                <a:spcPct val="0"/>
              </a:spcAft>
              <a:defRPr sz="2800">
                <a:solidFill>
                  <a:schemeClr val="tx1"/>
                </a:solidFill>
                <a:latin typeface="CG Omega" charset="0"/>
                <a:ea typeface="ＭＳ Ｐゴシック" charset="0"/>
              </a:defRPr>
            </a:lvl7pPr>
            <a:lvl8pPr marL="3429000" indent="-228600" defTabSz="865188" eaLnBrk="0" fontAlgn="base" hangingPunct="0">
              <a:spcBef>
                <a:spcPct val="0"/>
              </a:spcBef>
              <a:spcAft>
                <a:spcPct val="0"/>
              </a:spcAft>
              <a:defRPr sz="2800">
                <a:solidFill>
                  <a:schemeClr val="tx1"/>
                </a:solidFill>
                <a:latin typeface="CG Omega" charset="0"/>
                <a:ea typeface="ＭＳ Ｐゴシック" charset="0"/>
              </a:defRPr>
            </a:lvl8pPr>
            <a:lvl9pPr marL="3886200" indent="-228600" defTabSz="865188" eaLnBrk="0" fontAlgn="base" hangingPunct="0">
              <a:spcBef>
                <a:spcPct val="0"/>
              </a:spcBef>
              <a:spcAft>
                <a:spcPct val="0"/>
              </a:spcAft>
              <a:defRPr sz="2800">
                <a:solidFill>
                  <a:schemeClr val="tx1"/>
                </a:solidFill>
                <a:latin typeface="CG Omega" charset="0"/>
                <a:ea typeface="ＭＳ Ｐゴシック" charset="0"/>
              </a:defRPr>
            </a:lvl9pPr>
          </a:lstStyle>
          <a:p>
            <a:pPr algn="ctr">
              <a:defRPr/>
            </a:pPr>
            <a:r>
              <a:rPr lang="en-GB" sz="2100" b="1" smtClean="0">
                <a:latin typeface="Tahoma" charset="0"/>
                <a:cs typeface="+mn-cs"/>
              </a:rPr>
              <a:t>genetic tendencies</a:t>
            </a:r>
            <a:endParaRPr lang="en-GB" sz="400" smtClean="0">
              <a:latin typeface="Tahoma" charset="0"/>
              <a:cs typeface="+mn-cs"/>
            </a:endParaRPr>
          </a:p>
        </p:txBody>
      </p:sp>
      <p:sp>
        <p:nvSpPr>
          <p:cNvPr id="2054" name="Text Box 6"/>
          <p:cNvSpPr txBox="1">
            <a:spLocks noChangeArrowheads="1"/>
          </p:cNvSpPr>
          <p:nvPr/>
        </p:nvSpPr>
        <p:spPr bwMode="auto">
          <a:xfrm>
            <a:off x="-61546" y="2971801"/>
            <a:ext cx="1724758"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lvl1pPr defTabSz="865188">
              <a:defRPr sz="2800">
                <a:solidFill>
                  <a:schemeClr val="tx1"/>
                </a:solidFill>
                <a:latin typeface="CG Omega" charset="0"/>
                <a:ea typeface="ＭＳ Ｐゴシック" charset="0"/>
              </a:defRPr>
            </a:lvl1pPr>
            <a:lvl2pPr marL="742950" indent="-285750" defTabSz="865188">
              <a:defRPr sz="2800">
                <a:solidFill>
                  <a:schemeClr val="tx1"/>
                </a:solidFill>
                <a:latin typeface="CG Omega" charset="0"/>
                <a:ea typeface="ＭＳ Ｐゴシック" charset="0"/>
              </a:defRPr>
            </a:lvl2pPr>
            <a:lvl3pPr marL="1143000" indent="-228600" defTabSz="865188">
              <a:defRPr sz="2800">
                <a:solidFill>
                  <a:schemeClr val="tx1"/>
                </a:solidFill>
                <a:latin typeface="CG Omega" charset="0"/>
                <a:ea typeface="ＭＳ Ｐゴシック" charset="0"/>
              </a:defRPr>
            </a:lvl3pPr>
            <a:lvl4pPr marL="1600200" indent="-228600" defTabSz="865188">
              <a:defRPr sz="2800">
                <a:solidFill>
                  <a:schemeClr val="tx1"/>
                </a:solidFill>
                <a:latin typeface="CG Omega" charset="0"/>
                <a:ea typeface="ＭＳ Ｐゴシック" charset="0"/>
              </a:defRPr>
            </a:lvl4pPr>
            <a:lvl5pPr marL="2057400" indent="-228600" defTabSz="865188">
              <a:defRPr sz="2800">
                <a:solidFill>
                  <a:schemeClr val="tx1"/>
                </a:solidFill>
                <a:latin typeface="CG Omega" charset="0"/>
                <a:ea typeface="ＭＳ Ｐゴシック" charset="0"/>
              </a:defRPr>
            </a:lvl5pPr>
            <a:lvl6pPr marL="2514600" indent="-228600" defTabSz="865188" eaLnBrk="0" fontAlgn="base" hangingPunct="0">
              <a:spcBef>
                <a:spcPct val="0"/>
              </a:spcBef>
              <a:spcAft>
                <a:spcPct val="0"/>
              </a:spcAft>
              <a:defRPr sz="2800">
                <a:solidFill>
                  <a:schemeClr val="tx1"/>
                </a:solidFill>
                <a:latin typeface="CG Omega" charset="0"/>
                <a:ea typeface="ＭＳ Ｐゴシック" charset="0"/>
              </a:defRPr>
            </a:lvl6pPr>
            <a:lvl7pPr marL="2971800" indent="-228600" defTabSz="865188" eaLnBrk="0" fontAlgn="base" hangingPunct="0">
              <a:spcBef>
                <a:spcPct val="0"/>
              </a:spcBef>
              <a:spcAft>
                <a:spcPct val="0"/>
              </a:spcAft>
              <a:defRPr sz="2800">
                <a:solidFill>
                  <a:schemeClr val="tx1"/>
                </a:solidFill>
                <a:latin typeface="CG Omega" charset="0"/>
                <a:ea typeface="ＭＳ Ｐゴシック" charset="0"/>
              </a:defRPr>
            </a:lvl7pPr>
            <a:lvl8pPr marL="3429000" indent="-228600" defTabSz="865188" eaLnBrk="0" fontAlgn="base" hangingPunct="0">
              <a:spcBef>
                <a:spcPct val="0"/>
              </a:spcBef>
              <a:spcAft>
                <a:spcPct val="0"/>
              </a:spcAft>
              <a:defRPr sz="2800">
                <a:solidFill>
                  <a:schemeClr val="tx1"/>
                </a:solidFill>
                <a:latin typeface="CG Omega" charset="0"/>
                <a:ea typeface="ＭＳ Ｐゴシック" charset="0"/>
              </a:defRPr>
            </a:lvl8pPr>
            <a:lvl9pPr marL="3886200" indent="-228600" defTabSz="865188" eaLnBrk="0" fontAlgn="base" hangingPunct="0">
              <a:spcBef>
                <a:spcPct val="0"/>
              </a:spcBef>
              <a:spcAft>
                <a:spcPct val="0"/>
              </a:spcAft>
              <a:defRPr sz="2800">
                <a:solidFill>
                  <a:schemeClr val="tx1"/>
                </a:solidFill>
                <a:latin typeface="CG Omega" charset="0"/>
                <a:ea typeface="ＭＳ Ｐゴシック" charset="0"/>
              </a:defRPr>
            </a:lvl9pPr>
          </a:lstStyle>
          <a:p>
            <a:pPr algn="ctr">
              <a:defRPr/>
            </a:pPr>
            <a:r>
              <a:rPr lang="en-GB" sz="2100" b="1" smtClean="0">
                <a:latin typeface="Tahoma" charset="0"/>
                <a:cs typeface="+mn-cs"/>
              </a:rPr>
              <a:t>parents</a:t>
            </a:r>
          </a:p>
          <a:p>
            <a:pPr algn="ctr">
              <a:defRPr/>
            </a:pPr>
            <a:r>
              <a:rPr lang="en-GB" sz="2100" b="1" smtClean="0">
                <a:latin typeface="Tahoma" charset="0"/>
                <a:cs typeface="+mn-cs"/>
              </a:rPr>
              <a:t>and family</a:t>
            </a:r>
            <a:endParaRPr lang="en-GB" sz="400" smtClean="0">
              <a:latin typeface="Tahoma" charset="0"/>
              <a:cs typeface="+mn-cs"/>
            </a:endParaRPr>
          </a:p>
        </p:txBody>
      </p:sp>
      <p:sp>
        <p:nvSpPr>
          <p:cNvPr id="2055" name="Text Box 7"/>
          <p:cNvSpPr txBox="1">
            <a:spLocks noChangeArrowheads="1"/>
          </p:cNvSpPr>
          <p:nvPr/>
        </p:nvSpPr>
        <p:spPr bwMode="auto">
          <a:xfrm>
            <a:off x="-61546" y="4578351"/>
            <a:ext cx="1724758"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lvl1pPr defTabSz="865188">
              <a:defRPr sz="2800">
                <a:solidFill>
                  <a:schemeClr val="tx1"/>
                </a:solidFill>
                <a:latin typeface="CG Omega" charset="0"/>
                <a:ea typeface="ＭＳ Ｐゴシック" charset="0"/>
              </a:defRPr>
            </a:lvl1pPr>
            <a:lvl2pPr marL="742950" indent="-285750" defTabSz="865188">
              <a:defRPr sz="2800">
                <a:solidFill>
                  <a:schemeClr val="tx1"/>
                </a:solidFill>
                <a:latin typeface="CG Omega" charset="0"/>
                <a:ea typeface="ＭＳ Ｐゴシック" charset="0"/>
              </a:defRPr>
            </a:lvl2pPr>
            <a:lvl3pPr marL="1143000" indent="-228600" defTabSz="865188">
              <a:defRPr sz="2800">
                <a:solidFill>
                  <a:schemeClr val="tx1"/>
                </a:solidFill>
                <a:latin typeface="CG Omega" charset="0"/>
                <a:ea typeface="ＭＳ Ｐゴシック" charset="0"/>
              </a:defRPr>
            </a:lvl3pPr>
            <a:lvl4pPr marL="1600200" indent="-228600" defTabSz="865188">
              <a:defRPr sz="2800">
                <a:solidFill>
                  <a:schemeClr val="tx1"/>
                </a:solidFill>
                <a:latin typeface="CG Omega" charset="0"/>
                <a:ea typeface="ＭＳ Ｐゴシック" charset="0"/>
              </a:defRPr>
            </a:lvl4pPr>
            <a:lvl5pPr marL="2057400" indent="-228600" defTabSz="865188">
              <a:defRPr sz="2800">
                <a:solidFill>
                  <a:schemeClr val="tx1"/>
                </a:solidFill>
                <a:latin typeface="CG Omega" charset="0"/>
                <a:ea typeface="ＭＳ Ｐゴシック" charset="0"/>
              </a:defRPr>
            </a:lvl5pPr>
            <a:lvl6pPr marL="2514600" indent="-228600" defTabSz="865188" eaLnBrk="0" fontAlgn="base" hangingPunct="0">
              <a:spcBef>
                <a:spcPct val="0"/>
              </a:spcBef>
              <a:spcAft>
                <a:spcPct val="0"/>
              </a:spcAft>
              <a:defRPr sz="2800">
                <a:solidFill>
                  <a:schemeClr val="tx1"/>
                </a:solidFill>
                <a:latin typeface="CG Omega" charset="0"/>
                <a:ea typeface="ＭＳ Ｐゴシック" charset="0"/>
              </a:defRPr>
            </a:lvl6pPr>
            <a:lvl7pPr marL="2971800" indent="-228600" defTabSz="865188" eaLnBrk="0" fontAlgn="base" hangingPunct="0">
              <a:spcBef>
                <a:spcPct val="0"/>
              </a:spcBef>
              <a:spcAft>
                <a:spcPct val="0"/>
              </a:spcAft>
              <a:defRPr sz="2800">
                <a:solidFill>
                  <a:schemeClr val="tx1"/>
                </a:solidFill>
                <a:latin typeface="CG Omega" charset="0"/>
                <a:ea typeface="ＭＳ Ｐゴシック" charset="0"/>
              </a:defRPr>
            </a:lvl7pPr>
            <a:lvl8pPr marL="3429000" indent="-228600" defTabSz="865188" eaLnBrk="0" fontAlgn="base" hangingPunct="0">
              <a:spcBef>
                <a:spcPct val="0"/>
              </a:spcBef>
              <a:spcAft>
                <a:spcPct val="0"/>
              </a:spcAft>
              <a:defRPr sz="2800">
                <a:solidFill>
                  <a:schemeClr val="tx1"/>
                </a:solidFill>
                <a:latin typeface="CG Omega" charset="0"/>
                <a:ea typeface="ＭＳ Ｐゴシック" charset="0"/>
              </a:defRPr>
            </a:lvl8pPr>
            <a:lvl9pPr marL="3886200" indent="-228600" defTabSz="865188" eaLnBrk="0" fontAlgn="base" hangingPunct="0">
              <a:spcBef>
                <a:spcPct val="0"/>
              </a:spcBef>
              <a:spcAft>
                <a:spcPct val="0"/>
              </a:spcAft>
              <a:defRPr sz="2800">
                <a:solidFill>
                  <a:schemeClr val="tx1"/>
                </a:solidFill>
                <a:latin typeface="CG Omega" charset="0"/>
                <a:ea typeface="ＭＳ Ｐゴシック" charset="0"/>
              </a:defRPr>
            </a:lvl9pPr>
          </a:lstStyle>
          <a:p>
            <a:pPr algn="ctr">
              <a:defRPr/>
            </a:pPr>
            <a:r>
              <a:rPr lang="en-GB" sz="2100" b="1" smtClean="0">
                <a:latin typeface="Tahoma" charset="0"/>
                <a:cs typeface="+mn-cs"/>
              </a:rPr>
              <a:t>experiences growing up</a:t>
            </a:r>
            <a:endParaRPr lang="en-GB" sz="400" smtClean="0">
              <a:latin typeface="Tahoma" charset="0"/>
              <a:cs typeface="+mn-cs"/>
            </a:endParaRPr>
          </a:p>
        </p:txBody>
      </p:sp>
      <p:sp>
        <p:nvSpPr>
          <p:cNvPr id="2056" name="Text Box 8"/>
          <p:cNvSpPr txBox="1">
            <a:spLocks noChangeArrowheads="1"/>
          </p:cNvSpPr>
          <p:nvPr/>
        </p:nvSpPr>
        <p:spPr bwMode="auto">
          <a:xfrm>
            <a:off x="2039815" y="2971801"/>
            <a:ext cx="1195754"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lvl1pPr defTabSz="865188">
              <a:defRPr sz="2800">
                <a:solidFill>
                  <a:schemeClr val="tx1"/>
                </a:solidFill>
                <a:latin typeface="CG Omega" charset="0"/>
                <a:ea typeface="ＭＳ Ｐゴシック" charset="0"/>
              </a:defRPr>
            </a:lvl1pPr>
            <a:lvl2pPr marL="742950" indent="-285750" defTabSz="865188">
              <a:defRPr sz="2800">
                <a:solidFill>
                  <a:schemeClr val="tx1"/>
                </a:solidFill>
                <a:latin typeface="CG Omega" charset="0"/>
                <a:ea typeface="ＭＳ Ｐゴシック" charset="0"/>
              </a:defRPr>
            </a:lvl2pPr>
            <a:lvl3pPr marL="1143000" indent="-228600" defTabSz="865188">
              <a:defRPr sz="2800">
                <a:solidFill>
                  <a:schemeClr val="tx1"/>
                </a:solidFill>
                <a:latin typeface="CG Omega" charset="0"/>
                <a:ea typeface="ＭＳ Ｐゴシック" charset="0"/>
              </a:defRPr>
            </a:lvl3pPr>
            <a:lvl4pPr marL="1600200" indent="-228600" defTabSz="865188">
              <a:defRPr sz="2800">
                <a:solidFill>
                  <a:schemeClr val="tx1"/>
                </a:solidFill>
                <a:latin typeface="CG Omega" charset="0"/>
                <a:ea typeface="ＭＳ Ｐゴシック" charset="0"/>
              </a:defRPr>
            </a:lvl4pPr>
            <a:lvl5pPr marL="2057400" indent="-228600" defTabSz="865188">
              <a:defRPr sz="2800">
                <a:solidFill>
                  <a:schemeClr val="tx1"/>
                </a:solidFill>
                <a:latin typeface="CG Omega" charset="0"/>
                <a:ea typeface="ＭＳ Ｐゴシック" charset="0"/>
              </a:defRPr>
            </a:lvl5pPr>
            <a:lvl6pPr marL="2514600" indent="-228600" defTabSz="865188" eaLnBrk="0" fontAlgn="base" hangingPunct="0">
              <a:spcBef>
                <a:spcPct val="0"/>
              </a:spcBef>
              <a:spcAft>
                <a:spcPct val="0"/>
              </a:spcAft>
              <a:defRPr sz="2800">
                <a:solidFill>
                  <a:schemeClr val="tx1"/>
                </a:solidFill>
                <a:latin typeface="CG Omega" charset="0"/>
                <a:ea typeface="ＭＳ Ｐゴシック" charset="0"/>
              </a:defRPr>
            </a:lvl6pPr>
            <a:lvl7pPr marL="2971800" indent="-228600" defTabSz="865188" eaLnBrk="0" fontAlgn="base" hangingPunct="0">
              <a:spcBef>
                <a:spcPct val="0"/>
              </a:spcBef>
              <a:spcAft>
                <a:spcPct val="0"/>
              </a:spcAft>
              <a:defRPr sz="2800">
                <a:solidFill>
                  <a:schemeClr val="tx1"/>
                </a:solidFill>
                <a:latin typeface="CG Omega" charset="0"/>
                <a:ea typeface="ＭＳ Ｐゴシック" charset="0"/>
              </a:defRPr>
            </a:lvl7pPr>
            <a:lvl8pPr marL="3429000" indent="-228600" defTabSz="865188" eaLnBrk="0" fontAlgn="base" hangingPunct="0">
              <a:spcBef>
                <a:spcPct val="0"/>
              </a:spcBef>
              <a:spcAft>
                <a:spcPct val="0"/>
              </a:spcAft>
              <a:defRPr sz="2800">
                <a:solidFill>
                  <a:schemeClr val="tx1"/>
                </a:solidFill>
                <a:latin typeface="CG Omega" charset="0"/>
                <a:ea typeface="ＭＳ Ｐゴシック" charset="0"/>
              </a:defRPr>
            </a:lvl8pPr>
            <a:lvl9pPr marL="3886200" indent="-228600" defTabSz="865188" eaLnBrk="0" fontAlgn="base" hangingPunct="0">
              <a:spcBef>
                <a:spcPct val="0"/>
              </a:spcBef>
              <a:spcAft>
                <a:spcPct val="0"/>
              </a:spcAft>
              <a:defRPr sz="2800">
                <a:solidFill>
                  <a:schemeClr val="tx1"/>
                </a:solidFill>
                <a:latin typeface="CG Omega" charset="0"/>
                <a:ea typeface="ＭＳ Ｐゴシック" charset="0"/>
              </a:defRPr>
            </a:lvl9pPr>
          </a:lstStyle>
          <a:p>
            <a:pPr algn="ctr">
              <a:defRPr/>
            </a:pPr>
            <a:r>
              <a:rPr lang="en-GB" sz="2100" b="1" smtClean="0">
                <a:latin typeface="Tahoma" charset="0"/>
                <a:cs typeface="+mn-cs"/>
              </a:rPr>
              <a:t>coping</a:t>
            </a:r>
          </a:p>
          <a:p>
            <a:pPr algn="ctr">
              <a:defRPr/>
            </a:pPr>
            <a:r>
              <a:rPr lang="en-GB" sz="2100" b="1" smtClean="0">
                <a:latin typeface="Tahoma" charset="0"/>
                <a:cs typeface="+mn-cs"/>
              </a:rPr>
              <a:t>style </a:t>
            </a:r>
            <a:endParaRPr lang="en-GB" sz="400" smtClean="0">
              <a:latin typeface="Tahoma" charset="0"/>
              <a:cs typeface="+mn-cs"/>
            </a:endParaRPr>
          </a:p>
        </p:txBody>
      </p:sp>
      <p:sp>
        <p:nvSpPr>
          <p:cNvPr id="2057" name="Text Box 9"/>
          <p:cNvSpPr txBox="1">
            <a:spLocks noChangeArrowheads="1"/>
          </p:cNvSpPr>
          <p:nvPr/>
        </p:nvSpPr>
        <p:spPr bwMode="auto">
          <a:xfrm>
            <a:off x="4676043" y="2973389"/>
            <a:ext cx="1266092"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lvl1pPr defTabSz="865188">
              <a:defRPr sz="2800">
                <a:solidFill>
                  <a:schemeClr val="tx1"/>
                </a:solidFill>
                <a:latin typeface="CG Omega" charset="0"/>
                <a:ea typeface="ＭＳ Ｐゴシック" charset="0"/>
              </a:defRPr>
            </a:lvl1pPr>
            <a:lvl2pPr marL="742950" indent="-285750" defTabSz="865188">
              <a:defRPr sz="2800">
                <a:solidFill>
                  <a:schemeClr val="tx1"/>
                </a:solidFill>
                <a:latin typeface="CG Omega" charset="0"/>
                <a:ea typeface="ＭＳ Ｐゴシック" charset="0"/>
              </a:defRPr>
            </a:lvl2pPr>
            <a:lvl3pPr marL="1143000" indent="-228600" defTabSz="865188">
              <a:defRPr sz="2800">
                <a:solidFill>
                  <a:schemeClr val="tx1"/>
                </a:solidFill>
                <a:latin typeface="CG Omega" charset="0"/>
                <a:ea typeface="ＭＳ Ｐゴシック" charset="0"/>
              </a:defRPr>
            </a:lvl3pPr>
            <a:lvl4pPr marL="1600200" indent="-228600" defTabSz="865188">
              <a:defRPr sz="2800">
                <a:solidFill>
                  <a:schemeClr val="tx1"/>
                </a:solidFill>
                <a:latin typeface="CG Omega" charset="0"/>
                <a:ea typeface="ＭＳ Ｐゴシック" charset="0"/>
              </a:defRPr>
            </a:lvl4pPr>
            <a:lvl5pPr marL="2057400" indent="-228600" defTabSz="865188">
              <a:defRPr sz="2800">
                <a:solidFill>
                  <a:schemeClr val="tx1"/>
                </a:solidFill>
                <a:latin typeface="CG Omega" charset="0"/>
                <a:ea typeface="ＭＳ Ｐゴシック" charset="0"/>
              </a:defRPr>
            </a:lvl5pPr>
            <a:lvl6pPr marL="2514600" indent="-228600" defTabSz="865188" eaLnBrk="0" fontAlgn="base" hangingPunct="0">
              <a:spcBef>
                <a:spcPct val="0"/>
              </a:spcBef>
              <a:spcAft>
                <a:spcPct val="0"/>
              </a:spcAft>
              <a:defRPr sz="2800">
                <a:solidFill>
                  <a:schemeClr val="tx1"/>
                </a:solidFill>
                <a:latin typeface="CG Omega" charset="0"/>
                <a:ea typeface="ＭＳ Ｐゴシック" charset="0"/>
              </a:defRPr>
            </a:lvl6pPr>
            <a:lvl7pPr marL="2971800" indent="-228600" defTabSz="865188" eaLnBrk="0" fontAlgn="base" hangingPunct="0">
              <a:spcBef>
                <a:spcPct val="0"/>
              </a:spcBef>
              <a:spcAft>
                <a:spcPct val="0"/>
              </a:spcAft>
              <a:defRPr sz="2800">
                <a:solidFill>
                  <a:schemeClr val="tx1"/>
                </a:solidFill>
                <a:latin typeface="CG Omega" charset="0"/>
                <a:ea typeface="ＭＳ Ｐゴシック" charset="0"/>
              </a:defRPr>
            </a:lvl7pPr>
            <a:lvl8pPr marL="3429000" indent="-228600" defTabSz="865188" eaLnBrk="0" fontAlgn="base" hangingPunct="0">
              <a:spcBef>
                <a:spcPct val="0"/>
              </a:spcBef>
              <a:spcAft>
                <a:spcPct val="0"/>
              </a:spcAft>
              <a:defRPr sz="2800">
                <a:solidFill>
                  <a:schemeClr val="tx1"/>
                </a:solidFill>
                <a:latin typeface="CG Omega" charset="0"/>
                <a:ea typeface="ＭＳ Ｐゴシック" charset="0"/>
              </a:defRPr>
            </a:lvl8pPr>
            <a:lvl9pPr marL="3886200" indent="-228600" defTabSz="865188" eaLnBrk="0" fontAlgn="base" hangingPunct="0">
              <a:spcBef>
                <a:spcPct val="0"/>
              </a:spcBef>
              <a:spcAft>
                <a:spcPct val="0"/>
              </a:spcAft>
              <a:defRPr sz="2800">
                <a:solidFill>
                  <a:schemeClr val="tx1"/>
                </a:solidFill>
                <a:latin typeface="CG Omega" charset="0"/>
                <a:ea typeface="ＭＳ Ｐゴシック" charset="0"/>
              </a:defRPr>
            </a:lvl9pPr>
          </a:lstStyle>
          <a:p>
            <a:pPr algn="ctr">
              <a:defRPr/>
            </a:pPr>
            <a:r>
              <a:rPr lang="en-GB" sz="2100" b="1" smtClean="0">
                <a:latin typeface="Tahoma" charset="0"/>
                <a:cs typeface="+mn-cs"/>
              </a:rPr>
              <a:t>recent</a:t>
            </a:r>
          </a:p>
          <a:p>
            <a:pPr algn="ctr">
              <a:defRPr/>
            </a:pPr>
            <a:r>
              <a:rPr lang="en-GB" sz="2100" b="1" smtClean="0">
                <a:latin typeface="Tahoma" charset="0"/>
                <a:cs typeface="+mn-cs"/>
              </a:rPr>
              <a:t>triggers*</a:t>
            </a:r>
            <a:endParaRPr lang="en-GB" sz="400" smtClean="0">
              <a:latin typeface="Tahoma" charset="0"/>
              <a:cs typeface="+mn-cs"/>
            </a:endParaRPr>
          </a:p>
        </p:txBody>
      </p:sp>
      <p:sp>
        <p:nvSpPr>
          <p:cNvPr id="2058" name="Line 10"/>
          <p:cNvSpPr>
            <a:spLocks noChangeShapeType="1"/>
          </p:cNvSpPr>
          <p:nvPr/>
        </p:nvSpPr>
        <p:spPr bwMode="auto">
          <a:xfrm rot="7365">
            <a:off x="1406770" y="2074863"/>
            <a:ext cx="923192" cy="849312"/>
          </a:xfrm>
          <a:prstGeom prst="line">
            <a:avLst/>
          </a:prstGeom>
          <a:noFill/>
          <a:ln w="31750">
            <a:solidFill>
              <a:schemeClr val="tx1"/>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p>
            <a:pPr>
              <a:defRPr/>
            </a:pPr>
            <a:endParaRPr lang="en-US">
              <a:cs typeface="+mn-cs"/>
            </a:endParaRPr>
          </a:p>
        </p:txBody>
      </p:sp>
      <p:sp>
        <p:nvSpPr>
          <p:cNvPr id="2059" name="Line 11"/>
          <p:cNvSpPr>
            <a:spLocks noChangeShapeType="1"/>
          </p:cNvSpPr>
          <p:nvPr/>
        </p:nvSpPr>
        <p:spPr bwMode="auto">
          <a:xfrm rot="-5400000">
            <a:off x="1440962" y="3733800"/>
            <a:ext cx="977900" cy="800100"/>
          </a:xfrm>
          <a:prstGeom prst="line">
            <a:avLst/>
          </a:prstGeom>
          <a:noFill/>
          <a:ln w="31750">
            <a:solidFill>
              <a:schemeClr val="tx1"/>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p>
            <a:pPr>
              <a:defRPr/>
            </a:pPr>
            <a:endParaRPr lang="en-US">
              <a:cs typeface="+mn-cs"/>
            </a:endParaRPr>
          </a:p>
        </p:txBody>
      </p:sp>
      <p:sp>
        <p:nvSpPr>
          <p:cNvPr id="2060" name="Line 12"/>
          <p:cNvSpPr>
            <a:spLocks noChangeShapeType="1"/>
          </p:cNvSpPr>
          <p:nvPr/>
        </p:nvSpPr>
        <p:spPr bwMode="auto">
          <a:xfrm rot="-2432173">
            <a:off x="1577664" y="3042071"/>
            <a:ext cx="555798" cy="519148"/>
          </a:xfrm>
          <a:prstGeom prst="line">
            <a:avLst/>
          </a:prstGeom>
          <a:noFill/>
          <a:ln w="31750">
            <a:solidFill>
              <a:schemeClr val="tx1"/>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5760" tIns="7881" rIns="15760" bIns="7881">
            <a:spAutoFit/>
          </a:bodyPr>
          <a:lstStyle/>
          <a:p>
            <a:pPr>
              <a:defRPr/>
            </a:pPr>
            <a:endParaRPr lang="en-US">
              <a:cs typeface="+mn-cs"/>
            </a:endParaRPr>
          </a:p>
        </p:txBody>
      </p:sp>
      <p:sp>
        <p:nvSpPr>
          <p:cNvPr id="2061" name="Text Box 13"/>
          <p:cNvSpPr txBox="1">
            <a:spLocks noChangeArrowheads="1"/>
          </p:cNvSpPr>
          <p:nvPr/>
        </p:nvSpPr>
        <p:spPr bwMode="auto">
          <a:xfrm>
            <a:off x="983273" y="5940426"/>
            <a:ext cx="1909396"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lvl1pPr defTabSz="865188">
              <a:defRPr sz="2800">
                <a:solidFill>
                  <a:schemeClr val="tx1"/>
                </a:solidFill>
                <a:latin typeface="CG Omega" charset="0"/>
                <a:ea typeface="ＭＳ Ｐゴシック" charset="0"/>
              </a:defRPr>
            </a:lvl1pPr>
            <a:lvl2pPr marL="742950" indent="-285750" defTabSz="865188">
              <a:defRPr sz="2800">
                <a:solidFill>
                  <a:schemeClr val="tx1"/>
                </a:solidFill>
                <a:latin typeface="CG Omega" charset="0"/>
                <a:ea typeface="ＭＳ Ｐゴシック" charset="0"/>
              </a:defRPr>
            </a:lvl2pPr>
            <a:lvl3pPr marL="1143000" indent="-228600" defTabSz="865188">
              <a:defRPr sz="2800">
                <a:solidFill>
                  <a:schemeClr val="tx1"/>
                </a:solidFill>
                <a:latin typeface="CG Omega" charset="0"/>
                <a:ea typeface="ＭＳ Ｐゴシック" charset="0"/>
              </a:defRPr>
            </a:lvl3pPr>
            <a:lvl4pPr marL="1600200" indent="-228600" defTabSz="865188">
              <a:defRPr sz="2800">
                <a:solidFill>
                  <a:schemeClr val="tx1"/>
                </a:solidFill>
                <a:latin typeface="CG Omega" charset="0"/>
                <a:ea typeface="ＭＳ Ｐゴシック" charset="0"/>
              </a:defRPr>
            </a:lvl4pPr>
            <a:lvl5pPr marL="2057400" indent="-228600" defTabSz="865188">
              <a:defRPr sz="2800">
                <a:solidFill>
                  <a:schemeClr val="tx1"/>
                </a:solidFill>
                <a:latin typeface="CG Omega" charset="0"/>
                <a:ea typeface="ＭＳ Ｐゴシック" charset="0"/>
              </a:defRPr>
            </a:lvl5pPr>
            <a:lvl6pPr marL="2514600" indent="-228600" defTabSz="865188" eaLnBrk="0" fontAlgn="base" hangingPunct="0">
              <a:spcBef>
                <a:spcPct val="0"/>
              </a:spcBef>
              <a:spcAft>
                <a:spcPct val="0"/>
              </a:spcAft>
              <a:defRPr sz="2800">
                <a:solidFill>
                  <a:schemeClr val="tx1"/>
                </a:solidFill>
                <a:latin typeface="CG Omega" charset="0"/>
                <a:ea typeface="ＭＳ Ｐゴシック" charset="0"/>
              </a:defRPr>
            </a:lvl6pPr>
            <a:lvl7pPr marL="2971800" indent="-228600" defTabSz="865188" eaLnBrk="0" fontAlgn="base" hangingPunct="0">
              <a:spcBef>
                <a:spcPct val="0"/>
              </a:spcBef>
              <a:spcAft>
                <a:spcPct val="0"/>
              </a:spcAft>
              <a:defRPr sz="2800">
                <a:solidFill>
                  <a:schemeClr val="tx1"/>
                </a:solidFill>
                <a:latin typeface="CG Omega" charset="0"/>
                <a:ea typeface="ＭＳ Ｐゴシック" charset="0"/>
              </a:defRPr>
            </a:lvl7pPr>
            <a:lvl8pPr marL="3429000" indent="-228600" defTabSz="865188" eaLnBrk="0" fontAlgn="base" hangingPunct="0">
              <a:spcBef>
                <a:spcPct val="0"/>
              </a:spcBef>
              <a:spcAft>
                <a:spcPct val="0"/>
              </a:spcAft>
              <a:defRPr sz="2800">
                <a:solidFill>
                  <a:schemeClr val="tx1"/>
                </a:solidFill>
                <a:latin typeface="CG Omega" charset="0"/>
                <a:ea typeface="ＭＳ Ｐゴシック" charset="0"/>
              </a:defRPr>
            </a:lvl8pPr>
            <a:lvl9pPr marL="3886200" indent="-228600" defTabSz="865188" eaLnBrk="0" fontAlgn="base" hangingPunct="0">
              <a:spcBef>
                <a:spcPct val="0"/>
              </a:spcBef>
              <a:spcAft>
                <a:spcPct val="0"/>
              </a:spcAft>
              <a:defRPr sz="2800">
                <a:solidFill>
                  <a:schemeClr val="tx1"/>
                </a:solidFill>
                <a:latin typeface="CG Omega" charset="0"/>
                <a:ea typeface="ＭＳ Ｐゴシック" charset="0"/>
              </a:defRPr>
            </a:lvl9pPr>
          </a:lstStyle>
          <a:p>
            <a:pPr algn="ctr">
              <a:defRPr/>
            </a:pPr>
            <a:r>
              <a:rPr lang="en-GB" sz="2100" b="1" i="1" smtClean="0">
                <a:latin typeface="Tahoma" charset="0"/>
                <a:cs typeface="+mn-cs"/>
              </a:rPr>
              <a:t>vulnerability factors</a:t>
            </a:r>
            <a:endParaRPr lang="en-GB" sz="2100" i="1" smtClean="0">
              <a:latin typeface="Tahoma" charset="0"/>
              <a:cs typeface="+mn-cs"/>
            </a:endParaRPr>
          </a:p>
        </p:txBody>
      </p:sp>
      <p:sp>
        <p:nvSpPr>
          <p:cNvPr id="2062" name="Text Box 14"/>
          <p:cNvSpPr txBox="1">
            <a:spLocks noChangeArrowheads="1"/>
          </p:cNvSpPr>
          <p:nvPr/>
        </p:nvSpPr>
        <p:spPr bwMode="auto">
          <a:xfrm>
            <a:off x="3692769" y="5940426"/>
            <a:ext cx="1909397"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lvl1pPr defTabSz="865188">
              <a:defRPr sz="2800">
                <a:solidFill>
                  <a:schemeClr val="tx1"/>
                </a:solidFill>
                <a:latin typeface="CG Omega" charset="0"/>
                <a:ea typeface="ＭＳ Ｐゴシック" charset="0"/>
              </a:defRPr>
            </a:lvl1pPr>
            <a:lvl2pPr marL="742950" indent="-285750" defTabSz="865188">
              <a:defRPr sz="2800">
                <a:solidFill>
                  <a:schemeClr val="tx1"/>
                </a:solidFill>
                <a:latin typeface="CG Omega" charset="0"/>
                <a:ea typeface="ＭＳ Ｐゴシック" charset="0"/>
              </a:defRPr>
            </a:lvl2pPr>
            <a:lvl3pPr marL="1143000" indent="-228600" defTabSz="865188">
              <a:defRPr sz="2800">
                <a:solidFill>
                  <a:schemeClr val="tx1"/>
                </a:solidFill>
                <a:latin typeface="CG Omega" charset="0"/>
                <a:ea typeface="ＭＳ Ｐゴシック" charset="0"/>
              </a:defRPr>
            </a:lvl3pPr>
            <a:lvl4pPr marL="1600200" indent="-228600" defTabSz="865188">
              <a:defRPr sz="2800">
                <a:solidFill>
                  <a:schemeClr val="tx1"/>
                </a:solidFill>
                <a:latin typeface="CG Omega" charset="0"/>
                <a:ea typeface="ＭＳ Ｐゴシック" charset="0"/>
              </a:defRPr>
            </a:lvl4pPr>
            <a:lvl5pPr marL="2057400" indent="-228600" defTabSz="865188">
              <a:defRPr sz="2800">
                <a:solidFill>
                  <a:schemeClr val="tx1"/>
                </a:solidFill>
                <a:latin typeface="CG Omega" charset="0"/>
                <a:ea typeface="ＭＳ Ｐゴシック" charset="0"/>
              </a:defRPr>
            </a:lvl5pPr>
            <a:lvl6pPr marL="2514600" indent="-228600" defTabSz="865188" eaLnBrk="0" fontAlgn="base" hangingPunct="0">
              <a:spcBef>
                <a:spcPct val="0"/>
              </a:spcBef>
              <a:spcAft>
                <a:spcPct val="0"/>
              </a:spcAft>
              <a:defRPr sz="2800">
                <a:solidFill>
                  <a:schemeClr val="tx1"/>
                </a:solidFill>
                <a:latin typeface="CG Omega" charset="0"/>
                <a:ea typeface="ＭＳ Ｐゴシック" charset="0"/>
              </a:defRPr>
            </a:lvl6pPr>
            <a:lvl7pPr marL="2971800" indent="-228600" defTabSz="865188" eaLnBrk="0" fontAlgn="base" hangingPunct="0">
              <a:spcBef>
                <a:spcPct val="0"/>
              </a:spcBef>
              <a:spcAft>
                <a:spcPct val="0"/>
              </a:spcAft>
              <a:defRPr sz="2800">
                <a:solidFill>
                  <a:schemeClr val="tx1"/>
                </a:solidFill>
                <a:latin typeface="CG Omega" charset="0"/>
                <a:ea typeface="ＭＳ Ｐゴシック" charset="0"/>
              </a:defRPr>
            </a:lvl7pPr>
            <a:lvl8pPr marL="3429000" indent="-228600" defTabSz="865188" eaLnBrk="0" fontAlgn="base" hangingPunct="0">
              <a:spcBef>
                <a:spcPct val="0"/>
              </a:spcBef>
              <a:spcAft>
                <a:spcPct val="0"/>
              </a:spcAft>
              <a:defRPr sz="2800">
                <a:solidFill>
                  <a:schemeClr val="tx1"/>
                </a:solidFill>
                <a:latin typeface="CG Omega" charset="0"/>
                <a:ea typeface="ＭＳ Ｐゴシック" charset="0"/>
              </a:defRPr>
            </a:lvl8pPr>
            <a:lvl9pPr marL="3886200" indent="-228600" defTabSz="865188" eaLnBrk="0" fontAlgn="base" hangingPunct="0">
              <a:spcBef>
                <a:spcPct val="0"/>
              </a:spcBef>
              <a:spcAft>
                <a:spcPct val="0"/>
              </a:spcAft>
              <a:defRPr sz="2800">
                <a:solidFill>
                  <a:schemeClr val="tx1"/>
                </a:solidFill>
                <a:latin typeface="CG Omega" charset="0"/>
                <a:ea typeface="ＭＳ Ｐゴシック" charset="0"/>
              </a:defRPr>
            </a:lvl9pPr>
          </a:lstStyle>
          <a:p>
            <a:pPr algn="ctr">
              <a:defRPr/>
            </a:pPr>
            <a:r>
              <a:rPr lang="en-GB" sz="2100" b="1" i="1" smtClean="0">
                <a:latin typeface="Tahoma" charset="0"/>
                <a:cs typeface="+mn-cs"/>
              </a:rPr>
              <a:t>triggering factors</a:t>
            </a:r>
            <a:endParaRPr lang="en-GB" sz="2100" i="1" smtClean="0">
              <a:latin typeface="Tahoma" charset="0"/>
              <a:cs typeface="+mn-cs"/>
            </a:endParaRPr>
          </a:p>
        </p:txBody>
      </p:sp>
      <p:sp>
        <p:nvSpPr>
          <p:cNvPr id="2063" name="Text Box 15"/>
          <p:cNvSpPr txBox="1">
            <a:spLocks noChangeArrowheads="1"/>
          </p:cNvSpPr>
          <p:nvPr/>
        </p:nvSpPr>
        <p:spPr bwMode="auto">
          <a:xfrm>
            <a:off x="6402266" y="5940426"/>
            <a:ext cx="1909396"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lvl1pPr defTabSz="865188">
              <a:defRPr sz="2800">
                <a:solidFill>
                  <a:schemeClr val="tx1"/>
                </a:solidFill>
                <a:latin typeface="CG Omega" charset="0"/>
                <a:ea typeface="ＭＳ Ｐゴシック" charset="0"/>
              </a:defRPr>
            </a:lvl1pPr>
            <a:lvl2pPr marL="742950" indent="-285750" defTabSz="865188">
              <a:defRPr sz="2800">
                <a:solidFill>
                  <a:schemeClr val="tx1"/>
                </a:solidFill>
                <a:latin typeface="CG Omega" charset="0"/>
                <a:ea typeface="ＭＳ Ｐゴシック" charset="0"/>
              </a:defRPr>
            </a:lvl2pPr>
            <a:lvl3pPr marL="1143000" indent="-228600" defTabSz="865188">
              <a:defRPr sz="2800">
                <a:solidFill>
                  <a:schemeClr val="tx1"/>
                </a:solidFill>
                <a:latin typeface="CG Omega" charset="0"/>
                <a:ea typeface="ＭＳ Ｐゴシック" charset="0"/>
              </a:defRPr>
            </a:lvl3pPr>
            <a:lvl4pPr marL="1600200" indent="-228600" defTabSz="865188">
              <a:defRPr sz="2800">
                <a:solidFill>
                  <a:schemeClr val="tx1"/>
                </a:solidFill>
                <a:latin typeface="CG Omega" charset="0"/>
                <a:ea typeface="ＭＳ Ｐゴシック" charset="0"/>
              </a:defRPr>
            </a:lvl4pPr>
            <a:lvl5pPr marL="2057400" indent="-228600" defTabSz="865188">
              <a:defRPr sz="2800">
                <a:solidFill>
                  <a:schemeClr val="tx1"/>
                </a:solidFill>
                <a:latin typeface="CG Omega" charset="0"/>
                <a:ea typeface="ＭＳ Ｐゴシック" charset="0"/>
              </a:defRPr>
            </a:lvl5pPr>
            <a:lvl6pPr marL="2514600" indent="-228600" defTabSz="865188" eaLnBrk="0" fontAlgn="base" hangingPunct="0">
              <a:spcBef>
                <a:spcPct val="0"/>
              </a:spcBef>
              <a:spcAft>
                <a:spcPct val="0"/>
              </a:spcAft>
              <a:defRPr sz="2800">
                <a:solidFill>
                  <a:schemeClr val="tx1"/>
                </a:solidFill>
                <a:latin typeface="CG Omega" charset="0"/>
                <a:ea typeface="ＭＳ Ｐゴシック" charset="0"/>
              </a:defRPr>
            </a:lvl6pPr>
            <a:lvl7pPr marL="2971800" indent="-228600" defTabSz="865188" eaLnBrk="0" fontAlgn="base" hangingPunct="0">
              <a:spcBef>
                <a:spcPct val="0"/>
              </a:spcBef>
              <a:spcAft>
                <a:spcPct val="0"/>
              </a:spcAft>
              <a:defRPr sz="2800">
                <a:solidFill>
                  <a:schemeClr val="tx1"/>
                </a:solidFill>
                <a:latin typeface="CG Omega" charset="0"/>
                <a:ea typeface="ＭＳ Ｐゴシック" charset="0"/>
              </a:defRPr>
            </a:lvl7pPr>
            <a:lvl8pPr marL="3429000" indent="-228600" defTabSz="865188" eaLnBrk="0" fontAlgn="base" hangingPunct="0">
              <a:spcBef>
                <a:spcPct val="0"/>
              </a:spcBef>
              <a:spcAft>
                <a:spcPct val="0"/>
              </a:spcAft>
              <a:defRPr sz="2800">
                <a:solidFill>
                  <a:schemeClr val="tx1"/>
                </a:solidFill>
                <a:latin typeface="CG Omega" charset="0"/>
                <a:ea typeface="ＭＳ Ｐゴシック" charset="0"/>
              </a:defRPr>
            </a:lvl8pPr>
            <a:lvl9pPr marL="3886200" indent="-228600" defTabSz="865188" eaLnBrk="0" fontAlgn="base" hangingPunct="0">
              <a:spcBef>
                <a:spcPct val="0"/>
              </a:spcBef>
              <a:spcAft>
                <a:spcPct val="0"/>
              </a:spcAft>
              <a:defRPr sz="2800">
                <a:solidFill>
                  <a:schemeClr val="tx1"/>
                </a:solidFill>
                <a:latin typeface="CG Omega" charset="0"/>
                <a:ea typeface="ＭＳ Ｐゴシック" charset="0"/>
              </a:defRPr>
            </a:lvl9pPr>
          </a:lstStyle>
          <a:p>
            <a:pPr algn="ctr">
              <a:defRPr/>
            </a:pPr>
            <a:r>
              <a:rPr lang="en-GB" sz="2100" b="1" i="1" smtClean="0">
                <a:latin typeface="Tahoma" charset="0"/>
                <a:cs typeface="+mn-cs"/>
              </a:rPr>
              <a:t>maintaining factors</a:t>
            </a:r>
            <a:endParaRPr lang="en-GB" sz="2100" i="1" smtClean="0">
              <a:latin typeface="Tahoma" charset="0"/>
              <a:cs typeface="+mn-cs"/>
            </a:endParaRPr>
          </a:p>
        </p:txBody>
      </p:sp>
      <p:sp>
        <p:nvSpPr>
          <p:cNvPr id="2064" name="Line 16"/>
          <p:cNvSpPr>
            <a:spLocks noChangeShapeType="1"/>
          </p:cNvSpPr>
          <p:nvPr/>
        </p:nvSpPr>
        <p:spPr bwMode="auto">
          <a:xfrm rot="16200000" flipV="1">
            <a:off x="7029206" y="3826242"/>
            <a:ext cx="977900" cy="904143"/>
          </a:xfrm>
          <a:prstGeom prst="line">
            <a:avLst/>
          </a:prstGeom>
          <a:noFill/>
          <a:ln w="3175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p>
            <a:pPr>
              <a:defRPr/>
            </a:pPr>
            <a:endParaRPr lang="en-US">
              <a:cs typeface="+mn-cs"/>
            </a:endParaRPr>
          </a:p>
        </p:txBody>
      </p:sp>
      <p:sp>
        <p:nvSpPr>
          <p:cNvPr id="2065" name="Text Box 17"/>
          <p:cNvSpPr txBox="1">
            <a:spLocks noChangeArrowheads="1"/>
          </p:cNvSpPr>
          <p:nvPr/>
        </p:nvSpPr>
        <p:spPr bwMode="auto">
          <a:xfrm>
            <a:off x="5059974" y="1363663"/>
            <a:ext cx="150641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lvl1pPr defTabSz="865188">
              <a:defRPr sz="2800">
                <a:solidFill>
                  <a:schemeClr val="tx1"/>
                </a:solidFill>
                <a:latin typeface="CG Omega" charset="0"/>
                <a:ea typeface="ＭＳ Ｐゴシック" charset="0"/>
              </a:defRPr>
            </a:lvl1pPr>
            <a:lvl2pPr marL="742950" indent="-285750" defTabSz="865188">
              <a:defRPr sz="2800">
                <a:solidFill>
                  <a:schemeClr val="tx1"/>
                </a:solidFill>
                <a:latin typeface="CG Omega" charset="0"/>
                <a:ea typeface="ＭＳ Ｐゴシック" charset="0"/>
              </a:defRPr>
            </a:lvl2pPr>
            <a:lvl3pPr marL="1143000" indent="-228600" defTabSz="865188">
              <a:defRPr sz="2800">
                <a:solidFill>
                  <a:schemeClr val="tx1"/>
                </a:solidFill>
                <a:latin typeface="CG Omega" charset="0"/>
                <a:ea typeface="ＭＳ Ｐゴシック" charset="0"/>
              </a:defRPr>
            </a:lvl3pPr>
            <a:lvl4pPr marL="1600200" indent="-228600" defTabSz="865188">
              <a:defRPr sz="2800">
                <a:solidFill>
                  <a:schemeClr val="tx1"/>
                </a:solidFill>
                <a:latin typeface="CG Omega" charset="0"/>
                <a:ea typeface="ＭＳ Ｐゴシック" charset="0"/>
              </a:defRPr>
            </a:lvl4pPr>
            <a:lvl5pPr marL="2057400" indent="-228600" defTabSz="865188">
              <a:defRPr sz="2800">
                <a:solidFill>
                  <a:schemeClr val="tx1"/>
                </a:solidFill>
                <a:latin typeface="CG Omega" charset="0"/>
                <a:ea typeface="ＭＳ Ｐゴシック" charset="0"/>
              </a:defRPr>
            </a:lvl5pPr>
            <a:lvl6pPr marL="2514600" indent="-228600" defTabSz="865188" eaLnBrk="0" fontAlgn="base" hangingPunct="0">
              <a:spcBef>
                <a:spcPct val="0"/>
              </a:spcBef>
              <a:spcAft>
                <a:spcPct val="0"/>
              </a:spcAft>
              <a:defRPr sz="2800">
                <a:solidFill>
                  <a:schemeClr val="tx1"/>
                </a:solidFill>
                <a:latin typeface="CG Omega" charset="0"/>
                <a:ea typeface="ＭＳ Ｐゴシック" charset="0"/>
              </a:defRPr>
            </a:lvl6pPr>
            <a:lvl7pPr marL="2971800" indent="-228600" defTabSz="865188" eaLnBrk="0" fontAlgn="base" hangingPunct="0">
              <a:spcBef>
                <a:spcPct val="0"/>
              </a:spcBef>
              <a:spcAft>
                <a:spcPct val="0"/>
              </a:spcAft>
              <a:defRPr sz="2800">
                <a:solidFill>
                  <a:schemeClr val="tx1"/>
                </a:solidFill>
                <a:latin typeface="CG Omega" charset="0"/>
                <a:ea typeface="ＭＳ Ｐゴシック" charset="0"/>
              </a:defRPr>
            </a:lvl7pPr>
            <a:lvl8pPr marL="3429000" indent="-228600" defTabSz="865188" eaLnBrk="0" fontAlgn="base" hangingPunct="0">
              <a:spcBef>
                <a:spcPct val="0"/>
              </a:spcBef>
              <a:spcAft>
                <a:spcPct val="0"/>
              </a:spcAft>
              <a:defRPr sz="2800">
                <a:solidFill>
                  <a:schemeClr val="tx1"/>
                </a:solidFill>
                <a:latin typeface="CG Omega" charset="0"/>
                <a:ea typeface="ＭＳ Ｐゴシック" charset="0"/>
              </a:defRPr>
            </a:lvl8pPr>
            <a:lvl9pPr marL="3886200" indent="-228600" defTabSz="865188" eaLnBrk="0" fontAlgn="base" hangingPunct="0">
              <a:spcBef>
                <a:spcPct val="0"/>
              </a:spcBef>
              <a:spcAft>
                <a:spcPct val="0"/>
              </a:spcAft>
              <a:defRPr sz="2800">
                <a:solidFill>
                  <a:schemeClr val="tx1"/>
                </a:solidFill>
                <a:latin typeface="CG Omega" charset="0"/>
                <a:ea typeface="ＭＳ Ｐゴシック" charset="0"/>
              </a:defRPr>
            </a:lvl9pPr>
          </a:lstStyle>
          <a:p>
            <a:pPr algn="ctr">
              <a:defRPr/>
            </a:pPr>
            <a:r>
              <a:rPr lang="en-GB" sz="2100" b="1" smtClean="0">
                <a:latin typeface="Tahoma" charset="0"/>
                <a:cs typeface="+mn-cs"/>
              </a:rPr>
              <a:t>behaviours</a:t>
            </a:r>
            <a:endParaRPr lang="en-GB" sz="400" smtClean="0">
              <a:latin typeface="Tahoma" charset="0"/>
              <a:cs typeface="+mn-cs"/>
            </a:endParaRPr>
          </a:p>
        </p:txBody>
      </p:sp>
      <p:sp>
        <p:nvSpPr>
          <p:cNvPr id="2066" name="Text Box 18"/>
          <p:cNvSpPr txBox="1">
            <a:spLocks noChangeArrowheads="1"/>
          </p:cNvSpPr>
          <p:nvPr/>
        </p:nvSpPr>
        <p:spPr bwMode="auto">
          <a:xfrm>
            <a:off x="5010151" y="4803775"/>
            <a:ext cx="190646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lvl1pPr defTabSz="865188">
              <a:defRPr sz="2800">
                <a:solidFill>
                  <a:schemeClr val="tx1"/>
                </a:solidFill>
                <a:latin typeface="CG Omega" charset="0"/>
                <a:ea typeface="ＭＳ Ｐゴシック" charset="0"/>
              </a:defRPr>
            </a:lvl1pPr>
            <a:lvl2pPr marL="742950" indent="-285750" defTabSz="865188">
              <a:defRPr sz="2800">
                <a:solidFill>
                  <a:schemeClr val="tx1"/>
                </a:solidFill>
                <a:latin typeface="CG Omega" charset="0"/>
                <a:ea typeface="ＭＳ Ｐゴシック" charset="0"/>
              </a:defRPr>
            </a:lvl2pPr>
            <a:lvl3pPr marL="1143000" indent="-228600" defTabSz="865188">
              <a:defRPr sz="2800">
                <a:solidFill>
                  <a:schemeClr val="tx1"/>
                </a:solidFill>
                <a:latin typeface="CG Omega" charset="0"/>
                <a:ea typeface="ＭＳ Ｐゴシック" charset="0"/>
              </a:defRPr>
            </a:lvl3pPr>
            <a:lvl4pPr marL="1600200" indent="-228600" defTabSz="865188">
              <a:defRPr sz="2800">
                <a:solidFill>
                  <a:schemeClr val="tx1"/>
                </a:solidFill>
                <a:latin typeface="CG Omega" charset="0"/>
                <a:ea typeface="ＭＳ Ｐゴシック" charset="0"/>
              </a:defRPr>
            </a:lvl4pPr>
            <a:lvl5pPr marL="2057400" indent="-228600" defTabSz="865188">
              <a:defRPr sz="2800">
                <a:solidFill>
                  <a:schemeClr val="tx1"/>
                </a:solidFill>
                <a:latin typeface="CG Omega" charset="0"/>
                <a:ea typeface="ＭＳ Ｐゴシック" charset="0"/>
              </a:defRPr>
            </a:lvl5pPr>
            <a:lvl6pPr marL="2514600" indent="-228600" defTabSz="865188" eaLnBrk="0" fontAlgn="base" hangingPunct="0">
              <a:spcBef>
                <a:spcPct val="0"/>
              </a:spcBef>
              <a:spcAft>
                <a:spcPct val="0"/>
              </a:spcAft>
              <a:defRPr sz="2800">
                <a:solidFill>
                  <a:schemeClr val="tx1"/>
                </a:solidFill>
                <a:latin typeface="CG Omega" charset="0"/>
                <a:ea typeface="ＭＳ Ｐゴシック" charset="0"/>
              </a:defRPr>
            </a:lvl6pPr>
            <a:lvl7pPr marL="2971800" indent="-228600" defTabSz="865188" eaLnBrk="0" fontAlgn="base" hangingPunct="0">
              <a:spcBef>
                <a:spcPct val="0"/>
              </a:spcBef>
              <a:spcAft>
                <a:spcPct val="0"/>
              </a:spcAft>
              <a:defRPr sz="2800">
                <a:solidFill>
                  <a:schemeClr val="tx1"/>
                </a:solidFill>
                <a:latin typeface="CG Omega" charset="0"/>
                <a:ea typeface="ＭＳ Ｐゴシック" charset="0"/>
              </a:defRPr>
            </a:lvl7pPr>
            <a:lvl8pPr marL="3429000" indent="-228600" defTabSz="865188" eaLnBrk="0" fontAlgn="base" hangingPunct="0">
              <a:spcBef>
                <a:spcPct val="0"/>
              </a:spcBef>
              <a:spcAft>
                <a:spcPct val="0"/>
              </a:spcAft>
              <a:defRPr sz="2800">
                <a:solidFill>
                  <a:schemeClr val="tx1"/>
                </a:solidFill>
                <a:latin typeface="CG Omega" charset="0"/>
                <a:ea typeface="ＭＳ Ｐゴシック" charset="0"/>
              </a:defRPr>
            </a:lvl8pPr>
            <a:lvl9pPr marL="3886200" indent="-228600" defTabSz="865188" eaLnBrk="0" fontAlgn="base" hangingPunct="0">
              <a:spcBef>
                <a:spcPct val="0"/>
              </a:spcBef>
              <a:spcAft>
                <a:spcPct val="0"/>
              </a:spcAft>
              <a:defRPr sz="2800">
                <a:solidFill>
                  <a:schemeClr val="tx1"/>
                </a:solidFill>
                <a:latin typeface="CG Omega" charset="0"/>
                <a:ea typeface="ＭＳ Ｐゴシック" charset="0"/>
              </a:defRPr>
            </a:lvl9pPr>
          </a:lstStyle>
          <a:p>
            <a:pPr algn="ctr">
              <a:defRPr/>
            </a:pPr>
            <a:r>
              <a:rPr lang="en-GB" sz="2100" b="1" smtClean="0">
                <a:latin typeface="Tahoma" charset="0"/>
                <a:cs typeface="+mn-cs"/>
              </a:rPr>
              <a:t>relationships</a:t>
            </a:r>
            <a:endParaRPr lang="en-GB" sz="1400" smtClean="0">
              <a:latin typeface="Tahoma" charset="0"/>
              <a:cs typeface="+mn-cs"/>
            </a:endParaRPr>
          </a:p>
        </p:txBody>
      </p:sp>
      <p:sp>
        <p:nvSpPr>
          <p:cNvPr id="2067" name="Text Box 19"/>
          <p:cNvSpPr txBox="1">
            <a:spLocks noChangeArrowheads="1"/>
          </p:cNvSpPr>
          <p:nvPr/>
        </p:nvSpPr>
        <p:spPr bwMode="auto">
          <a:xfrm>
            <a:off x="7250723" y="1363663"/>
            <a:ext cx="14419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lvl1pPr defTabSz="865188">
              <a:defRPr sz="2800">
                <a:solidFill>
                  <a:schemeClr val="tx1"/>
                </a:solidFill>
                <a:latin typeface="CG Omega" charset="0"/>
                <a:ea typeface="ＭＳ Ｐゴシック" charset="0"/>
              </a:defRPr>
            </a:lvl1pPr>
            <a:lvl2pPr marL="742950" indent="-285750" defTabSz="865188">
              <a:defRPr sz="2800">
                <a:solidFill>
                  <a:schemeClr val="tx1"/>
                </a:solidFill>
                <a:latin typeface="CG Omega" charset="0"/>
                <a:ea typeface="ＭＳ Ｐゴシック" charset="0"/>
              </a:defRPr>
            </a:lvl2pPr>
            <a:lvl3pPr marL="1143000" indent="-228600" defTabSz="865188">
              <a:defRPr sz="2800">
                <a:solidFill>
                  <a:schemeClr val="tx1"/>
                </a:solidFill>
                <a:latin typeface="CG Omega" charset="0"/>
                <a:ea typeface="ＭＳ Ｐゴシック" charset="0"/>
              </a:defRPr>
            </a:lvl3pPr>
            <a:lvl4pPr marL="1600200" indent="-228600" defTabSz="865188">
              <a:defRPr sz="2800">
                <a:solidFill>
                  <a:schemeClr val="tx1"/>
                </a:solidFill>
                <a:latin typeface="CG Omega" charset="0"/>
                <a:ea typeface="ＭＳ Ｐゴシック" charset="0"/>
              </a:defRPr>
            </a:lvl4pPr>
            <a:lvl5pPr marL="2057400" indent="-228600" defTabSz="865188">
              <a:defRPr sz="2800">
                <a:solidFill>
                  <a:schemeClr val="tx1"/>
                </a:solidFill>
                <a:latin typeface="CG Omega" charset="0"/>
                <a:ea typeface="ＭＳ Ｐゴシック" charset="0"/>
              </a:defRPr>
            </a:lvl5pPr>
            <a:lvl6pPr marL="2514600" indent="-228600" defTabSz="865188" eaLnBrk="0" fontAlgn="base" hangingPunct="0">
              <a:spcBef>
                <a:spcPct val="0"/>
              </a:spcBef>
              <a:spcAft>
                <a:spcPct val="0"/>
              </a:spcAft>
              <a:defRPr sz="2800">
                <a:solidFill>
                  <a:schemeClr val="tx1"/>
                </a:solidFill>
                <a:latin typeface="CG Omega" charset="0"/>
                <a:ea typeface="ＭＳ Ｐゴシック" charset="0"/>
              </a:defRPr>
            </a:lvl6pPr>
            <a:lvl7pPr marL="2971800" indent="-228600" defTabSz="865188" eaLnBrk="0" fontAlgn="base" hangingPunct="0">
              <a:spcBef>
                <a:spcPct val="0"/>
              </a:spcBef>
              <a:spcAft>
                <a:spcPct val="0"/>
              </a:spcAft>
              <a:defRPr sz="2800">
                <a:solidFill>
                  <a:schemeClr val="tx1"/>
                </a:solidFill>
                <a:latin typeface="CG Omega" charset="0"/>
                <a:ea typeface="ＭＳ Ｐゴシック" charset="0"/>
              </a:defRPr>
            </a:lvl7pPr>
            <a:lvl8pPr marL="3429000" indent="-228600" defTabSz="865188" eaLnBrk="0" fontAlgn="base" hangingPunct="0">
              <a:spcBef>
                <a:spcPct val="0"/>
              </a:spcBef>
              <a:spcAft>
                <a:spcPct val="0"/>
              </a:spcAft>
              <a:defRPr sz="2800">
                <a:solidFill>
                  <a:schemeClr val="tx1"/>
                </a:solidFill>
                <a:latin typeface="CG Omega" charset="0"/>
                <a:ea typeface="ＭＳ Ｐゴシック" charset="0"/>
              </a:defRPr>
            </a:lvl8pPr>
            <a:lvl9pPr marL="3886200" indent="-228600" defTabSz="865188" eaLnBrk="0" fontAlgn="base" hangingPunct="0">
              <a:spcBef>
                <a:spcPct val="0"/>
              </a:spcBef>
              <a:spcAft>
                <a:spcPct val="0"/>
              </a:spcAft>
              <a:defRPr sz="2800">
                <a:solidFill>
                  <a:schemeClr val="tx1"/>
                </a:solidFill>
                <a:latin typeface="CG Omega" charset="0"/>
                <a:ea typeface="ＭＳ Ｐゴシック" charset="0"/>
              </a:defRPr>
            </a:lvl9pPr>
          </a:lstStyle>
          <a:p>
            <a:pPr algn="ctr">
              <a:defRPr/>
            </a:pPr>
            <a:r>
              <a:rPr lang="en-GB" sz="2100" b="1" smtClean="0">
                <a:latin typeface="Tahoma" charset="0"/>
                <a:cs typeface="+mn-cs"/>
              </a:rPr>
              <a:t>body state</a:t>
            </a:r>
            <a:endParaRPr lang="en-GB" sz="400" smtClean="0">
              <a:latin typeface="Tahoma" charset="0"/>
              <a:cs typeface="+mn-cs"/>
            </a:endParaRPr>
          </a:p>
        </p:txBody>
      </p:sp>
      <p:sp>
        <p:nvSpPr>
          <p:cNvPr id="2068" name="Text Box 20"/>
          <p:cNvSpPr txBox="1">
            <a:spLocks noChangeArrowheads="1"/>
          </p:cNvSpPr>
          <p:nvPr/>
        </p:nvSpPr>
        <p:spPr bwMode="auto">
          <a:xfrm>
            <a:off x="7369420" y="4803775"/>
            <a:ext cx="132324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lvl1pPr defTabSz="865188">
              <a:defRPr sz="2800">
                <a:solidFill>
                  <a:schemeClr val="tx1"/>
                </a:solidFill>
                <a:latin typeface="CG Omega" charset="0"/>
                <a:ea typeface="ＭＳ Ｐゴシック" charset="0"/>
              </a:defRPr>
            </a:lvl1pPr>
            <a:lvl2pPr marL="742950" indent="-285750" defTabSz="865188">
              <a:defRPr sz="2800">
                <a:solidFill>
                  <a:schemeClr val="tx1"/>
                </a:solidFill>
                <a:latin typeface="CG Omega" charset="0"/>
                <a:ea typeface="ＭＳ Ｐゴシック" charset="0"/>
              </a:defRPr>
            </a:lvl2pPr>
            <a:lvl3pPr marL="1143000" indent="-228600" defTabSz="865188">
              <a:defRPr sz="2800">
                <a:solidFill>
                  <a:schemeClr val="tx1"/>
                </a:solidFill>
                <a:latin typeface="CG Omega" charset="0"/>
                <a:ea typeface="ＭＳ Ｐゴシック" charset="0"/>
              </a:defRPr>
            </a:lvl3pPr>
            <a:lvl4pPr marL="1600200" indent="-228600" defTabSz="865188">
              <a:defRPr sz="2800">
                <a:solidFill>
                  <a:schemeClr val="tx1"/>
                </a:solidFill>
                <a:latin typeface="CG Omega" charset="0"/>
                <a:ea typeface="ＭＳ Ｐゴシック" charset="0"/>
              </a:defRPr>
            </a:lvl4pPr>
            <a:lvl5pPr marL="2057400" indent="-228600" defTabSz="865188">
              <a:defRPr sz="2800">
                <a:solidFill>
                  <a:schemeClr val="tx1"/>
                </a:solidFill>
                <a:latin typeface="CG Omega" charset="0"/>
                <a:ea typeface="ＭＳ Ｐゴシック" charset="0"/>
              </a:defRPr>
            </a:lvl5pPr>
            <a:lvl6pPr marL="2514600" indent="-228600" defTabSz="865188" eaLnBrk="0" fontAlgn="base" hangingPunct="0">
              <a:spcBef>
                <a:spcPct val="0"/>
              </a:spcBef>
              <a:spcAft>
                <a:spcPct val="0"/>
              </a:spcAft>
              <a:defRPr sz="2800">
                <a:solidFill>
                  <a:schemeClr val="tx1"/>
                </a:solidFill>
                <a:latin typeface="CG Omega" charset="0"/>
                <a:ea typeface="ＭＳ Ｐゴシック" charset="0"/>
              </a:defRPr>
            </a:lvl6pPr>
            <a:lvl7pPr marL="2971800" indent="-228600" defTabSz="865188" eaLnBrk="0" fontAlgn="base" hangingPunct="0">
              <a:spcBef>
                <a:spcPct val="0"/>
              </a:spcBef>
              <a:spcAft>
                <a:spcPct val="0"/>
              </a:spcAft>
              <a:defRPr sz="2800">
                <a:solidFill>
                  <a:schemeClr val="tx1"/>
                </a:solidFill>
                <a:latin typeface="CG Omega" charset="0"/>
                <a:ea typeface="ＭＳ Ｐゴシック" charset="0"/>
              </a:defRPr>
            </a:lvl7pPr>
            <a:lvl8pPr marL="3429000" indent="-228600" defTabSz="865188" eaLnBrk="0" fontAlgn="base" hangingPunct="0">
              <a:spcBef>
                <a:spcPct val="0"/>
              </a:spcBef>
              <a:spcAft>
                <a:spcPct val="0"/>
              </a:spcAft>
              <a:defRPr sz="2800">
                <a:solidFill>
                  <a:schemeClr val="tx1"/>
                </a:solidFill>
                <a:latin typeface="CG Omega" charset="0"/>
                <a:ea typeface="ＭＳ Ｐゴシック" charset="0"/>
              </a:defRPr>
            </a:lvl8pPr>
            <a:lvl9pPr marL="3886200" indent="-228600" defTabSz="865188" eaLnBrk="0" fontAlgn="base" hangingPunct="0">
              <a:spcBef>
                <a:spcPct val="0"/>
              </a:spcBef>
              <a:spcAft>
                <a:spcPct val="0"/>
              </a:spcAft>
              <a:defRPr sz="2800">
                <a:solidFill>
                  <a:schemeClr val="tx1"/>
                </a:solidFill>
                <a:latin typeface="CG Omega" charset="0"/>
                <a:ea typeface="ＭＳ Ｐゴシック" charset="0"/>
              </a:defRPr>
            </a:lvl9pPr>
          </a:lstStyle>
          <a:p>
            <a:pPr algn="ctr">
              <a:defRPr/>
            </a:pPr>
            <a:r>
              <a:rPr lang="en-GB" sz="2100" b="1" smtClean="0">
                <a:latin typeface="Tahoma" charset="0"/>
                <a:cs typeface="+mn-cs"/>
              </a:rPr>
              <a:t>beliefs</a:t>
            </a:r>
            <a:endParaRPr lang="en-GB" sz="400" smtClean="0">
              <a:latin typeface="Tahoma" charset="0"/>
              <a:cs typeface="+mn-cs"/>
            </a:endParaRPr>
          </a:p>
        </p:txBody>
      </p:sp>
      <p:sp>
        <p:nvSpPr>
          <p:cNvPr id="2069" name="Line 21"/>
          <p:cNvSpPr>
            <a:spLocks noChangeShapeType="1"/>
          </p:cNvSpPr>
          <p:nvPr/>
        </p:nvSpPr>
        <p:spPr bwMode="auto">
          <a:xfrm rot="16200000" flipV="1">
            <a:off x="5774043" y="1766461"/>
            <a:ext cx="979487" cy="904143"/>
          </a:xfrm>
          <a:prstGeom prst="line">
            <a:avLst/>
          </a:prstGeom>
          <a:noFill/>
          <a:ln w="3175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p>
            <a:pPr>
              <a:defRPr/>
            </a:pPr>
            <a:endParaRPr lang="en-US">
              <a:cs typeface="+mn-cs"/>
            </a:endParaRPr>
          </a:p>
        </p:txBody>
      </p:sp>
      <p:sp>
        <p:nvSpPr>
          <p:cNvPr id="2070" name="Line 22"/>
          <p:cNvSpPr>
            <a:spLocks noChangeShapeType="1"/>
          </p:cNvSpPr>
          <p:nvPr/>
        </p:nvSpPr>
        <p:spPr bwMode="auto">
          <a:xfrm flipV="1">
            <a:off x="7057293" y="1738313"/>
            <a:ext cx="923192" cy="958850"/>
          </a:xfrm>
          <a:prstGeom prst="line">
            <a:avLst/>
          </a:prstGeom>
          <a:noFill/>
          <a:ln w="3175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p>
            <a:pPr>
              <a:defRPr/>
            </a:pPr>
            <a:endParaRPr lang="en-US">
              <a:cs typeface="+mn-cs"/>
            </a:endParaRPr>
          </a:p>
        </p:txBody>
      </p:sp>
      <p:sp>
        <p:nvSpPr>
          <p:cNvPr id="2071" name="Line 23"/>
          <p:cNvSpPr>
            <a:spLocks noChangeShapeType="1"/>
          </p:cNvSpPr>
          <p:nvPr/>
        </p:nvSpPr>
        <p:spPr bwMode="auto">
          <a:xfrm flipV="1">
            <a:off x="5801459" y="3798888"/>
            <a:ext cx="923192" cy="958850"/>
          </a:xfrm>
          <a:prstGeom prst="line">
            <a:avLst/>
          </a:prstGeom>
          <a:noFill/>
          <a:ln w="3175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p>
            <a:pPr>
              <a:defRPr/>
            </a:pPr>
            <a:endParaRPr lang="en-US">
              <a:cs typeface="+mn-cs"/>
            </a:endParaRPr>
          </a:p>
        </p:txBody>
      </p:sp>
      <p:sp>
        <p:nvSpPr>
          <p:cNvPr id="2072" name="Line 24"/>
          <p:cNvSpPr>
            <a:spLocks noChangeShapeType="1"/>
          </p:cNvSpPr>
          <p:nvPr/>
        </p:nvSpPr>
        <p:spPr bwMode="auto">
          <a:xfrm rot="-2508463">
            <a:off x="3316166" y="2678114"/>
            <a:ext cx="1280746" cy="1241425"/>
          </a:xfrm>
          <a:prstGeom prst="line">
            <a:avLst/>
          </a:prstGeom>
          <a:noFill/>
          <a:ln w="31750">
            <a:solidFill>
              <a:schemeClr val="tx1"/>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p>
            <a:pPr>
              <a:defRPr/>
            </a:pPr>
            <a:endParaRPr lang="en-US">
              <a:cs typeface="+mn-cs"/>
            </a:endParaRPr>
          </a:p>
        </p:txBody>
      </p:sp>
      <p:sp>
        <p:nvSpPr>
          <p:cNvPr id="2073" name="Text Box 25"/>
          <p:cNvSpPr txBox="1">
            <a:spLocks noChangeArrowheads="1"/>
          </p:cNvSpPr>
          <p:nvPr/>
        </p:nvSpPr>
        <p:spPr bwMode="auto">
          <a:xfrm>
            <a:off x="8088923" y="2971801"/>
            <a:ext cx="91440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lvl1pPr defTabSz="865188">
              <a:defRPr sz="2800">
                <a:solidFill>
                  <a:schemeClr val="tx1"/>
                </a:solidFill>
                <a:latin typeface="CG Omega" charset="0"/>
                <a:ea typeface="ＭＳ Ｐゴシック" charset="0"/>
              </a:defRPr>
            </a:lvl1pPr>
            <a:lvl2pPr marL="742950" indent="-285750" defTabSz="865188">
              <a:defRPr sz="2800">
                <a:solidFill>
                  <a:schemeClr val="tx1"/>
                </a:solidFill>
                <a:latin typeface="CG Omega" charset="0"/>
                <a:ea typeface="ＭＳ Ｐゴシック" charset="0"/>
              </a:defRPr>
            </a:lvl2pPr>
            <a:lvl3pPr marL="1143000" indent="-228600" defTabSz="865188">
              <a:defRPr sz="2800">
                <a:solidFill>
                  <a:schemeClr val="tx1"/>
                </a:solidFill>
                <a:latin typeface="CG Omega" charset="0"/>
                <a:ea typeface="ＭＳ Ｐゴシック" charset="0"/>
              </a:defRPr>
            </a:lvl3pPr>
            <a:lvl4pPr marL="1600200" indent="-228600" defTabSz="865188">
              <a:defRPr sz="2800">
                <a:solidFill>
                  <a:schemeClr val="tx1"/>
                </a:solidFill>
                <a:latin typeface="CG Omega" charset="0"/>
                <a:ea typeface="ＭＳ Ｐゴシック" charset="0"/>
              </a:defRPr>
            </a:lvl4pPr>
            <a:lvl5pPr marL="2057400" indent="-228600" defTabSz="865188">
              <a:defRPr sz="2800">
                <a:solidFill>
                  <a:schemeClr val="tx1"/>
                </a:solidFill>
                <a:latin typeface="CG Omega" charset="0"/>
                <a:ea typeface="ＭＳ Ｐゴシック" charset="0"/>
              </a:defRPr>
            </a:lvl5pPr>
            <a:lvl6pPr marL="2514600" indent="-228600" defTabSz="865188" eaLnBrk="0" fontAlgn="base" hangingPunct="0">
              <a:spcBef>
                <a:spcPct val="0"/>
              </a:spcBef>
              <a:spcAft>
                <a:spcPct val="0"/>
              </a:spcAft>
              <a:defRPr sz="2800">
                <a:solidFill>
                  <a:schemeClr val="tx1"/>
                </a:solidFill>
                <a:latin typeface="CG Omega" charset="0"/>
                <a:ea typeface="ＭＳ Ｐゴシック" charset="0"/>
              </a:defRPr>
            </a:lvl6pPr>
            <a:lvl7pPr marL="2971800" indent="-228600" defTabSz="865188" eaLnBrk="0" fontAlgn="base" hangingPunct="0">
              <a:spcBef>
                <a:spcPct val="0"/>
              </a:spcBef>
              <a:spcAft>
                <a:spcPct val="0"/>
              </a:spcAft>
              <a:defRPr sz="2800">
                <a:solidFill>
                  <a:schemeClr val="tx1"/>
                </a:solidFill>
                <a:latin typeface="CG Omega" charset="0"/>
                <a:ea typeface="ＭＳ Ｐゴシック" charset="0"/>
              </a:defRPr>
            </a:lvl7pPr>
            <a:lvl8pPr marL="3429000" indent="-228600" defTabSz="865188" eaLnBrk="0" fontAlgn="base" hangingPunct="0">
              <a:spcBef>
                <a:spcPct val="0"/>
              </a:spcBef>
              <a:spcAft>
                <a:spcPct val="0"/>
              </a:spcAft>
              <a:defRPr sz="2800">
                <a:solidFill>
                  <a:schemeClr val="tx1"/>
                </a:solidFill>
                <a:latin typeface="CG Omega" charset="0"/>
                <a:ea typeface="ＭＳ Ｐゴシック" charset="0"/>
              </a:defRPr>
            </a:lvl8pPr>
            <a:lvl9pPr marL="3886200" indent="-228600" defTabSz="865188" eaLnBrk="0" fontAlgn="base" hangingPunct="0">
              <a:spcBef>
                <a:spcPct val="0"/>
              </a:spcBef>
              <a:spcAft>
                <a:spcPct val="0"/>
              </a:spcAft>
              <a:defRPr sz="2800">
                <a:solidFill>
                  <a:schemeClr val="tx1"/>
                </a:solidFill>
                <a:latin typeface="CG Omega" charset="0"/>
                <a:ea typeface="ＭＳ Ｐゴシック" charset="0"/>
              </a:defRPr>
            </a:lvl9pPr>
          </a:lstStyle>
          <a:p>
            <a:pPr algn="ctr">
              <a:defRPr/>
            </a:pPr>
            <a:r>
              <a:rPr lang="en-GB" sz="2100" b="1" smtClean="0">
                <a:latin typeface="Tahoma" charset="0"/>
                <a:cs typeface="+mn-cs"/>
              </a:rPr>
              <a:t>future</a:t>
            </a:r>
          </a:p>
          <a:p>
            <a:pPr algn="ctr">
              <a:defRPr/>
            </a:pPr>
            <a:r>
              <a:rPr lang="en-GB" sz="2100" b="1" smtClean="0">
                <a:latin typeface="Tahoma" charset="0"/>
                <a:cs typeface="+mn-cs"/>
              </a:rPr>
              <a:t>hopes</a:t>
            </a:r>
            <a:endParaRPr lang="en-GB" sz="400" smtClean="0">
              <a:latin typeface="Tahoma" charset="0"/>
              <a:cs typeface="+mn-cs"/>
            </a:endParaRPr>
          </a:p>
        </p:txBody>
      </p:sp>
      <p:sp>
        <p:nvSpPr>
          <p:cNvPr id="2074" name="Text Box 26"/>
          <p:cNvSpPr txBox="1">
            <a:spLocks noChangeArrowheads="1"/>
          </p:cNvSpPr>
          <p:nvPr/>
        </p:nvSpPr>
        <p:spPr bwMode="auto">
          <a:xfrm>
            <a:off x="3203848" y="4038601"/>
            <a:ext cx="1371083" cy="66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5760" tIns="7881" rIns="15760" bIns="7881">
            <a:spAutoFit/>
          </a:bodyPr>
          <a:lstStyle>
            <a:lvl1pPr defTabSz="865188">
              <a:defRPr sz="2800">
                <a:solidFill>
                  <a:schemeClr val="tx1"/>
                </a:solidFill>
                <a:latin typeface="CG Omega" charset="0"/>
                <a:ea typeface="ＭＳ Ｐゴシック" charset="0"/>
              </a:defRPr>
            </a:lvl1pPr>
            <a:lvl2pPr marL="742950" indent="-285750" defTabSz="865188">
              <a:defRPr sz="2800">
                <a:solidFill>
                  <a:schemeClr val="tx1"/>
                </a:solidFill>
                <a:latin typeface="CG Omega" charset="0"/>
                <a:ea typeface="ＭＳ Ｐゴシック" charset="0"/>
              </a:defRPr>
            </a:lvl2pPr>
            <a:lvl3pPr marL="1143000" indent="-228600" defTabSz="865188">
              <a:defRPr sz="2800">
                <a:solidFill>
                  <a:schemeClr val="tx1"/>
                </a:solidFill>
                <a:latin typeface="CG Omega" charset="0"/>
                <a:ea typeface="ＭＳ Ｐゴシック" charset="0"/>
              </a:defRPr>
            </a:lvl3pPr>
            <a:lvl4pPr marL="1600200" indent="-228600" defTabSz="865188">
              <a:defRPr sz="2800">
                <a:solidFill>
                  <a:schemeClr val="tx1"/>
                </a:solidFill>
                <a:latin typeface="CG Omega" charset="0"/>
                <a:ea typeface="ＭＳ Ｐゴシック" charset="0"/>
              </a:defRPr>
            </a:lvl4pPr>
            <a:lvl5pPr marL="2057400" indent="-228600" defTabSz="865188">
              <a:defRPr sz="2800">
                <a:solidFill>
                  <a:schemeClr val="tx1"/>
                </a:solidFill>
                <a:latin typeface="CG Omega" charset="0"/>
                <a:ea typeface="ＭＳ Ｐゴシック" charset="0"/>
              </a:defRPr>
            </a:lvl5pPr>
            <a:lvl6pPr marL="2514600" indent="-228600" defTabSz="865188" eaLnBrk="0" fontAlgn="base" hangingPunct="0">
              <a:spcBef>
                <a:spcPct val="0"/>
              </a:spcBef>
              <a:spcAft>
                <a:spcPct val="0"/>
              </a:spcAft>
              <a:defRPr sz="2800">
                <a:solidFill>
                  <a:schemeClr val="tx1"/>
                </a:solidFill>
                <a:latin typeface="CG Omega" charset="0"/>
                <a:ea typeface="ＭＳ Ｐゴシック" charset="0"/>
              </a:defRPr>
            </a:lvl6pPr>
            <a:lvl7pPr marL="2971800" indent="-228600" defTabSz="865188" eaLnBrk="0" fontAlgn="base" hangingPunct="0">
              <a:spcBef>
                <a:spcPct val="0"/>
              </a:spcBef>
              <a:spcAft>
                <a:spcPct val="0"/>
              </a:spcAft>
              <a:defRPr sz="2800">
                <a:solidFill>
                  <a:schemeClr val="tx1"/>
                </a:solidFill>
                <a:latin typeface="CG Omega" charset="0"/>
                <a:ea typeface="ＭＳ Ｐゴシック" charset="0"/>
              </a:defRPr>
            </a:lvl7pPr>
            <a:lvl8pPr marL="3429000" indent="-228600" defTabSz="865188" eaLnBrk="0" fontAlgn="base" hangingPunct="0">
              <a:spcBef>
                <a:spcPct val="0"/>
              </a:spcBef>
              <a:spcAft>
                <a:spcPct val="0"/>
              </a:spcAft>
              <a:defRPr sz="2800">
                <a:solidFill>
                  <a:schemeClr val="tx1"/>
                </a:solidFill>
                <a:latin typeface="CG Omega" charset="0"/>
                <a:ea typeface="ＭＳ Ｐゴシック" charset="0"/>
              </a:defRPr>
            </a:lvl8pPr>
            <a:lvl9pPr marL="3886200" indent="-228600" defTabSz="865188" eaLnBrk="0" fontAlgn="base" hangingPunct="0">
              <a:spcBef>
                <a:spcPct val="0"/>
              </a:spcBef>
              <a:spcAft>
                <a:spcPct val="0"/>
              </a:spcAft>
              <a:defRPr sz="2800">
                <a:solidFill>
                  <a:schemeClr val="tx1"/>
                </a:solidFill>
                <a:latin typeface="CG Omega" charset="0"/>
                <a:ea typeface="ＭＳ Ｐゴシック" charset="0"/>
              </a:defRPr>
            </a:lvl9pPr>
          </a:lstStyle>
          <a:p>
            <a:pPr algn="ctr">
              <a:defRPr/>
            </a:pPr>
            <a:r>
              <a:rPr lang="en-GB" sz="2100" b="1" dirty="0" smtClean="0">
                <a:latin typeface="Tahoma" charset="0"/>
                <a:cs typeface="+mn-cs"/>
              </a:rPr>
              <a:t>life</a:t>
            </a:r>
          </a:p>
          <a:p>
            <a:pPr algn="ctr">
              <a:defRPr/>
            </a:pPr>
            <a:r>
              <a:rPr lang="en-GB" sz="2100" b="1" dirty="0" smtClean="0">
                <a:latin typeface="Tahoma" charset="0"/>
                <a:cs typeface="+mn-cs"/>
              </a:rPr>
              <a:t>situation </a:t>
            </a:r>
            <a:endParaRPr lang="en-GB" sz="400" dirty="0" smtClean="0">
              <a:latin typeface="Tahoma" charset="0"/>
              <a:cs typeface="+mn-cs"/>
            </a:endParaRPr>
          </a:p>
        </p:txBody>
      </p:sp>
      <p:sp>
        <p:nvSpPr>
          <p:cNvPr id="2075" name="Text Box 27"/>
          <p:cNvSpPr txBox="1">
            <a:spLocks noChangeArrowheads="1"/>
          </p:cNvSpPr>
          <p:nvPr/>
        </p:nvSpPr>
        <p:spPr bwMode="auto">
          <a:xfrm>
            <a:off x="3308838" y="2057401"/>
            <a:ext cx="1195754"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lvl1pPr defTabSz="865188">
              <a:defRPr sz="2800">
                <a:solidFill>
                  <a:schemeClr val="tx1"/>
                </a:solidFill>
                <a:latin typeface="CG Omega" charset="0"/>
                <a:ea typeface="ＭＳ Ｐゴシック" charset="0"/>
              </a:defRPr>
            </a:lvl1pPr>
            <a:lvl2pPr marL="742950" indent="-285750" defTabSz="865188">
              <a:defRPr sz="2800">
                <a:solidFill>
                  <a:schemeClr val="tx1"/>
                </a:solidFill>
                <a:latin typeface="CG Omega" charset="0"/>
                <a:ea typeface="ＭＳ Ｐゴシック" charset="0"/>
              </a:defRPr>
            </a:lvl2pPr>
            <a:lvl3pPr marL="1143000" indent="-228600" defTabSz="865188">
              <a:defRPr sz="2800">
                <a:solidFill>
                  <a:schemeClr val="tx1"/>
                </a:solidFill>
                <a:latin typeface="CG Omega" charset="0"/>
                <a:ea typeface="ＭＳ Ｐゴシック" charset="0"/>
              </a:defRPr>
            </a:lvl3pPr>
            <a:lvl4pPr marL="1600200" indent="-228600" defTabSz="865188">
              <a:defRPr sz="2800">
                <a:solidFill>
                  <a:schemeClr val="tx1"/>
                </a:solidFill>
                <a:latin typeface="CG Omega" charset="0"/>
                <a:ea typeface="ＭＳ Ｐゴシック" charset="0"/>
              </a:defRPr>
            </a:lvl4pPr>
            <a:lvl5pPr marL="2057400" indent="-228600" defTabSz="865188">
              <a:defRPr sz="2800">
                <a:solidFill>
                  <a:schemeClr val="tx1"/>
                </a:solidFill>
                <a:latin typeface="CG Omega" charset="0"/>
                <a:ea typeface="ＭＳ Ｐゴシック" charset="0"/>
              </a:defRPr>
            </a:lvl5pPr>
            <a:lvl6pPr marL="2514600" indent="-228600" defTabSz="865188" eaLnBrk="0" fontAlgn="base" hangingPunct="0">
              <a:spcBef>
                <a:spcPct val="0"/>
              </a:spcBef>
              <a:spcAft>
                <a:spcPct val="0"/>
              </a:spcAft>
              <a:defRPr sz="2800">
                <a:solidFill>
                  <a:schemeClr val="tx1"/>
                </a:solidFill>
                <a:latin typeface="CG Omega" charset="0"/>
                <a:ea typeface="ＭＳ Ｐゴシック" charset="0"/>
              </a:defRPr>
            </a:lvl6pPr>
            <a:lvl7pPr marL="2971800" indent="-228600" defTabSz="865188" eaLnBrk="0" fontAlgn="base" hangingPunct="0">
              <a:spcBef>
                <a:spcPct val="0"/>
              </a:spcBef>
              <a:spcAft>
                <a:spcPct val="0"/>
              </a:spcAft>
              <a:defRPr sz="2800">
                <a:solidFill>
                  <a:schemeClr val="tx1"/>
                </a:solidFill>
                <a:latin typeface="CG Omega" charset="0"/>
                <a:ea typeface="ＭＳ Ｐゴシック" charset="0"/>
              </a:defRPr>
            </a:lvl7pPr>
            <a:lvl8pPr marL="3429000" indent="-228600" defTabSz="865188" eaLnBrk="0" fontAlgn="base" hangingPunct="0">
              <a:spcBef>
                <a:spcPct val="0"/>
              </a:spcBef>
              <a:spcAft>
                <a:spcPct val="0"/>
              </a:spcAft>
              <a:defRPr sz="2800">
                <a:solidFill>
                  <a:schemeClr val="tx1"/>
                </a:solidFill>
                <a:latin typeface="CG Omega" charset="0"/>
                <a:ea typeface="ＭＳ Ｐゴシック" charset="0"/>
              </a:defRPr>
            </a:lvl8pPr>
            <a:lvl9pPr marL="3886200" indent="-228600" defTabSz="865188" eaLnBrk="0" fontAlgn="base" hangingPunct="0">
              <a:spcBef>
                <a:spcPct val="0"/>
              </a:spcBef>
              <a:spcAft>
                <a:spcPct val="0"/>
              </a:spcAft>
              <a:defRPr sz="2800">
                <a:solidFill>
                  <a:schemeClr val="tx1"/>
                </a:solidFill>
                <a:latin typeface="CG Omega" charset="0"/>
                <a:ea typeface="ＭＳ Ｐゴシック" charset="0"/>
              </a:defRPr>
            </a:lvl9pPr>
          </a:lstStyle>
          <a:p>
            <a:pPr algn="ctr">
              <a:defRPr/>
            </a:pPr>
            <a:r>
              <a:rPr lang="en-GB" sz="2100" b="1" smtClean="0">
                <a:latin typeface="Tahoma" charset="0"/>
                <a:cs typeface="+mn-cs"/>
              </a:rPr>
              <a:t>life</a:t>
            </a:r>
          </a:p>
          <a:p>
            <a:pPr algn="ctr">
              <a:defRPr/>
            </a:pPr>
            <a:r>
              <a:rPr lang="en-GB" sz="2100" b="1" smtClean="0">
                <a:latin typeface="Tahoma" charset="0"/>
                <a:cs typeface="+mn-cs"/>
              </a:rPr>
              <a:t>events </a:t>
            </a:r>
            <a:endParaRPr lang="en-GB" sz="400" smtClean="0">
              <a:latin typeface="Tahoma" charset="0"/>
              <a:cs typeface="+mn-cs"/>
            </a:endParaRPr>
          </a:p>
        </p:txBody>
      </p:sp>
      <p:sp>
        <p:nvSpPr>
          <p:cNvPr id="2076" name="Text Box 28"/>
          <p:cNvSpPr txBox="1">
            <a:spLocks noChangeArrowheads="1"/>
          </p:cNvSpPr>
          <p:nvPr/>
        </p:nvSpPr>
        <p:spPr bwMode="auto">
          <a:xfrm>
            <a:off x="5835162" y="2924176"/>
            <a:ext cx="2193681"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5760" tIns="7881" rIns="15760" bIns="7881">
            <a:spAutoFit/>
          </a:bodyPr>
          <a:lstStyle>
            <a:lvl1pPr defTabSz="865188">
              <a:defRPr sz="2800">
                <a:solidFill>
                  <a:schemeClr val="tx1"/>
                </a:solidFill>
                <a:latin typeface="CG Omega" charset="0"/>
                <a:ea typeface="ＭＳ Ｐゴシック" charset="0"/>
              </a:defRPr>
            </a:lvl1pPr>
            <a:lvl2pPr marL="742950" indent="-285750" defTabSz="865188">
              <a:defRPr sz="2800">
                <a:solidFill>
                  <a:schemeClr val="tx1"/>
                </a:solidFill>
                <a:latin typeface="CG Omega" charset="0"/>
                <a:ea typeface="ＭＳ Ｐゴシック" charset="0"/>
              </a:defRPr>
            </a:lvl2pPr>
            <a:lvl3pPr marL="1143000" indent="-228600" defTabSz="865188">
              <a:defRPr sz="2800">
                <a:solidFill>
                  <a:schemeClr val="tx1"/>
                </a:solidFill>
                <a:latin typeface="CG Omega" charset="0"/>
                <a:ea typeface="ＭＳ Ｐゴシック" charset="0"/>
              </a:defRPr>
            </a:lvl3pPr>
            <a:lvl4pPr marL="1600200" indent="-228600" defTabSz="865188">
              <a:defRPr sz="2800">
                <a:solidFill>
                  <a:schemeClr val="tx1"/>
                </a:solidFill>
                <a:latin typeface="CG Omega" charset="0"/>
                <a:ea typeface="ＭＳ Ｐゴシック" charset="0"/>
              </a:defRPr>
            </a:lvl4pPr>
            <a:lvl5pPr marL="2057400" indent="-228600" defTabSz="865188">
              <a:defRPr sz="2800">
                <a:solidFill>
                  <a:schemeClr val="tx1"/>
                </a:solidFill>
                <a:latin typeface="CG Omega" charset="0"/>
                <a:ea typeface="ＭＳ Ｐゴシック" charset="0"/>
              </a:defRPr>
            </a:lvl5pPr>
            <a:lvl6pPr marL="2514600" indent="-228600" defTabSz="865188" eaLnBrk="0" fontAlgn="base" hangingPunct="0">
              <a:spcBef>
                <a:spcPct val="0"/>
              </a:spcBef>
              <a:spcAft>
                <a:spcPct val="0"/>
              </a:spcAft>
              <a:defRPr sz="2800">
                <a:solidFill>
                  <a:schemeClr val="tx1"/>
                </a:solidFill>
                <a:latin typeface="CG Omega" charset="0"/>
                <a:ea typeface="ＭＳ Ｐゴシック" charset="0"/>
              </a:defRPr>
            </a:lvl6pPr>
            <a:lvl7pPr marL="2971800" indent="-228600" defTabSz="865188" eaLnBrk="0" fontAlgn="base" hangingPunct="0">
              <a:spcBef>
                <a:spcPct val="0"/>
              </a:spcBef>
              <a:spcAft>
                <a:spcPct val="0"/>
              </a:spcAft>
              <a:defRPr sz="2800">
                <a:solidFill>
                  <a:schemeClr val="tx1"/>
                </a:solidFill>
                <a:latin typeface="CG Omega" charset="0"/>
                <a:ea typeface="ＭＳ Ｐゴシック" charset="0"/>
              </a:defRPr>
            </a:lvl7pPr>
            <a:lvl8pPr marL="3429000" indent="-228600" defTabSz="865188" eaLnBrk="0" fontAlgn="base" hangingPunct="0">
              <a:spcBef>
                <a:spcPct val="0"/>
              </a:spcBef>
              <a:spcAft>
                <a:spcPct val="0"/>
              </a:spcAft>
              <a:defRPr sz="2800">
                <a:solidFill>
                  <a:schemeClr val="tx1"/>
                </a:solidFill>
                <a:latin typeface="CG Omega" charset="0"/>
                <a:ea typeface="ＭＳ Ｐゴシック" charset="0"/>
              </a:defRPr>
            </a:lvl8pPr>
            <a:lvl9pPr marL="3886200" indent="-228600" defTabSz="865188" eaLnBrk="0" fontAlgn="base" hangingPunct="0">
              <a:spcBef>
                <a:spcPct val="0"/>
              </a:spcBef>
              <a:spcAft>
                <a:spcPct val="0"/>
              </a:spcAft>
              <a:defRPr sz="2800">
                <a:solidFill>
                  <a:schemeClr val="tx1"/>
                </a:solidFill>
                <a:latin typeface="CG Omega" charset="0"/>
                <a:ea typeface="ＭＳ Ｐゴシック" charset="0"/>
              </a:defRPr>
            </a:lvl9pPr>
          </a:lstStyle>
          <a:p>
            <a:pPr algn="ctr">
              <a:defRPr/>
            </a:pPr>
            <a:r>
              <a:rPr lang="en-GB" sz="2100" b="1" i="1" smtClean="0">
                <a:latin typeface="Tahoma" charset="0"/>
                <a:cs typeface="+mn-cs"/>
              </a:rPr>
              <a:t>distressed</a:t>
            </a:r>
          </a:p>
          <a:p>
            <a:pPr algn="ctr">
              <a:defRPr/>
            </a:pPr>
            <a:r>
              <a:rPr lang="en-GB" sz="2100" b="1" i="1" smtClean="0">
                <a:latin typeface="Tahoma" charset="0"/>
                <a:cs typeface="+mn-cs"/>
              </a:rPr>
              <a:t>state</a:t>
            </a:r>
            <a:endParaRPr lang="en-GB" sz="2100" smtClean="0">
              <a:latin typeface="Tahoma" charset="0"/>
              <a:cs typeface="+mn-cs"/>
            </a:endParaRPr>
          </a:p>
        </p:txBody>
      </p:sp>
      <p:sp>
        <p:nvSpPr>
          <p:cNvPr id="2077" name="Line 29"/>
          <p:cNvSpPr>
            <a:spLocks noChangeShapeType="1"/>
          </p:cNvSpPr>
          <p:nvPr/>
        </p:nvSpPr>
        <p:spPr bwMode="auto">
          <a:xfrm>
            <a:off x="5767754" y="3284539"/>
            <a:ext cx="599343" cy="15875"/>
          </a:xfrm>
          <a:prstGeom prst="line">
            <a:avLst/>
          </a:prstGeom>
          <a:noFill/>
          <a:ln w="31750">
            <a:solidFill>
              <a:schemeClr val="tx1"/>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8" name="Line 30"/>
          <p:cNvSpPr>
            <a:spLocks noChangeShapeType="1"/>
          </p:cNvSpPr>
          <p:nvPr/>
        </p:nvSpPr>
        <p:spPr bwMode="auto">
          <a:xfrm>
            <a:off x="7496908" y="3300413"/>
            <a:ext cx="665285" cy="0"/>
          </a:xfrm>
          <a:prstGeom prst="line">
            <a:avLst/>
          </a:prstGeom>
          <a:noFill/>
          <a:ln w="31750">
            <a:solidFill>
              <a:schemeClr val="tx1"/>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 name="Text Box 31"/>
          <p:cNvSpPr txBox="1">
            <a:spLocks noChangeArrowheads="1"/>
          </p:cNvSpPr>
          <p:nvPr/>
        </p:nvSpPr>
        <p:spPr bwMode="auto">
          <a:xfrm>
            <a:off x="4705350" y="2420939"/>
            <a:ext cx="131298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CG Omega" charset="0"/>
                <a:ea typeface="ＭＳ Ｐゴシック" charset="0"/>
              </a:defRPr>
            </a:lvl1pPr>
            <a:lvl2pPr marL="742950" indent="-285750">
              <a:defRPr sz="2800">
                <a:solidFill>
                  <a:schemeClr val="tx1"/>
                </a:solidFill>
                <a:latin typeface="CG Omega" charset="0"/>
                <a:ea typeface="ＭＳ Ｐゴシック" charset="0"/>
              </a:defRPr>
            </a:lvl2pPr>
            <a:lvl3pPr marL="1143000" indent="-228600">
              <a:defRPr sz="2800">
                <a:solidFill>
                  <a:schemeClr val="tx1"/>
                </a:solidFill>
                <a:latin typeface="CG Omega" charset="0"/>
                <a:ea typeface="ＭＳ Ｐゴシック" charset="0"/>
              </a:defRPr>
            </a:lvl3pPr>
            <a:lvl4pPr marL="1600200" indent="-228600">
              <a:defRPr sz="2800">
                <a:solidFill>
                  <a:schemeClr val="tx1"/>
                </a:solidFill>
                <a:latin typeface="CG Omega" charset="0"/>
                <a:ea typeface="ＭＳ Ｐゴシック" charset="0"/>
              </a:defRPr>
            </a:lvl4pPr>
            <a:lvl5pPr marL="2057400" indent="-228600">
              <a:defRPr sz="2800">
                <a:solidFill>
                  <a:schemeClr val="tx1"/>
                </a:solidFill>
                <a:latin typeface="CG Omega" charset="0"/>
                <a:ea typeface="ＭＳ Ｐゴシック" charset="0"/>
              </a:defRPr>
            </a:lvl5pPr>
            <a:lvl6pPr marL="2514600" indent="-228600" eaLnBrk="0" fontAlgn="base" hangingPunct="0">
              <a:spcBef>
                <a:spcPct val="0"/>
              </a:spcBef>
              <a:spcAft>
                <a:spcPct val="0"/>
              </a:spcAft>
              <a:defRPr sz="2800">
                <a:solidFill>
                  <a:schemeClr val="tx1"/>
                </a:solidFill>
                <a:latin typeface="CG Omega" charset="0"/>
                <a:ea typeface="ＭＳ Ｐゴシック" charset="0"/>
              </a:defRPr>
            </a:lvl6pPr>
            <a:lvl7pPr marL="2971800" indent="-228600" eaLnBrk="0" fontAlgn="base" hangingPunct="0">
              <a:spcBef>
                <a:spcPct val="0"/>
              </a:spcBef>
              <a:spcAft>
                <a:spcPct val="0"/>
              </a:spcAft>
              <a:defRPr sz="2800">
                <a:solidFill>
                  <a:schemeClr val="tx1"/>
                </a:solidFill>
                <a:latin typeface="CG Omega" charset="0"/>
                <a:ea typeface="ＭＳ Ｐゴシック" charset="0"/>
              </a:defRPr>
            </a:lvl7pPr>
            <a:lvl8pPr marL="3429000" indent="-228600" eaLnBrk="0" fontAlgn="base" hangingPunct="0">
              <a:spcBef>
                <a:spcPct val="0"/>
              </a:spcBef>
              <a:spcAft>
                <a:spcPct val="0"/>
              </a:spcAft>
              <a:defRPr sz="2800">
                <a:solidFill>
                  <a:schemeClr val="tx1"/>
                </a:solidFill>
                <a:latin typeface="CG Omega" charset="0"/>
                <a:ea typeface="ＭＳ Ｐゴシック" charset="0"/>
              </a:defRPr>
            </a:lvl8pPr>
            <a:lvl9pPr marL="3886200" indent="-228600" eaLnBrk="0" fontAlgn="base" hangingPunct="0">
              <a:spcBef>
                <a:spcPct val="0"/>
              </a:spcBef>
              <a:spcAft>
                <a:spcPct val="0"/>
              </a:spcAft>
              <a:defRPr sz="2800">
                <a:solidFill>
                  <a:schemeClr val="tx1"/>
                </a:solidFill>
                <a:latin typeface="CG Omega" charset="0"/>
                <a:ea typeface="ＭＳ Ｐゴシック" charset="0"/>
              </a:defRPr>
            </a:lvl9pPr>
          </a:lstStyle>
          <a:p>
            <a:pPr algn="ctr">
              <a:defRPr/>
            </a:pPr>
            <a:r>
              <a:rPr lang="en-GB" sz="1500" smtClean="0">
                <a:latin typeface="Tahoma" charset="0"/>
                <a:cs typeface="+mn-cs"/>
              </a:rPr>
              <a:t>change</a:t>
            </a:r>
          </a:p>
          <a:p>
            <a:pPr algn="ctr">
              <a:defRPr/>
            </a:pPr>
            <a:r>
              <a:rPr lang="en-GB" sz="1500" smtClean="0">
                <a:latin typeface="Tahoma" charset="0"/>
                <a:cs typeface="+mn-cs"/>
              </a:rPr>
              <a:t>loss, illness</a:t>
            </a:r>
          </a:p>
        </p:txBody>
      </p:sp>
      <p:sp>
        <p:nvSpPr>
          <p:cNvPr id="2080" name="Text Box 32"/>
          <p:cNvSpPr txBox="1">
            <a:spLocks noChangeArrowheads="1"/>
          </p:cNvSpPr>
          <p:nvPr/>
        </p:nvSpPr>
        <p:spPr bwMode="auto">
          <a:xfrm>
            <a:off x="4572000" y="3644900"/>
            <a:ext cx="1460989"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CG Omega" charset="0"/>
                <a:ea typeface="ＭＳ Ｐゴシック" charset="0"/>
              </a:defRPr>
            </a:lvl1pPr>
            <a:lvl2pPr marL="742950" indent="-285750">
              <a:defRPr sz="2800">
                <a:solidFill>
                  <a:schemeClr val="tx1"/>
                </a:solidFill>
                <a:latin typeface="CG Omega" charset="0"/>
                <a:ea typeface="ＭＳ Ｐゴシック" charset="0"/>
              </a:defRPr>
            </a:lvl2pPr>
            <a:lvl3pPr marL="1143000" indent="-228600">
              <a:defRPr sz="2800">
                <a:solidFill>
                  <a:schemeClr val="tx1"/>
                </a:solidFill>
                <a:latin typeface="CG Omega" charset="0"/>
                <a:ea typeface="ＭＳ Ｐゴシック" charset="0"/>
              </a:defRPr>
            </a:lvl3pPr>
            <a:lvl4pPr marL="1600200" indent="-228600">
              <a:defRPr sz="2800">
                <a:solidFill>
                  <a:schemeClr val="tx1"/>
                </a:solidFill>
                <a:latin typeface="CG Omega" charset="0"/>
                <a:ea typeface="ＭＳ Ｐゴシック" charset="0"/>
              </a:defRPr>
            </a:lvl4pPr>
            <a:lvl5pPr marL="2057400" indent="-228600">
              <a:defRPr sz="2800">
                <a:solidFill>
                  <a:schemeClr val="tx1"/>
                </a:solidFill>
                <a:latin typeface="CG Omega" charset="0"/>
                <a:ea typeface="ＭＳ Ｐゴシック" charset="0"/>
              </a:defRPr>
            </a:lvl5pPr>
            <a:lvl6pPr marL="2514600" indent="-228600" eaLnBrk="0" fontAlgn="base" hangingPunct="0">
              <a:spcBef>
                <a:spcPct val="0"/>
              </a:spcBef>
              <a:spcAft>
                <a:spcPct val="0"/>
              </a:spcAft>
              <a:defRPr sz="2800">
                <a:solidFill>
                  <a:schemeClr val="tx1"/>
                </a:solidFill>
                <a:latin typeface="CG Omega" charset="0"/>
                <a:ea typeface="ＭＳ Ｐゴシック" charset="0"/>
              </a:defRPr>
            </a:lvl6pPr>
            <a:lvl7pPr marL="2971800" indent="-228600" eaLnBrk="0" fontAlgn="base" hangingPunct="0">
              <a:spcBef>
                <a:spcPct val="0"/>
              </a:spcBef>
              <a:spcAft>
                <a:spcPct val="0"/>
              </a:spcAft>
              <a:defRPr sz="2800">
                <a:solidFill>
                  <a:schemeClr val="tx1"/>
                </a:solidFill>
                <a:latin typeface="CG Omega" charset="0"/>
                <a:ea typeface="ＭＳ Ｐゴシック" charset="0"/>
              </a:defRPr>
            </a:lvl7pPr>
            <a:lvl8pPr marL="3429000" indent="-228600" eaLnBrk="0" fontAlgn="base" hangingPunct="0">
              <a:spcBef>
                <a:spcPct val="0"/>
              </a:spcBef>
              <a:spcAft>
                <a:spcPct val="0"/>
              </a:spcAft>
              <a:defRPr sz="2800">
                <a:solidFill>
                  <a:schemeClr val="tx1"/>
                </a:solidFill>
                <a:latin typeface="CG Omega" charset="0"/>
                <a:ea typeface="ＭＳ Ｐゴシック" charset="0"/>
              </a:defRPr>
            </a:lvl8pPr>
            <a:lvl9pPr marL="3886200" indent="-228600" eaLnBrk="0" fontAlgn="base" hangingPunct="0">
              <a:spcBef>
                <a:spcPct val="0"/>
              </a:spcBef>
              <a:spcAft>
                <a:spcPct val="0"/>
              </a:spcAft>
              <a:defRPr sz="2800">
                <a:solidFill>
                  <a:schemeClr val="tx1"/>
                </a:solidFill>
                <a:latin typeface="CG Omega" charset="0"/>
                <a:ea typeface="ＭＳ Ｐゴシック" charset="0"/>
              </a:defRPr>
            </a:lvl9pPr>
          </a:lstStyle>
          <a:p>
            <a:pPr algn="ctr">
              <a:defRPr/>
            </a:pPr>
            <a:r>
              <a:rPr lang="en-GB" sz="1500" smtClean="0">
                <a:latin typeface="Tahoma" charset="0"/>
                <a:cs typeface="+mn-cs"/>
              </a:rPr>
              <a:t> conflict</a:t>
            </a:r>
          </a:p>
          <a:p>
            <a:pPr algn="ctr">
              <a:defRPr/>
            </a:pPr>
            <a:r>
              <a:rPr lang="en-GB" sz="1500" smtClean="0">
                <a:latin typeface="Tahoma" charset="0"/>
                <a:cs typeface="+mn-cs"/>
              </a:rPr>
              <a:t>trauma, threat</a:t>
            </a:r>
          </a:p>
        </p:txBody>
      </p:sp>
      <p:sp>
        <p:nvSpPr>
          <p:cNvPr id="2081" name="Rectangle 33"/>
          <p:cNvSpPr>
            <a:spLocks noChangeArrowheads="1"/>
          </p:cNvSpPr>
          <p:nvPr/>
        </p:nvSpPr>
        <p:spPr bwMode="auto">
          <a:xfrm>
            <a:off x="77694" y="712788"/>
            <a:ext cx="38985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2100" b="1" dirty="0">
                <a:cs typeface="+mn-cs"/>
              </a:rPr>
              <a:t>*</a:t>
            </a:r>
          </a:p>
        </p:txBody>
      </p:sp>
      <p:sp>
        <p:nvSpPr>
          <p:cNvPr id="2082" name="Text Box 34"/>
          <p:cNvSpPr txBox="1">
            <a:spLocks noChangeArrowheads="1"/>
          </p:cNvSpPr>
          <p:nvPr/>
        </p:nvSpPr>
        <p:spPr bwMode="auto">
          <a:xfrm>
            <a:off x="196770" y="765175"/>
            <a:ext cx="466326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800">
                <a:solidFill>
                  <a:schemeClr val="tx1"/>
                </a:solidFill>
                <a:latin typeface="CG Omega" charset="0"/>
                <a:ea typeface="ＭＳ Ｐゴシック" charset="0"/>
              </a:defRPr>
            </a:lvl1pPr>
            <a:lvl2pPr marL="742950" indent="-285750">
              <a:defRPr sz="2800">
                <a:solidFill>
                  <a:schemeClr val="tx1"/>
                </a:solidFill>
                <a:latin typeface="CG Omega" charset="0"/>
                <a:ea typeface="ＭＳ Ｐゴシック" charset="0"/>
              </a:defRPr>
            </a:lvl2pPr>
            <a:lvl3pPr marL="1143000" indent="-228600">
              <a:defRPr sz="2800">
                <a:solidFill>
                  <a:schemeClr val="tx1"/>
                </a:solidFill>
                <a:latin typeface="CG Omega" charset="0"/>
                <a:ea typeface="ＭＳ Ｐゴシック" charset="0"/>
              </a:defRPr>
            </a:lvl3pPr>
            <a:lvl4pPr marL="1600200" indent="-228600">
              <a:defRPr sz="2800">
                <a:solidFill>
                  <a:schemeClr val="tx1"/>
                </a:solidFill>
                <a:latin typeface="CG Omega" charset="0"/>
                <a:ea typeface="ＭＳ Ｐゴシック" charset="0"/>
              </a:defRPr>
            </a:lvl4pPr>
            <a:lvl5pPr marL="2057400" indent="-228600">
              <a:defRPr sz="2800">
                <a:solidFill>
                  <a:schemeClr val="tx1"/>
                </a:solidFill>
                <a:latin typeface="CG Omega" charset="0"/>
                <a:ea typeface="ＭＳ Ｐゴシック" charset="0"/>
              </a:defRPr>
            </a:lvl5pPr>
            <a:lvl6pPr marL="2514600" indent="-228600" eaLnBrk="0" fontAlgn="base" hangingPunct="0">
              <a:spcBef>
                <a:spcPct val="0"/>
              </a:spcBef>
              <a:spcAft>
                <a:spcPct val="0"/>
              </a:spcAft>
              <a:defRPr sz="2800">
                <a:solidFill>
                  <a:schemeClr val="tx1"/>
                </a:solidFill>
                <a:latin typeface="CG Omega" charset="0"/>
                <a:ea typeface="ＭＳ Ｐゴシック" charset="0"/>
              </a:defRPr>
            </a:lvl6pPr>
            <a:lvl7pPr marL="2971800" indent="-228600" eaLnBrk="0" fontAlgn="base" hangingPunct="0">
              <a:spcBef>
                <a:spcPct val="0"/>
              </a:spcBef>
              <a:spcAft>
                <a:spcPct val="0"/>
              </a:spcAft>
              <a:defRPr sz="2800">
                <a:solidFill>
                  <a:schemeClr val="tx1"/>
                </a:solidFill>
                <a:latin typeface="CG Omega" charset="0"/>
                <a:ea typeface="ＭＳ Ｐゴシック" charset="0"/>
              </a:defRPr>
            </a:lvl7pPr>
            <a:lvl8pPr marL="3429000" indent="-228600" eaLnBrk="0" fontAlgn="base" hangingPunct="0">
              <a:spcBef>
                <a:spcPct val="0"/>
              </a:spcBef>
              <a:spcAft>
                <a:spcPct val="0"/>
              </a:spcAft>
              <a:defRPr sz="2800">
                <a:solidFill>
                  <a:schemeClr val="tx1"/>
                </a:solidFill>
                <a:latin typeface="CG Omega" charset="0"/>
                <a:ea typeface="ＭＳ Ｐゴシック" charset="0"/>
              </a:defRPr>
            </a:lvl8pPr>
            <a:lvl9pPr marL="3886200" indent="-228600" eaLnBrk="0" fontAlgn="base" hangingPunct="0">
              <a:spcBef>
                <a:spcPct val="0"/>
              </a:spcBef>
              <a:spcAft>
                <a:spcPct val="0"/>
              </a:spcAft>
              <a:defRPr sz="2800">
                <a:solidFill>
                  <a:schemeClr val="tx1"/>
                </a:solidFill>
                <a:latin typeface="CG Omega" charset="0"/>
                <a:ea typeface="ＭＳ Ｐゴシック" charset="0"/>
              </a:defRPr>
            </a:lvl9pPr>
          </a:lstStyle>
          <a:p>
            <a:pPr algn="ctr">
              <a:defRPr/>
            </a:pPr>
            <a:r>
              <a:rPr lang="en-GB" sz="1300" i="1" dirty="0" smtClean="0">
                <a:latin typeface="Tahoma" charset="0"/>
                <a:cs typeface="+mn-cs"/>
              </a:rPr>
              <a:t>after a series of distressed episodes e.g. in recurrent depression, external triggers become less important</a:t>
            </a:r>
          </a:p>
        </p:txBody>
      </p:sp>
    </p:spTree>
    <p:extLst>
      <p:ext uri="{BB962C8B-B14F-4D97-AF65-F5344CB8AC3E}">
        <p14:creationId xmlns:p14="http://schemas.microsoft.com/office/powerpoint/2010/main" val="19945725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Line 6"/>
          <p:cNvSpPr>
            <a:spLocks noChangeShapeType="1"/>
          </p:cNvSpPr>
          <p:nvPr/>
        </p:nvSpPr>
        <p:spPr bwMode="auto">
          <a:xfrm>
            <a:off x="576709" y="6021288"/>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Title 7"/>
          <p:cNvSpPr>
            <a:spLocks noGrp="1"/>
          </p:cNvSpPr>
          <p:nvPr>
            <p:ph type="title"/>
          </p:nvPr>
        </p:nvSpPr>
        <p:spPr>
          <a:xfrm>
            <a:off x="414338" y="260648"/>
            <a:ext cx="8316216" cy="873125"/>
          </a:xfrm>
        </p:spPr>
        <p:txBody>
          <a:bodyPr/>
          <a:lstStyle/>
          <a:p>
            <a:pPr algn="ctr">
              <a:defRPr/>
            </a:pPr>
            <a:r>
              <a:rPr lang="en-GB" sz="4000" b="0" dirty="0" smtClean="0"/>
              <a:t>how many treatment sessions?</a:t>
            </a:r>
            <a:endParaRPr lang="en-GB" sz="4000" b="0" dirty="0"/>
          </a:p>
        </p:txBody>
      </p:sp>
      <p:sp>
        <p:nvSpPr>
          <p:cNvPr id="9" name="TextBox 8"/>
          <p:cNvSpPr txBox="1"/>
          <p:nvPr/>
        </p:nvSpPr>
        <p:spPr>
          <a:xfrm>
            <a:off x="126206" y="4437112"/>
            <a:ext cx="8892480" cy="1323439"/>
          </a:xfrm>
          <a:prstGeom prst="rect">
            <a:avLst/>
          </a:prstGeom>
          <a:noFill/>
        </p:spPr>
        <p:txBody>
          <a:bodyPr wrap="square">
            <a:spAutoFit/>
          </a:bodyPr>
          <a:lstStyle/>
          <a:p>
            <a:pPr algn="ctr">
              <a:defRPr/>
            </a:pPr>
            <a:r>
              <a:rPr lang="en-GB" dirty="0" smtClean="0">
                <a:solidFill>
                  <a:schemeClr val="tx2">
                    <a:lumMod val="90000"/>
                  </a:schemeClr>
                </a:solidFill>
                <a:effectLst>
                  <a:outerShdw blurRad="50800" dist="38100" dir="2700000" algn="tl" rotWithShape="0">
                    <a:prstClr val="black">
                      <a:alpha val="40000"/>
                    </a:prstClr>
                  </a:outerShdw>
                </a:effectLst>
                <a:cs typeface="+mn-cs"/>
              </a:rPr>
              <a:t>“reliable improvement” is the most widely used measure of “appreciable benefit” and is typically based on the “reliable change index” – the change is unlikely to be the result of measurement error (Jacobson &amp; </a:t>
            </a:r>
            <a:r>
              <a:rPr lang="en-GB" dirty="0" err="1" smtClean="0">
                <a:solidFill>
                  <a:schemeClr val="tx2">
                    <a:lumMod val="90000"/>
                  </a:schemeClr>
                </a:solidFill>
                <a:effectLst>
                  <a:outerShdw blurRad="50800" dist="38100" dir="2700000" algn="tl" rotWithShape="0">
                    <a:prstClr val="black">
                      <a:alpha val="40000"/>
                    </a:prstClr>
                  </a:outerShdw>
                </a:effectLst>
                <a:cs typeface="+mn-cs"/>
              </a:rPr>
              <a:t>Truax</a:t>
            </a:r>
            <a:r>
              <a:rPr lang="en-GB" dirty="0" smtClean="0">
                <a:solidFill>
                  <a:schemeClr val="tx2">
                    <a:lumMod val="90000"/>
                  </a:schemeClr>
                </a:solidFill>
                <a:effectLst>
                  <a:outerShdw blurRad="50800" dist="38100" dir="2700000" algn="tl" rotWithShape="0">
                    <a:prstClr val="black">
                      <a:alpha val="40000"/>
                    </a:prstClr>
                  </a:outerShdw>
                </a:effectLst>
                <a:cs typeface="+mn-cs"/>
              </a:rPr>
              <a:t>, 1991).</a:t>
            </a:r>
          </a:p>
          <a:p>
            <a:pPr algn="ctr">
              <a:defRPr/>
            </a:pPr>
            <a:endParaRPr lang="en-GB" sz="800" dirty="0" smtClean="0">
              <a:solidFill>
                <a:schemeClr val="tx2">
                  <a:lumMod val="90000"/>
                </a:schemeClr>
              </a:solidFill>
              <a:effectLst>
                <a:outerShdw blurRad="50800" dist="38100" dir="2700000" algn="tl" rotWithShape="0">
                  <a:prstClr val="black">
                    <a:alpha val="40000"/>
                  </a:prstClr>
                </a:outerShdw>
              </a:effectLst>
              <a:cs typeface="+mn-cs"/>
            </a:endParaRPr>
          </a:p>
          <a:p>
            <a:pPr algn="ctr">
              <a:defRPr/>
            </a:pPr>
            <a:r>
              <a:rPr lang="en-GB" dirty="0" smtClean="0">
                <a:solidFill>
                  <a:schemeClr val="tx2">
                    <a:lumMod val="90000"/>
                  </a:schemeClr>
                </a:solidFill>
                <a:effectLst>
                  <a:outerShdw blurRad="50800" dist="38100" dir="2700000" algn="tl" rotWithShape="0">
                    <a:prstClr val="black">
                      <a:alpha val="40000"/>
                    </a:prstClr>
                  </a:outerShdw>
                </a:effectLst>
                <a:cs typeface="+mn-cs"/>
              </a:rPr>
              <a:t>“full recovery” means client is now “indistinguishable from ‘normal’ peers.”</a:t>
            </a:r>
            <a:endParaRPr lang="en-GB" dirty="0">
              <a:solidFill>
                <a:schemeClr val="tx2">
                  <a:lumMod val="90000"/>
                </a:schemeClr>
              </a:solidFill>
              <a:effectLst>
                <a:outerShdw blurRad="50800" dist="38100" dir="2700000" algn="tl" rotWithShape="0">
                  <a:prstClr val="black">
                    <a:alpha val="40000"/>
                  </a:prstClr>
                </a:outerShdw>
              </a:effectLst>
              <a:cs typeface="+mn-cs"/>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833346743"/>
              </p:ext>
            </p:extLst>
          </p:nvPr>
        </p:nvGraphicFramePr>
        <p:xfrm>
          <a:off x="215960" y="1484784"/>
          <a:ext cx="8712972" cy="2738601"/>
        </p:xfrm>
        <a:graphic>
          <a:graphicData uri="http://schemas.openxmlformats.org/drawingml/2006/table">
            <a:tbl>
              <a:tblPr firstRow="1" bandRow="1">
                <a:tableStyleId>{5C22544A-7EE6-4342-B048-85BDC9FD1C3A}</a:tableStyleId>
              </a:tblPr>
              <a:tblGrid>
                <a:gridCol w="1452162"/>
                <a:gridCol w="1452162"/>
                <a:gridCol w="1452162"/>
                <a:gridCol w="1452162"/>
                <a:gridCol w="1452162"/>
                <a:gridCol w="1452162"/>
              </a:tblGrid>
              <a:tr h="912101">
                <a:tc>
                  <a:txBody>
                    <a:bodyPr/>
                    <a:lstStyle/>
                    <a:p>
                      <a:pPr algn="ctr"/>
                      <a:endParaRPr lang="en-US" sz="800" dirty="0" smtClean="0"/>
                    </a:p>
                    <a:p>
                      <a:pPr algn="ctr"/>
                      <a:r>
                        <a:rPr lang="en-US" dirty="0" smtClean="0"/>
                        <a:t>number of sessions</a:t>
                      </a:r>
                      <a:endParaRPr lang="en-US" dirty="0"/>
                    </a:p>
                  </a:txBody>
                  <a:tcPr/>
                </a:tc>
                <a:tc>
                  <a:txBody>
                    <a:bodyPr/>
                    <a:lstStyle/>
                    <a:p>
                      <a:pPr algn="ctr"/>
                      <a:endParaRPr lang="en-US" sz="1200" dirty="0" smtClean="0"/>
                    </a:p>
                    <a:p>
                      <a:pPr algn="ctr"/>
                      <a:r>
                        <a:rPr lang="en-US" sz="2800" dirty="0" smtClean="0"/>
                        <a:t>3</a:t>
                      </a:r>
                      <a:endParaRPr lang="en-US" sz="2800" dirty="0"/>
                    </a:p>
                  </a:txBody>
                  <a:tcPr/>
                </a:tc>
                <a:tc>
                  <a:txBody>
                    <a:bodyPr/>
                    <a:lstStyle/>
                    <a:p>
                      <a:pPr algn="ctr"/>
                      <a:endParaRPr lang="en-US" sz="1200" dirty="0" smtClean="0"/>
                    </a:p>
                    <a:p>
                      <a:pPr algn="ctr"/>
                      <a:r>
                        <a:rPr lang="en-US" sz="2800" dirty="0" smtClean="0"/>
                        <a:t>8</a:t>
                      </a:r>
                      <a:endParaRPr lang="en-US" sz="2800" dirty="0"/>
                    </a:p>
                  </a:txBody>
                  <a:tcPr/>
                </a:tc>
                <a:tc>
                  <a:txBody>
                    <a:bodyPr/>
                    <a:lstStyle/>
                    <a:p>
                      <a:pPr algn="ctr"/>
                      <a:endParaRPr lang="en-US" sz="1200" dirty="0" smtClean="0"/>
                    </a:p>
                    <a:p>
                      <a:pPr algn="ctr"/>
                      <a:r>
                        <a:rPr lang="en-US" sz="2800" dirty="0" smtClean="0"/>
                        <a:t>14</a:t>
                      </a:r>
                      <a:endParaRPr lang="en-US" sz="2800" dirty="0"/>
                    </a:p>
                  </a:txBody>
                  <a:tcPr/>
                </a:tc>
                <a:tc>
                  <a:txBody>
                    <a:bodyPr/>
                    <a:lstStyle/>
                    <a:p>
                      <a:pPr algn="ctr"/>
                      <a:endParaRPr lang="en-US" sz="1200" dirty="0" smtClean="0"/>
                    </a:p>
                    <a:p>
                      <a:pPr algn="ctr"/>
                      <a:r>
                        <a:rPr lang="en-US" sz="2800" dirty="0" smtClean="0"/>
                        <a:t>20</a:t>
                      </a:r>
                      <a:endParaRPr lang="en-US" sz="2800" dirty="0"/>
                    </a:p>
                  </a:txBody>
                  <a:tcPr/>
                </a:tc>
                <a:tc>
                  <a:txBody>
                    <a:bodyPr/>
                    <a:lstStyle/>
                    <a:p>
                      <a:pPr algn="ctr"/>
                      <a:endParaRPr lang="en-US" sz="1200" dirty="0" smtClean="0"/>
                    </a:p>
                    <a:p>
                      <a:pPr algn="ctr"/>
                      <a:r>
                        <a:rPr lang="en-US" sz="2800" dirty="0" smtClean="0"/>
                        <a:t>&gt;50</a:t>
                      </a:r>
                      <a:endParaRPr lang="en-US" sz="2800" dirty="0"/>
                    </a:p>
                  </a:txBody>
                  <a:tcPr/>
                </a:tc>
              </a:tr>
              <a:tr h="912101">
                <a:tc>
                  <a:txBody>
                    <a:bodyPr/>
                    <a:lstStyle/>
                    <a:p>
                      <a:pPr algn="ctr"/>
                      <a:r>
                        <a:rPr lang="en-US" dirty="0" smtClean="0"/>
                        <a:t>reliable improve-</a:t>
                      </a:r>
                      <a:r>
                        <a:rPr lang="en-US" dirty="0" err="1" smtClean="0"/>
                        <a:t>ment</a:t>
                      </a:r>
                      <a:endParaRPr lang="en-US" dirty="0"/>
                    </a:p>
                  </a:txBody>
                  <a:tcPr/>
                </a:tc>
                <a:tc>
                  <a:txBody>
                    <a:bodyPr/>
                    <a:lstStyle/>
                    <a:p>
                      <a:pPr algn="ctr"/>
                      <a:endParaRPr lang="en-US" sz="1200" dirty="0" smtClean="0"/>
                    </a:p>
                    <a:p>
                      <a:pPr algn="ctr"/>
                      <a:r>
                        <a:rPr lang="en-US" sz="2800" dirty="0" smtClean="0"/>
                        <a:t>30%</a:t>
                      </a:r>
                      <a:endParaRPr lang="en-US" sz="2800" dirty="0"/>
                    </a:p>
                  </a:txBody>
                  <a:tcPr/>
                </a:tc>
                <a:tc>
                  <a:txBody>
                    <a:bodyPr/>
                    <a:lstStyle/>
                    <a:p>
                      <a:pPr algn="ctr"/>
                      <a:endParaRPr lang="en-US" sz="1200" dirty="0" smtClean="0"/>
                    </a:p>
                    <a:p>
                      <a:pPr algn="ctr"/>
                      <a:r>
                        <a:rPr lang="en-US" sz="2800" dirty="0" smtClean="0"/>
                        <a:t>50%</a:t>
                      </a:r>
                      <a:endParaRPr lang="en-US" sz="2800" dirty="0"/>
                    </a:p>
                  </a:txBody>
                  <a:tcPr/>
                </a:tc>
                <a:tc>
                  <a:txBody>
                    <a:bodyPr/>
                    <a:lstStyle/>
                    <a:p>
                      <a:pPr algn="ctr"/>
                      <a:endParaRPr lang="en-US" sz="1200" dirty="0" smtClean="0"/>
                    </a:p>
                    <a:p>
                      <a:pPr algn="ctr"/>
                      <a:r>
                        <a:rPr lang="en-US" sz="2800" dirty="0" smtClean="0"/>
                        <a:t>75%</a:t>
                      </a:r>
                      <a:endParaRPr lang="en-US" sz="2800" dirty="0"/>
                    </a:p>
                  </a:txBody>
                  <a:tcPr/>
                </a:tc>
                <a:tc>
                  <a:txBody>
                    <a:bodyPr/>
                    <a:lstStyle/>
                    <a:p>
                      <a:endParaRPr lang="en-US" dirty="0"/>
                    </a:p>
                  </a:txBody>
                  <a:tcPr/>
                </a:tc>
                <a:tc>
                  <a:txBody>
                    <a:bodyPr/>
                    <a:lstStyle/>
                    <a:p>
                      <a:endParaRPr lang="en-US" dirty="0"/>
                    </a:p>
                  </a:txBody>
                  <a:tcPr/>
                </a:tc>
              </a:tr>
              <a:tr h="912101">
                <a:tc>
                  <a:txBody>
                    <a:bodyPr/>
                    <a:lstStyle/>
                    <a:p>
                      <a:pPr algn="ctr"/>
                      <a:endParaRPr lang="en-US" sz="800" dirty="0" smtClean="0"/>
                    </a:p>
                    <a:p>
                      <a:pPr algn="ctr"/>
                      <a:r>
                        <a:rPr lang="en-US" dirty="0" smtClean="0"/>
                        <a:t>full recovery</a:t>
                      </a:r>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pPr algn="ctr"/>
                      <a:endParaRPr lang="en-US" sz="1200" dirty="0" smtClean="0"/>
                    </a:p>
                    <a:p>
                      <a:pPr algn="ctr"/>
                      <a:r>
                        <a:rPr lang="en-US" sz="2800" dirty="0" smtClean="0"/>
                        <a:t>50%</a:t>
                      </a:r>
                      <a:endParaRPr lang="en-US" sz="2800" dirty="0"/>
                    </a:p>
                  </a:txBody>
                  <a:tcPr/>
                </a:tc>
                <a:tc>
                  <a:txBody>
                    <a:bodyPr/>
                    <a:lstStyle/>
                    <a:p>
                      <a:pPr algn="ctr"/>
                      <a:endParaRPr lang="en-US" sz="1200" dirty="0" smtClean="0"/>
                    </a:p>
                    <a:p>
                      <a:pPr algn="ctr"/>
                      <a:r>
                        <a:rPr lang="en-US" sz="2800" dirty="0" smtClean="0"/>
                        <a:t>75%</a:t>
                      </a:r>
                      <a:endParaRPr lang="en-US" sz="2800" dirty="0"/>
                    </a:p>
                  </a:txBody>
                  <a:tcPr/>
                </a:tc>
              </a:tr>
            </a:tbl>
          </a:graphicData>
        </a:graphic>
      </p:graphicFrame>
      <p:sp>
        <p:nvSpPr>
          <p:cNvPr id="11" name="Text Box 5"/>
          <p:cNvSpPr txBox="1">
            <a:spLocks noChangeArrowheads="1"/>
          </p:cNvSpPr>
          <p:nvPr/>
        </p:nvSpPr>
        <p:spPr bwMode="auto">
          <a:xfrm>
            <a:off x="108396" y="6156592"/>
            <a:ext cx="89281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dirty="0">
                <a:effectLst>
                  <a:outerShdw blurRad="50800" dist="38100" dir="2700000" algn="tl" rotWithShape="0">
                    <a:prstClr val="black">
                      <a:alpha val="40000"/>
                    </a:prstClr>
                  </a:outerShdw>
                </a:effectLst>
              </a:rPr>
              <a:t>Lambert, M. J. (2013). </a:t>
            </a:r>
            <a:r>
              <a:rPr lang="en-GB" altLang="en-US" sz="1600" i="1" dirty="0">
                <a:effectLst>
                  <a:outerShdw blurRad="50800" dist="38100" dir="2700000" algn="tl" rotWithShape="0">
                    <a:prstClr val="black">
                      <a:alpha val="40000"/>
                    </a:prstClr>
                  </a:outerShdw>
                </a:effectLst>
              </a:rPr>
              <a:t>“The efficacy and effectiveness of psychotherapy”</a:t>
            </a:r>
          </a:p>
          <a:p>
            <a:pPr algn="ctr" eaLnBrk="1" hangingPunct="1">
              <a:spcBef>
                <a:spcPct val="0"/>
              </a:spcBef>
              <a:buClrTx/>
              <a:buSzTx/>
              <a:buFontTx/>
              <a:buNone/>
            </a:pPr>
            <a:r>
              <a:rPr lang="en-GB" altLang="en-US" sz="1600" dirty="0">
                <a:effectLst>
                  <a:outerShdw blurRad="50800" dist="38100" dir="2700000" algn="tl" rotWithShape="0">
                    <a:prstClr val="black">
                      <a:alpha val="40000"/>
                    </a:prstClr>
                  </a:outerShdw>
                </a:effectLst>
              </a:rPr>
              <a:t>in M. J. Lambert (</a:t>
            </a:r>
            <a:r>
              <a:rPr lang="en-GB" altLang="en-US" sz="1600" dirty="0" err="1">
                <a:effectLst>
                  <a:outerShdw blurRad="50800" dist="38100" dir="2700000" algn="tl" rotWithShape="0">
                    <a:prstClr val="black">
                      <a:alpha val="40000"/>
                    </a:prstClr>
                  </a:outerShdw>
                </a:effectLst>
              </a:rPr>
              <a:t>ed</a:t>
            </a:r>
            <a:r>
              <a:rPr lang="en-GB" altLang="en-US" sz="1600" dirty="0">
                <a:effectLst>
                  <a:outerShdw blurRad="50800" dist="38100" dir="2700000" algn="tl" rotWithShape="0">
                    <a:prstClr val="black">
                      <a:alpha val="40000"/>
                    </a:prstClr>
                  </a:outerShdw>
                </a:effectLst>
              </a:rPr>
              <a:t>) </a:t>
            </a:r>
            <a:r>
              <a:rPr lang="en-GB" altLang="en-US" sz="1600" i="1" dirty="0">
                <a:effectLst>
                  <a:outerShdw blurRad="50800" dist="38100" dir="2700000" algn="tl" rotWithShape="0">
                    <a:prstClr val="black">
                      <a:alpha val="40000"/>
                    </a:prstClr>
                  </a:outerShdw>
                </a:effectLst>
              </a:rPr>
              <a:t>“Handbook of psychotherapy and </a:t>
            </a:r>
            <a:r>
              <a:rPr lang="en-GB" altLang="en-US" sz="1600" i="1" dirty="0" err="1">
                <a:effectLst>
                  <a:outerShdw blurRad="50800" dist="38100" dir="2700000" algn="tl" rotWithShape="0">
                    <a:prstClr val="black">
                      <a:alpha val="40000"/>
                    </a:prstClr>
                  </a:outerShdw>
                </a:effectLst>
              </a:rPr>
              <a:t>behavior</a:t>
            </a:r>
            <a:r>
              <a:rPr lang="en-GB" altLang="en-US" sz="1600" i="1" dirty="0">
                <a:effectLst>
                  <a:outerShdw blurRad="50800" dist="38100" dir="2700000" algn="tl" rotWithShape="0">
                    <a:prstClr val="black">
                      <a:alpha val="40000"/>
                    </a:prstClr>
                  </a:outerShdw>
                </a:effectLst>
              </a:rPr>
              <a:t> change (6</a:t>
            </a:r>
            <a:r>
              <a:rPr lang="en-GB" altLang="en-US" sz="1600" i="1" baseline="30000" dirty="0">
                <a:effectLst>
                  <a:outerShdw blurRad="50800" dist="38100" dir="2700000" algn="tl" rotWithShape="0">
                    <a:prstClr val="black">
                      <a:alpha val="40000"/>
                    </a:prstClr>
                  </a:outerShdw>
                </a:effectLst>
              </a:rPr>
              <a:t>th</a:t>
            </a:r>
            <a:r>
              <a:rPr lang="en-GB" altLang="en-US" sz="1600" i="1" dirty="0">
                <a:effectLst>
                  <a:outerShdw blurRad="50800" dist="38100" dir="2700000" algn="tl" rotWithShape="0">
                    <a:prstClr val="black">
                      <a:alpha val="40000"/>
                    </a:prstClr>
                  </a:outerShdw>
                </a:effectLst>
              </a:rPr>
              <a:t> </a:t>
            </a:r>
            <a:r>
              <a:rPr lang="en-GB" altLang="en-US" sz="1600" i="1" dirty="0" err="1">
                <a:effectLst>
                  <a:outerShdw blurRad="50800" dist="38100" dir="2700000" algn="tl" rotWithShape="0">
                    <a:prstClr val="black">
                      <a:alpha val="40000"/>
                    </a:prstClr>
                  </a:outerShdw>
                </a:effectLst>
              </a:rPr>
              <a:t>ed</a:t>
            </a:r>
            <a:r>
              <a:rPr lang="en-GB" altLang="en-US" sz="1600" i="1" dirty="0">
                <a:effectLst>
                  <a:outerShdw blurRad="50800" dist="38100" dir="2700000" algn="tl" rotWithShape="0">
                    <a:prstClr val="black">
                      <a:alpha val="40000"/>
                    </a:prstClr>
                  </a:outerShdw>
                </a:effectLst>
              </a:rPr>
              <a:t>)”</a:t>
            </a:r>
            <a:endParaRPr lang="en-GB" altLang="en-US" sz="16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430239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Line 7"/>
          <p:cNvSpPr>
            <a:spLocks noChangeShapeType="1"/>
          </p:cNvSpPr>
          <p:nvPr/>
        </p:nvSpPr>
        <p:spPr bwMode="auto">
          <a:xfrm flipV="1">
            <a:off x="1168401" y="6651897"/>
            <a:ext cx="6805613" cy="17463"/>
          </a:xfrm>
          <a:prstGeom prst="line">
            <a:avLst/>
          </a:prstGeom>
          <a:noFill/>
          <a:ln w="4127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52227" name="Picture 3" descr="C:\Users\James\Desktop\long-road-596x2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268635"/>
            <a:ext cx="8964613"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2"/>
          <p:cNvSpPr>
            <a:spLocks noChangeArrowheads="1"/>
          </p:cNvSpPr>
          <p:nvPr/>
        </p:nvSpPr>
        <p:spPr bwMode="auto">
          <a:xfrm>
            <a:off x="5329192" y="6001543"/>
            <a:ext cx="32752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r>
              <a:rPr lang="en-GB" altLang="en-US" sz="1400" dirty="0"/>
              <a:t>© Copyright 2012, Erik Johansson</a:t>
            </a:r>
          </a:p>
        </p:txBody>
      </p:sp>
      <p:sp>
        <p:nvSpPr>
          <p:cNvPr id="6" name="Rectangle 2"/>
          <p:cNvSpPr>
            <a:spLocks noGrp="1" noChangeArrowheads="1"/>
          </p:cNvSpPr>
          <p:nvPr>
            <p:ph type="title"/>
          </p:nvPr>
        </p:nvSpPr>
        <p:spPr>
          <a:xfrm>
            <a:off x="107950" y="116632"/>
            <a:ext cx="8928100" cy="1066800"/>
          </a:xfrm>
        </p:spPr>
        <p:txBody>
          <a:bodyPr lIns="92075" tIns="46038" rIns="92075" bIns="46038"/>
          <a:lstStyle/>
          <a:p>
            <a:pPr eaLnBrk="1" hangingPunct="1">
              <a:defRPr/>
            </a:pPr>
            <a:r>
              <a:rPr lang="en-US" sz="4000" dirty="0" smtClean="0"/>
              <a:t>let’s make our own roads!</a:t>
            </a:r>
          </a:p>
        </p:txBody>
      </p:sp>
    </p:spTree>
    <p:extLst>
      <p:ext uri="{BB962C8B-B14F-4D97-AF65-F5344CB8AC3E}">
        <p14:creationId xmlns:p14="http://schemas.microsoft.com/office/powerpoint/2010/main" val="4175640933"/>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57" y="116632"/>
            <a:ext cx="8662863" cy="864096"/>
          </a:xfrm>
        </p:spPr>
        <p:txBody>
          <a:bodyPr/>
          <a:lstStyle/>
          <a:p>
            <a:r>
              <a:rPr lang="en-US" sz="4000" dirty="0" smtClean="0"/>
              <a:t>effect sizes with interpretations</a:t>
            </a:r>
            <a:endParaRPr lang="en-US" sz="40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7679362"/>
              </p:ext>
            </p:extLst>
          </p:nvPr>
        </p:nvGraphicFramePr>
        <p:xfrm>
          <a:off x="251520" y="1124744"/>
          <a:ext cx="8540750" cy="4439919"/>
        </p:xfrm>
        <a:graphic>
          <a:graphicData uri="http://schemas.openxmlformats.org/drawingml/2006/table">
            <a:tbl>
              <a:tblPr firstRow="1" bandRow="1">
                <a:tableStyleId>{5C22544A-7EE6-4342-B048-85BDC9FD1C3A}</a:tableStyleId>
              </a:tblPr>
              <a:tblGrid>
                <a:gridCol w="1708150"/>
                <a:gridCol w="1708150"/>
                <a:gridCol w="1708150"/>
                <a:gridCol w="1738213"/>
                <a:gridCol w="1678087"/>
              </a:tblGrid>
              <a:tr h="370840">
                <a:tc>
                  <a:txBody>
                    <a:bodyPr/>
                    <a:lstStyle/>
                    <a:p>
                      <a:pPr algn="ctr"/>
                      <a:r>
                        <a:rPr lang="en-US" sz="1400" b="0" i="1" dirty="0" smtClean="0"/>
                        <a:t>effect size:</a:t>
                      </a:r>
                    </a:p>
                    <a:p>
                      <a:pPr algn="ctr"/>
                      <a:r>
                        <a:rPr lang="en-US" sz="1400" b="0" i="1" dirty="0" err="1" smtClean="0"/>
                        <a:t>cohen’s</a:t>
                      </a:r>
                      <a:r>
                        <a:rPr lang="en-US" sz="1400" b="0" i="1" dirty="0" smtClean="0"/>
                        <a:t> d</a:t>
                      </a:r>
                      <a:endParaRPr lang="en-US" sz="1400" b="0" i="1" dirty="0"/>
                    </a:p>
                  </a:txBody>
                  <a:tcPr/>
                </a:tc>
                <a:tc>
                  <a:txBody>
                    <a:bodyPr/>
                    <a:lstStyle/>
                    <a:p>
                      <a:pPr algn="ctr"/>
                      <a:r>
                        <a:rPr lang="en-US" sz="1400" b="0" i="1" dirty="0" smtClean="0"/>
                        <a:t>% of untreated controls below mean of </a:t>
                      </a:r>
                      <a:r>
                        <a:rPr lang="en-US" sz="1400" b="0" i="1" baseline="0" dirty="0" smtClean="0"/>
                        <a:t>treated</a:t>
                      </a:r>
                      <a:endParaRPr lang="en-US" sz="1400" b="0" i="1" dirty="0"/>
                    </a:p>
                  </a:txBody>
                  <a:tcPr/>
                </a:tc>
                <a:tc>
                  <a:txBody>
                    <a:bodyPr/>
                    <a:lstStyle/>
                    <a:p>
                      <a:pPr algn="ctr"/>
                      <a:r>
                        <a:rPr lang="en-US" sz="1400" b="0" i="1" dirty="0" smtClean="0"/>
                        <a:t>%</a:t>
                      </a:r>
                      <a:r>
                        <a:rPr lang="en-US" sz="1400" b="0" i="1" baseline="0" dirty="0" smtClean="0"/>
                        <a:t> of variability in outcome due to treatment</a:t>
                      </a:r>
                      <a:endParaRPr lang="en-US" sz="1400" b="0" i="1" dirty="0"/>
                    </a:p>
                  </a:txBody>
                  <a:tcPr/>
                </a:tc>
                <a:tc>
                  <a:txBody>
                    <a:bodyPr/>
                    <a:lstStyle/>
                    <a:p>
                      <a:pPr algn="ctr"/>
                      <a:r>
                        <a:rPr lang="en-US" sz="1400" b="0" i="1" dirty="0" smtClean="0"/>
                        <a:t>% success in those not treated</a:t>
                      </a:r>
                      <a:endParaRPr lang="en-US" sz="1400" b="0" i="1" dirty="0"/>
                    </a:p>
                  </a:txBody>
                  <a:tcPr/>
                </a:tc>
                <a:tc>
                  <a:txBody>
                    <a:bodyPr/>
                    <a:lstStyle/>
                    <a:p>
                      <a:pPr algn="ctr"/>
                      <a:r>
                        <a:rPr lang="en-US" sz="1400" b="0" i="1" dirty="0" smtClean="0"/>
                        <a:t>% success</a:t>
                      </a:r>
                      <a:r>
                        <a:rPr lang="en-US" sz="1400" b="0" i="1" baseline="0" dirty="0" smtClean="0"/>
                        <a:t> in those treated</a:t>
                      </a:r>
                      <a:endParaRPr lang="en-US" sz="1400" b="0" i="1" dirty="0"/>
                    </a:p>
                  </a:txBody>
                  <a:tcPr/>
                </a:tc>
              </a:tr>
              <a:tr h="370840">
                <a:tc>
                  <a:txBody>
                    <a:bodyPr/>
                    <a:lstStyle/>
                    <a:p>
                      <a:pPr algn="ctr"/>
                      <a:r>
                        <a:rPr lang="en-US" dirty="0" smtClean="0"/>
                        <a:t>0.0</a:t>
                      </a:r>
                      <a:endParaRPr lang="en-US" dirty="0"/>
                    </a:p>
                  </a:txBody>
                  <a:tcPr/>
                </a:tc>
                <a:tc>
                  <a:txBody>
                    <a:bodyPr/>
                    <a:lstStyle/>
                    <a:p>
                      <a:pPr algn="ctr"/>
                      <a:r>
                        <a:rPr lang="en-US" dirty="0" smtClean="0"/>
                        <a:t>50</a:t>
                      </a:r>
                      <a:endParaRPr lang="en-US" dirty="0"/>
                    </a:p>
                  </a:txBody>
                  <a:tcPr/>
                </a:tc>
                <a:tc>
                  <a:txBody>
                    <a:bodyPr/>
                    <a:lstStyle/>
                    <a:p>
                      <a:pPr algn="ctr"/>
                      <a:r>
                        <a:rPr lang="en-US" dirty="0" smtClean="0"/>
                        <a:t>0</a:t>
                      </a:r>
                      <a:endParaRPr lang="en-US" dirty="0"/>
                    </a:p>
                  </a:txBody>
                  <a:tcPr/>
                </a:tc>
                <a:tc>
                  <a:txBody>
                    <a:bodyPr/>
                    <a:lstStyle/>
                    <a:p>
                      <a:pPr algn="ctr"/>
                      <a:r>
                        <a:rPr lang="en-US" dirty="0" smtClean="0"/>
                        <a:t>50</a:t>
                      </a:r>
                      <a:endParaRPr lang="en-US" dirty="0"/>
                    </a:p>
                  </a:txBody>
                  <a:tcPr/>
                </a:tc>
                <a:tc>
                  <a:txBody>
                    <a:bodyPr/>
                    <a:lstStyle/>
                    <a:p>
                      <a:pPr algn="ctr"/>
                      <a:r>
                        <a:rPr lang="en-US" dirty="0" smtClean="0"/>
                        <a:t>50</a:t>
                      </a:r>
                      <a:endParaRPr lang="en-US" dirty="0"/>
                    </a:p>
                  </a:txBody>
                  <a:tcPr/>
                </a:tc>
              </a:tr>
              <a:tr h="370840">
                <a:tc>
                  <a:txBody>
                    <a:bodyPr/>
                    <a:lstStyle/>
                    <a:p>
                      <a:pPr algn="ctr"/>
                      <a:r>
                        <a:rPr lang="en-US" dirty="0" smtClean="0"/>
                        <a:t>medium</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r>
              <a:tr h="370840">
                <a:tc>
                  <a:txBody>
                    <a:bodyPr/>
                    <a:lstStyle/>
                    <a:p>
                      <a:pPr algn="ctr"/>
                      <a:r>
                        <a:rPr lang="en-US" dirty="0" smtClean="0"/>
                        <a:t>0.3</a:t>
                      </a:r>
                      <a:endParaRPr lang="en-US" dirty="0"/>
                    </a:p>
                  </a:txBody>
                  <a:tcPr/>
                </a:tc>
                <a:tc>
                  <a:txBody>
                    <a:bodyPr/>
                    <a:lstStyle/>
                    <a:p>
                      <a:pPr algn="ctr"/>
                      <a:r>
                        <a:rPr lang="en-US" dirty="0" smtClean="0"/>
                        <a:t>61.8</a:t>
                      </a:r>
                      <a:endParaRPr lang="en-US" dirty="0"/>
                    </a:p>
                  </a:txBody>
                  <a:tcPr/>
                </a:tc>
                <a:tc>
                  <a:txBody>
                    <a:bodyPr/>
                    <a:lstStyle/>
                    <a:p>
                      <a:pPr algn="ctr"/>
                      <a:r>
                        <a:rPr lang="en-US" dirty="0" smtClean="0"/>
                        <a:t>2.2</a:t>
                      </a:r>
                      <a:endParaRPr lang="en-US" dirty="0"/>
                    </a:p>
                  </a:txBody>
                  <a:tcPr/>
                </a:tc>
                <a:tc>
                  <a:txBody>
                    <a:bodyPr/>
                    <a:lstStyle/>
                    <a:p>
                      <a:pPr algn="ctr"/>
                      <a:r>
                        <a:rPr lang="en-US" dirty="0" smtClean="0"/>
                        <a:t>42.6</a:t>
                      </a:r>
                      <a:endParaRPr lang="en-US" dirty="0"/>
                    </a:p>
                  </a:txBody>
                  <a:tcPr/>
                </a:tc>
                <a:tc>
                  <a:txBody>
                    <a:bodyPr/>
                    <a:lstStyle/>
                    <a:p>
                      <a:pPr algn="ctr"/>
                      <a:r>
                        <a:rPr lang="en-US" dirty="0" smtClean="0"/>
                        <a:t>57.4</a:t>
                      </a:r>
                      <a:endParaRPr lang="en-US" dirty="0"/>
                    </a:p>
                  </a:txBody>
                  <a:tcPr/>
                </a:tc>
              </a:tr>
              <a:tr h="370840">
                <a:tc>
                  <a:txBody>
                    <a:bodyPr/>
                    <a:lstStyle/>
                    <a:p>
                      <a:pPr algn="ctr"/>
                      <a:r>
                        <a:rPr lang="en-US" dirty="0" smtClean="0"/>
                        <a:t>0.5</a:t>
                      </a:r>
                      <a:endParaRPr lang="en-US" dirty="0"/>
                    </a:p>
                  </a:txBody>
                  <a:tcPr/>
                </a:tc>
                <a:tc>
                  <a:txBody>
                    <a:bodyPr/>
                    <a:lstStyle/>
                    <a:p>
                      <a:pPr algn="ctr"/>
                      <a:r>
                        <a:rPr lang="en-US" dirty="0" smtClean="0"/>
                        <a:t>69.1</a:t>
                      </a:r>
                      <a:endParaRPr lang="en-US" dirty="0"/>
                    </a:p>
                  </a:txBody>
                  <a:tcPr/>
                </a:tc>
                <a:tc>
                  <a:txBody>
                    <a:bodyPr/>
                    <a:lstStyle/>
                    <a:p>
                      <a:pPr algn="ctr"/>
                      <a:r>
                        <a:rPr lang="en-US" dirty="0" smtClean="0"/>
                        <a:t>5.9</a:t>
                      </a:r>
                      <a:endParaRPr lang="en-US" dirty="0"/>
                    </a:p>
                  </a:txBody>
                  <a:tcPr/>
                </a:tc>
                <a:tc>
                  <a:txBody>
                    <a:bodyPr/>
                    <a:lstStyle/>
                    <a:p>
                      <a:pPr algn="ctr"/>
                      <a:r>
                        <a:rPr lang="en-US" dirty="0" smtClean="0"/>
                        <a:t>37.9</a:t>
                      </a:r>
                      <a:endParaRPr lang="en-US" dirty="0"/>
                    </a:p>
                  </a:txBody>
                  <a:tcPr/>
                </a:tc>
                <a:tc>
                  <a:txBody>
                    <a:bodyPr/>
                    <a:lstStyle/>
                    <a:p>
                      <a:pPr algn="ctr"/>
                      <a:r>
                        <a:rPr lang="en-US" dirty="0" smtClean="0"/>
                        <a:t>62.1</a:t>
                      </a:r>
                      <a:endParaRPr lang="en-US" dirty="0"/>
                    </a:p>
                  </a:txBody>
                  <a:tcPr/>
                </a:tc>
              </a:tr>
              <a:tr h="370840">
                <a:tc>
                  <a:txBody>
                    <a:bodyPr/>
                    <a:lstStyle/>
                    <a:p>
                      <a:pPr algn="ctr"/>
                      <a:r>
                        <a:rPr lang="en-US" dirty="0" smtClean="0"/>
                        <a:t>0.6</a:t>
                      </a:r>
                      <a:endParaRPr lang="en-US" dirty="0"/>
                    </a:p>
                  </a:txBody>
                  <a:tcPr>
                    <a:solidFill>
                      <a:schemeClr val="bg1">
                        <a:lumMod val="60000"/>
                        <a:lumOff val="40000"/>
                      </a:schemeClr>
                    </a:solidFill>
                  </a:tcPr>
                </a:tc>
                <a:tc>
                  <a:txBody>
                    <a:bodyPr/>
                    <a:lstStyle/>
                    <a:p>
                      <a:pPr algn="ctr"/>
                      <a:r>
                        <a:rPr lang="en-US" dirty="0" smtClean="0"/>
                        <a:t>72.6</a:t>
                      </a:r>
                      <a:endParaRPr lang="en-US" dirty="0"/>
                    </a:p>
                  </a:txBody>
                  <a:tcPr>
                    <a:solidFill>
                      <a:schemeClr val="bg1">
                        <a:lumMod val="60000"/>
                        <a:lumOff val="40000"/>
                      </a:schemeClr>
                    </a:solidFill>
                  </a:tcPr>
                </a:tc>
                <a:tc>
                  <a:txBody>
                    <a:bodyPr/>
                    <a:lstStyle/>
                    <a:p>
                      <a:pPr algn="ctr"/>
                      <a:r>
                        <a:rPr lang="en-US" dirty="0" smtClean="0"/>
                        <a:t>8.3</a:t>
                      </a:r>
                      <a:endParaRPr lang="en-US" dirty="0"/>
                    </a:p>
                  </a:txBody>
                  <a:tcPr>
                    <a:solidFill>
                      <a:schemeClr val="bg1">
                        <a:lumMod val="60000"/>
                        <a:lumOff val="40000"/>
                      </a:schemeClr>
                    </a:solidFill>
                  </a:tcPr>
                </a:tc>
                <a:tc>
                  <a:txBody>
                    <a:bodyPr/>
                    <a:lstStyle/>
                    <a:p>
                      <a:pPr algn="ctr"/>
                      <a:r>
                        <a:rPr lang="en-US" dirty="0" smtClean="0"/>
                        <a:t>35.6</a:t>
                      </a:r>
                      <a:endParaRPr lang="en-US" dirty="0"/>
                    </a:p>
                  </a:txBody>
                  <a:tcPr>
                    <a:solidFill>
                      <a:schemeClr val="bg1">
                        <a:lumMod val="60000"/>
                        <a:lumOff val="40000"/>
                      </a:schemeClr>
                    </a:solidFill>
                  </a:tcPr>
                </a:tc>
                <a:tc>
                  <a:txBody>
                    <a:bodyPr/>
                    <a:lstStyle/>
                    <a:p>
                      <a:pPr algn="ctr"/>
                      <a:r>
                        <a:rPr lang="en-US" dirty="0" smtClean="0"/>
                        <a:t>64.4</a:t>
                      </a:r>
                      <a:endParaRPr lang="en-US" dirty="0"/>
                    </a:p>
                  </a:txBody>
                  <a:tcPr>
                    <a:solidFill>
                      <a:schemeClr val="bg1">
                        <a:lumMod val="60000"/>
                        <a:lumOff val="40000"/>
                      </a:schemeClr>
                    </a:solidFill>
                  </a:tcPr>
                </a:tc>
              </a:tr>
              <a:tr h="370840">
                <a:tc>
                  <a:txBody>
                    <a:bodyPr/>
                    <a:lstStyle/>
                    <a:p>
                      <a:pPr algn="ctr"/>
                      <a:r>
                        <a:rPr lang="en-US" dirty="0" smtClean="0"/>
                        <a:t>0.7</a:t>
                      </a:r>
                      <a:endParaRPr lang="en-US" dirty="0"/>
                    </a:p>
                  </a:txBody>
                  <a:tcPr/>
                </a:tc>
                <a:tc>
                  <a:txBody>
                    <a:bodyPr/>
                    <a:lstStyle/>
                    <a:p>
                      <a:pPr algn="ctr"/>
                      <a:r>
                        <a:rPr lang="en-US" dirty="0" smtClean="0"/>
                        <a:t>75.8</a:t>
                      </a:r>
                      <a:endParaRPr lang="en-US" dirty="0"/>
                    </a:p>
                  </a:txBody>
                  <a:tcPr/>
                </a:tc>
                <a:tc>
                  <a:txBody>
                    <a:bodyPr/>
                    <a:lstStyle/>
                    <a:p>
                      <a:pPr algn="ctr"/>
                      <a:r>
                        <a:rPr lang="en-US" dirty="0" smtClean="0"/>
                        <a:t>10.9</a:t>
                      </a:r>
                      <a:endParaRPr lang="en-US" dirty="0"/>
                    </a:p>
                  </a:txBody>
                  <a:tcPr/>
                </a:tc>
                <a:tc>
                  <a:txBody>
                    <a:bodyPr/>
                    <a:lstStyle/>
                    <a:p>
                      <a:pPr algn="ctr"/>
                      <a:r>
                        <a:rPr lang="en-US" dirty="0" smtClean="0"/>
                        <a:t>33.5</a:t>
                      </a:r>
                      <a:endParaRPr lang="en-US" dirty="0"/>
                    </a:p>
                  </a:txBody>
                  <a:tcPr/>
                </a:tc>
                <a:tc>
                  <a:txBody>
                    <a:bodyPr/>
                    <a:lstStyle/>
                    <a:p>
                      <a:pPr algn="ctr"/>
                      <a:r>
                        <a:rPr lang="en-US" dirty="0" smtClean="0"/>
                        <a:t>66.5</a:t>
                      </a:r>
                      <a:endParaRPr lang="en-US" dirty="0"/>
                    </a:p>
                  </a:txBody>
                  <a:tcPr/>
                </a:tc>
              </a:tr>
              <a:tr h="370840">
                <a:tc>
                  <a:txBody>
                    <a:bodyPr/>
                    <a:lstStyle/>
                    <a:p>
                      <a:pPr algn="ctr"/>
                      <a:r>
                        <a:rPr lang="en-US" dirty="0" smtClean="0"/>
                        <a:t>large</a:t>
                      </a: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r>
              <a:tr h="370840">
                <a:tc>
                  <a:txBody>
                    <a:bodyPr/>
                    <a:lstStyle/>
                    <a:p>
                      <a:pPr algn="ctr"/>
                      <a:r>
                        <a:rPr lang="en-US" dirty="0" smtClean="0"/>
                        <a:t>0.8</a:t>
                      </a:r>
                      <a:endParaRPr lang="en-US" dirty="0"/>
                    </a:p>
                  </a:txBody>
                  <a:tcPr/>
                </a:tc>
                <a:tc>
                  <a:txBody>
                    <a:bodyPr/>
                    <a:lstStyle/>
                    <a:p>
                      <a:pPr algn="ctr"/>
                      <a:r>
                        <a:rPr lang="en-US" dirty="0" smtClean="0"/>
                        <a:t>78.8</a:t>
                      </a:r>
                      <a:endParaRPr lang="en-US" dirty="0"/>
                    </a:p>
                  </a:txBody>
                  <a:tcPr/>
                </a:tc>
                <a:tc>
                  <a:txBody>
                    <a:bodyPr/>
                    <a:lstStyle/>
                    <a:p>
                      <a:pPr algn="ctr"/>
                      <a:r>
                        <a:rPr lang="en-US" dirty="0" smtClean="0"/>
                        <a:t>13.8</a:t>
                      </a:r>
                      <a:endParaRPr lang="en-US" dirty="0"/>
                    </a:p>
                  </a:txBody>
                  <a:tcPr/>
                </a:tc>
                <a:tc>
                  <a:txBody>
                    <a:bodyPr/>
                    <a:lstStyle/>
                    <a:p>
                      <a:pPr algn="ctr"/>
                      <a:r>
                        <a:rPr lang="en-US" dirty="0" smtClean="0"/>
                        <a:t>31.4</a:t>
                      </a:r>
                      <a:endParaRPr lang="en-US" dirty="0"/>
                    </a:p>
                  </a:txBody>
                  <a:tcPr/>
                </a:tc>
                <a:tc>
                  <a:txBody>
                    <a:bodyPr/>
                    <a:lstStyle/>
                    <a:p>
                      <a:pPr algn="ctr"/>
                      <a:r>
                        <a:rPr lang="en-US" dirty="0" smtClean="0"/>
                        <a:t>68.6</a:t>
                      </a:r>
                      <a:endParaRPr lang="en-US" dirty="0"/>
                    </a:p>
                  </a:txBody>
                  <a:tcPr/>
                </a:tc>
              </a:tr>
              <a:tr h="370840">
                <a:tc>
                  <a:txBody>
                    <a:bodyPr/>
                    <a:lstStyle/>
                    <a:p>
                      <a:pPr algn="ctr"/>
                      <a:r>
                        <a:rPr lang="en-US" dirty="0" smtClean="0"/>
                        <a:t>0.9</a:t>
                      </a:r>
                      <a:endParaRPr lang="en-US" dirty="0"/>
                    </a:p>
                  </a:txBody>
                  <a:tcPr/>
                </a:tc>
                <a:tc>
                  <a:txBody>
                    <a:bodyPr/>
                    <a:lstStyle/>
                    <a:p>
                      <a:pPr algn="ctr"/>
                      <a:r>
                        <a:rPr lang="en-US" dirty="0" smtClean="0"/>
                        <a:t>81.6</a:t>
                      </a:r>
                      <a:endParaRPr lang="en-US" dirty="0"/>
                    </a:p>
                  </a:txBody>
                  <a:tcPr/>
                </a:tc>
                <a:tc>
                  <a:txBody>
                    <a:bodyPr/>
                    <a:lstStyle/>
                    <a:p>
                      <a:pPr algn="ctr"/>
                      <a:r>
                        <a:rPr lang="en-US" dirty="0" smtClean="0"/>
                        <a:t>16.8</a:t>
                      </a:r>
                      <a:endParaRPr lang="en-US" dirty="0"/>
                    </a:p>
                  </a:txBody>
                  <a:tcPr/>
                </a:tc>
                <a:tc>
                  <a:txBody>
                    <a:bodyPr/>
                    <a:lstStyle/>
                    <a:p>
                      <a:pPr algn="ctr"/>
                      <a:r>
                        <a:rPr lang="en-US" dirty="0" smtClean="0"/>
                        <a:t>29.5</a:t>
                      </a:r>
                      <a:endParaRPr lang="en-US" dirty="0"/>
                    </a:p>
                  </a:txBody>
                  <a:tcPr/>
                </a:tc>
                <a:tc>
                  <a:txBody>
                    <a:bodyPr/>
                    <a:lstStyle/>
                    <a:p>
                      <a:pPr algn="ctr"/>
                      <a:r>
                        <a:rPr lang="en-US" dirty="0" smtClean="0"/>
                        <a:t>70.5</a:t>
                      </a:r>
                      <a:endParaRPr lang="en-US" dirty="0"/>
                    </a:p>
                  </a:txBody>
                  <a:tcPr/>
                </a:tc>
              </a:tr>
              <a:tr h="370840">
                <a:tc>
                  <a:txBody>
                    <a:bodyPr/>
                    <a:lstStyle/>
                    <a:p>
                      <a:pPr algn="ctr"/>
                      <a:r>
                        <a:rPr lang="en-US" dirty="0" smtClean="0"/>
                        <a:t>1.0</a:t>
                      </a:r>
                      <a:endParaRPr lang="en-US" dirty="0"/>
                    </a:p>
                  </a:txBody>
                  <a:tcPr/>
                </a:tc>
                <a:tc>
                  <a:txBody>
                    <a:bodyPr/>
                    <a:lstStyle/>
                    <a:p>
                      <a:pPr algn="ctr"/>
                      <a:r>
                        <a:rPr lang="en-US" dirty="0" smtClean="0"/>
                        <a:t>84.1</a:t>
                      </a:r>
                      <a:endParaRPr lang="en-US" dirty="0"/>
                    </a:p>
                  </a:txBody>
                  <a:tcPr/>
                </a:tc>
                <a:tc>
                  <a:txBody>
                    <a:bodyPr/>
                    <a:lstStyle/>
                    <a:p>
                      <a:pPr algn="ctr"/>
                      <a:r>
                        <a:rPr lang="en-US" dirty="0" smtClean="0"/>
                        <a:t>20</a:t>
                      </a:r>
                      <a:endParaRPr lang="en-US" dirty="0"/>
                    </a:p>
                  </a:txBody>
                  <a:tcPr/>
                </a:tc>
                <a:tc>
                  <a:txBody>
                    <a:bodyPr/>
                    <a:lstStyle/>
                    <a:p>
                      <a:pPr algn="ctr"/>
                      <a:r>
                        <a:rPr lang="en-US" dirty="0" smtClean="0"/>
                        <a:t>27.6</a:t>
                      </a:r>
                      <a:endParaRPr lang="en-US" dirty="0"/>
                    </a:p>
                  </a:txBody>
                  <a:tcPr/>
                </a:tc>
                <a:tc>
                  <a:txBody>
                    <a:bodyPr/>
                    <a:lstStyle/>
                    <a:p>
                      <a:pPr algn="ctr"/>
                      <a:r>
                        <a:rPr lang="en-US" dirty="0" smtClean="0"/>
                        <a:t>72.4</a:t>
                      </a:r>
                      <a:endParaRPr lang="en-US" dirty="0"/>
                    </a:p>
                  </a:txBody>
                  <a:tcPr/>
                </a:tc>
              </a:tr>
            </a:tbl>
          </a:graphicData>
        </a:graphic>
      </p:graphicFrame>
      <p:sp>
        <p:nvSpPr>
          <p:cNvPr id="9" name="Line 6"/>
          <p:cNvSpPr>
            <a:spLocks noChangeShapeType="1"/>
          </p:cNvSpPr>
          <p:nvPr/>
        </p:nvSpPr>
        <p:spPr bwMode="auto">
          <a:xfrm>
            <a:off x="539751" y="6813376"/>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5"/>
          <p:cNvSpPr txBox="1">
            <a:spLocks noChangeArrowheads="1"/>
          </p:cNvSpPr>
          <p:nvPr/>
        </p:nvSpPr>
        <p:spPr bwMode="auto">
          <a:xfrm>
            <a:off x="-36512" y="5766355"/>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GB" sz="1600" dirty="0" smtClean="0">
                <a:effectLst>
                  <a:outerShdw blurRad="50800" dist="38100" dir="2700000" algn="tl" rotWithShape="0">
                    <a:prstClr val="black">
                      <a:alpha val="40000"/>
                    </a:prstClr>
                  </a:outerShdw>
                </a:effectLst>
              </a:rPr>
              <a:t>Lambert, M. J. </a:t>
            </a:r>
            <a:r>
              <a:rPr lang="en-GB" sz="1600" dirty="0">
                <a:effectLst>
                  <a:outerShdw blurRad="50800" dist="38100" dir="2700000" algn="tl" rotWithShape="0">
                    <a:prstClr val="black">
                      <a:alpha val="40000"/>
                    </a:prstClr>
                  </a:outerShdw>
                </a:effectLst>
              </a:rPr>
              <a:t>(</a:t>
            </a:r>
            <a:r>
              <a:rPr lang="en-GB" sz="1600" dirty="0" smtClean="0">
                <a:effectLst>
                  <a:outerShdw blurRad="50800" dist="38100" dir="2700000" algn="tl" rotWithShape="0">
                    <a:prstClr val="black">
                      <a:alpha val="40000"/>
                    </a:prstClr>
                  </a:outerShdw>
                </a:effectLst>
              </a:rPr>
              <a:t>2013) </a:t>
            </a:r>
            <a:r>
              <a:rPr lang="en-GB" sz="1600" i="1" dirty="0" smtClean="0">
                <a:effectLst>
                  <a:outerShdw blurRad="50800" dist="38100" dir="2700000" algn="tl" rotWithShape="0">
                    <a:prstClr val="black">
                      <a:alpha val="40000"/>
                    </a:prstClr>
                  </a:outerShdw>
                </a:effectLst>
              </a:rPr>
              <a:t>“The effectiveness of psychotherapy”</a:t>
            </a:r>
          </a:p>
          <a:p>
            <a:pPr algn="ctr" eaLnBrk="1" hangingPunct="1"/>
            <a:r>
              <a:rPr lang="en-GB" sz="1600" dirty="0" smtClean="0">
                <a:effectLst>
                  <a:outerShdw blurRad="50800" dist="38100" dir="2700000" algn="tl" rotWithShape="0">
                    <a:prstClr val="black">
                      <a:alpha val="40000"/>
                    </a:prstClr>
                  </a:outerShdw>
                </a:effectLst>
              </a:rPr>
              <a:t>in M. J. Lambert (</a:t>
            </a:r>
            <a:r>
              <a:rPr lang="en-GB" sz="1600" dirty="0" err="1" smtClean="0">
                <a:effectLst>
                  <a:outerShdw blurRad="50800" dist="38100" dir="2700000" algn="tl" rotWithShape="0">
                    <a:prstClr val="black">
                      <a:alpha val="40000"/>
                    </a:prstClr>
                  </a:outerShdw>
                </a:effectLst>
              </a:rPr>
              <a:t>ed</a:t>
            </a:r>
            <a:r>
              <a:rPr lang="en-GB" sz="1600" dirty="0" smtClean="0">
                <a:effectLst>
                  <a:outerShdw blurRad="50800" dist="38100" dir="2700000" algn="tl" rotWithShape="0">
                    <a:prstClr val="black">
                      <a:alpha val="40000"/>
                    </a:prstClr>
                  </a:outerShdw>
                </a:effectLst>
              </a:rPr>
              <a:t>) </a:t>
            </a:r>
            <a:r>
              <a:rPr lang="en-GB" sz="1600" i="1" dirty="0" smtClean="0">
                <a:effectLst>
                  <a:outerShdw blurRad="50800" dist="38100" dir="2700000" algn="tl" rotWithShape="0">
                    <a:prstClr val="black">
                      <a:alpha val="40000"/>
                    </a:prstClr>
                  </a:outerShdw>
                </a:effectLst>
              </a:rPr>
              <a:t>“Handbook of psychotherapy and </a:t>
            </a:r>
            <a:r>
              <a:rPr lang="en-GB" sz="1600" i="1" dirty="0" err="1" smtClean="0">
                <a:effectLst>
                  <a:outerShdw blurRad="50800" dist="38100" dir="2700000" algn="tl" rotWithShape="0">
                    <a:prstClr val="black">
                      <a:alpha val="40000"/>
                    </a:prstClr>
                  </a:outerShdw>
                </a:effectLst>
              </a:rPr>
              <a:t>behavior</a:t>
            </a:r>
            <a:r>
              <a:rPr lang="en-GB" sz="1600" i="1" dirty="0" smtClean="0">
                <a:effectLst>
                  <a:outerShdw blurRad="50800" dist="38100" dir="2700000" algn="tl" rotWithShape="0">
                    <a:prstClr val="black">
                      <a:alpha val="40000"/>
                    </a:prstClr>
                  </a:outerShdw>
                </a:effectLst>
              </a:rPr>
              <a:t> change (6</a:t>
            </a:r>
            <a:r>
              <a:rPr lang="en-GB" sz="1600" i="1" baseline="30000" dirty="0" smtClean="0">
                <a:effectLst>
                  <a:outerShdw blurRad="50800" dist="38100" dir="2700000" algn="tl" rotWithShape="0">
                    <a:prstClr val="black">
                      <a:alpha val="40000"/>
                    </a:prstClr>
                  </a:outerShdw>
                </a:effectLst>
              </a:rPr>
              <a:t>th</a:t>
            </a:r>
            <a:r>
              <a:rPr lang="en-GB" sz="1600" i="1" dirty="0" smtClean="0">
                <a:effectLst>
                  <a:outerShdw blurRad="50800" dist="38100" dir="2700000" algn="tl" rotWithShape="0">
                    <a:prstClr val="black">
                      <a:alpha val="40000"/>
                    </a:prstClr>
                  </a:outerShdw>
                </a:effectLst>
              </a:rPr>
              <a:t> </a:t>
            </a:r>
            <a:r>
              <a:rPr lang="en-GB" sz="1600" i="1" dirty="0" err="1" smtClean="0">
                <a:effectLst>
                  <a:outerShdw blurRad="50800" dist="38100" dir="2700000" algn="tl" rotWithShape="0">
                    <a:prstClr val="black">
                      <a:alpha val="40000"/>
                    </a:prstClr>
                  </a:outerShdw>
                </a:effectLst>
              </a:rPr>
              <a:t>ed</a:t>
            </a:r>
            <a:r>
              <a:rPr lang="en-GB" sz="1600" i="1" dirty="0" smtClean="0">
                <a:effectLst>
                  <a:outerShdw blurRad="50800" dist="38100" dir="2700000" algn="tl" rotWithShape="0">
                    <a:prstClr val="black">
                      <a:alpha val="40000"/>
                    </a:prstClr>
                  </a:outerShdw>
                </a:effectLst>
              </a:rPr>
              <a:t>)”</a:t>
            </a:r>
          </a:p>
          <a:p>
            <a:pPr algn="ctr" eaLnBrk="1" hangingPunct="1"/>
            <a:r>
              <a:rPr lang="en-GB" sz="1600" i="1" dirty="0" err="1" smtClean="0">
                <a:effectLst>
                  <a:outerShdw blurRad="50800" dist="38100" dir="2700000" algn="tl" rotWithShape="0">
                    <a:prstClr val="black">
                      <a:alpha val="40000"/>
                    </a:prstClr>
                  </a:outerShdw>
                </a:effectLst>
              </a:rPr>
              <a:t>Wampold</a:t>
            </a:r>
            <a:r>
              <a:rPr lang="en-GB" sz="1600" i="1" dirty="0" smtClean="0">
                <a:effectLst>
                  <a:outerShdw blurRad="50800" dist="38100" dir="2700000" algn="tl" rotWithShape="0">
                    <a:prstClr val="black">
                      <a:alpha val="40000"/>
                    </a:prstClr>
                  </a:outerShdw>
                </a:effectLst>
              </a:rPr>
              <a:t>, B. E. (2001) “The great psychotherapy debate: models, methods &amp; findings”</a:t>
            </a:r>
            <a:endParaRPr lang="en-GB" sz="16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2050524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Rot="1" noChangeArrowheads="1"/>
          </p:cNvSpPr>
          <p:nvPr>
            <p:ph type="body" idx="1"/>
          </p:nvPr>
        </p:nvSpPr>
        <p:spPr>
          <a:xfrm>
            <a:off x="-36512" y="1370385"/>
            <a:ext cx="5472608" cy="3529012"/>
          </a:xfrm>
        </p:spPr>
        <p:txBody>
          <a:bodyPr/>
          <a:lstStyle/>
          <a:p>
            <a:pPr marL="449263" indent="-449263" eaLnBrk="1" hangingPunct="1">
              <a:buSzTx/>
              <a:buFont typeface="Wingdings" pitchFamily="2" charset="2"/>
              <a:buChar char="²"/>
              <a:defRPr/>
            </a:pPr>
            <a:r>
              <a:rPr lang="en-GB" sz="2200" dirty="0" smtClean="0"/>
              <a:t>dodo bird: no large differences in efficacy between seven different approaches (</a:t>
            </a:r>
            <a:r>
              <a:rPr lang="en-GB" sz="2200" dirty="0" err="1" smtClean="0"/>
              <a:t>Cuijpers</a:t>
            </a:r>
            <a:r>
              <a:rPr lang="en-GB" sz="2200" dirty="0" smtClean="0"/>
              <a:t> et al, 2008)</a:t>
            </a:r>
          </a:p>
          <a:p>
            <a:pPr marL="449263" indent="-449263" eaLnBrk="1" hangingPunct="1">
              <a:buSzTx/>
              <a:buFont typeface="Wingdings" pitchFamily="2" charset="2"/>
              <a:buChar char="²"/>
              <a:defRPr/>
            </a:pPr>
            <a:r>
              <a:rPr lang="en-GB" sz="2200" dirty="0" smtClean="0"/>
              <a:t>research quality for third wave therapies such as ACT, DBT, </a:t>
            </a:r>
            <a:r>
              <a:rPr lang="en-GB" sz="2200" dirty="0" err="1" smtClean="0"/>
              <a:t>etc</a:t>
            </a:r>
            <a:r>
              <a:rPr lang="en-GB" sz="2200" dirty="0" smtClean="0"/>
              <a:t> somewhat poor (</a:t>
            </a:r>
            <a:r>
              <a:rPr lang="en-GB" sz="2200" dirty="0" err="1" smtClean="0"/>
              <a:t>Ost</a:t>
            </a:r>
            <a:r>
              <a:rPr lang="en-GB" sz="2200" dirty="0" smtClean="0"/>
              <a:t>, 2014)</a:t>
            </a:r>
          </a:p>
          <a:p>
            <a:pPr marL="449263" indent="-449263" eaLnBrk="1" hangingPunct="1">
              <a:buSzTx/>
              <a:buFont typeface="Wingdings" pitchFamily="2" charset="2"/>
              <a:buChar char="²"/>
              <a:defRPr/>
            </a:pPr>
            <a:r>
              <a:rPr lang="en-GB" sz="2200" dirty="0" smtClean="0"/>
              <a:t>publication bias seems to have considerably over-estimated effect sizes (</a:t>
            </a:r>
            <a:r>
              <a:rPr lang="en-GB" sz="2200" dirty="0" err="1" smtClean="0"/>
              <a:t>Cuijpers</a:t>
            </a:r>
            <a:r>
              <a:rPr lang="en-GB" sz="2200" dirty="0" smtClean="0"/>
              <a:t> et al, 2010) </a:t>
            </a:r>
          </a:p>
        </p:txBody>
      </p:sp>
      <p:sp>
        <p:nvSpPr>
          <p:cNvPr id="12292" name="Text Box 5"/>
          <p:cNvSpPr txBox="1">
            <a:spLocks noChangeArrowheads="1"/>
          </p:cNvSpPr>
          <p:nvPr/>
        </p:nvSpPr>
        <p:spPr bwMode="auto">
          <a:xfrm>
            <a:off x="-13395" y="5229200"/>
            <a:ext cx="910907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dirty="0" err="1">
                <a:effectLst>
                  <a:outerShdw blurRad="50800" dist="38100" dir="2700000" algn="tl" rotWithShape="0">
                    <a:prstClr val="black">
                      <a:alpha val="40000"/>
                    </a:prstClr>
                  </a:outerShdw>
                </a:effectLst>
              </a:rPr>
              <a:t>Cuijpers</a:t>
            </a:r>
            <a:r>
              <a:rPr lang="en-GB" altLang="en-US" sz="1600" dirty="0">
                <a:effectLst>
                  <a:outerShdw blurRad="50800" dist="38100" dir="2700000" algn="tl" rotWithShape="0">
                    <a:prstClr val="black">
                      <a:alpha val="40000"/>
                    </a:prstClr>
                  </a:outerShdw>
                </a:effectLst>
              </a:rPr>
              <a:t>, P., et al. (2008). </a:t>
            </a:r>
            <a:r>
              <a:rPr lang="en-GB" altLang="en-US" sz="1600" i="1" dirty="0">
                <a:effectLst>
                  <a:outerShdw blurRad="50800" dist="38100" dir="2700000" algn="tl" rotWithShape="0">
                    <a:prstClr val="black">
                      <a:alpha val="40000"/>
                    </a:prstClr>
                  </a:outerShdw>
                </a:effectLst>
              </a:rPr>
              <a:t>"Psychotherapy for depression in adults: A meta-analysis of comparative outcome studies."</a:t>
            </a:r>
            <a:r>
              <a:rPr lang="en-GB" altLang="en-US" sz="1600" dirty="0">
                <a:effectLst>
                  <a:outerShdw blurRad="50800" dist="38100" dir="2700000" algn="tl" rotWithShape="0">
                    <a:prstClr val="black">
                      <a:alpha val="40000"/>
                    </a:prstClr>
                  </a:outerShdw>
                </a:effectLst>
              </a:rPr>
              <a:t> J Consult </a:t>
            </a:r>
            <a:r>
              <a:rPr lang="en-GB" altLang="en-US" sz="1600" dirty="0" err="1">
                <a:effectLst>
                  <a:outerShdw blurRad="50800" dist="38100" dir="2700000" algn="tl" rotWithShape="0">
                    <a:prstClr val="black">
                      <a:alpha val="40000"/>
                    </a:prstClr>
                  </a:outerShdw>
                </a:effectLst>
              </a:rPr>
              <a:t>Clin</a:t>
            </a:r>
            <a:r>
              <a:rPr lang="en-GB" altLang="en-US" sz="1600" dirty="0">
                <a:effectLst>
                  <a:outerShdw blurRad="50800" dist="38100" dir="2700000" algn="tl" rotWithShape="0">
                    <a:prstClr val="black">
                      <a:alpha val="40000"/>
                    </a:prstClr>
                  </a:outerShdw>
                </a:effectLst>
              </a:rPr>
              <a:t> </a:t>
            </a:r>
            <a:r>
              <a:rPr lang="en-GB" altLang="en-US" sz="1600" dirty="0" err="1">
                <a:effectLst>
                  <a:outerShdw blurRad="50800" dist="38100" dir="2700000" algn="tl" rotWithShape="0">
                    <a:prstClr val="black">
                      <a:alpha val="40000"/>
                    </a:prstClr>
                  </a:outerShdw>
                </a:effectLst>
              </a:rPr>
              <a:t>Psychol</a:t>
            </a:r>
            <a:r>
              <a:rPr lang="en-GB" altLang="en-US" sz="1600" dirty="0">
                <a:effectLst>
                  <a:outerShdw blurRad="50800" dist="38100" dir="2700000" algn="tl" rotWithShape="0">
                    <a:prstClr val="black">
                      <a:alpha val="40000"/>
                    </a:prstClr>
                  </a:outerShdw>
                </a:effectLst>
              </a:rPr>
              <a:t> 76(6): 909-922. </a:t>
            </a:r>
          </a:p>
          <a:p>
            <a:pPr algn="ctr" eaLnBrk="1" hangingPunct="1">
              <a:spcBef>
                <a:spcPct val="0"/>
              </a:spcBef>
              <a:buClrTx/>
              <a:buSzTx/>
              <a:buFontTx/>
              <a:buNone/>
            </a:pPr>
            <a:r>
              <a:rPr lang="en-GB" altLang="en-US" sz="1600" dirty="0">
                <a:effectLst>
                  <a:outerShdw blurRad="50800" dist="38100" dir="2700000" algn="tl" rotWithShape="0">
                    <a:prstClr val="black">
                      <a:alpha val="40000"/>
                    </a:prstClr>
                  </a:outerShdw>
                </a:effectLst>
              </a:rPr>
              <a:t>  </a:t>
            </a:r>
            <a:r>
              <a:rPr lang="en-US" sz="1600" dirty="0" err="1" smtClean="0">
                <a:effectLst>
                  <a:outerShdw blurRad="50800" dist="38100" dir="2700000" algn="tl" rotWithShape="0">
                    <a:prstClr val="black">
                      <a:alpha val="40000"/>
                    </a:prstClr>
                  </a:outerShdw>
                </a:effectLst>
              </a:rPr>
              <a:t>Öst</a:t>
            </a:r>
            <a:r>
              <a:rPr lang="en-US" sz="1600" dirty="0">
                <a:effectLst>
                  <a:outerShdw blurRad="50800" dist="38100" dir="2700000" algn="tl" rotWithShape="0">
                    <a:prstClr val="black">
                      <a:alpha val="40000"/>
                    </a:prstClr>
                  </a:outerShdw>
                </a:effectLst>
              </a:rPr>
              <a:t>, L.-G. (2014). </a:t>
            </a:r>
            <a:r>
              <a:rPr lang="en-US" sz="1600" i="1" dirty="0">
                <a:effectLst>
                  <a:outerShdw blurRad="50800" dist="38100" dir="2700000" algn="tl" rotWithShape="0">
                    <a:prstClr val="black">
                      <a:alpha val="40000"/>
                    </a:prstClr>
                  </a:outerShdw>
                </a:effectLst>
              </a:rPr>
              <a:t>"The efficacy of Acceptance and Commitment Therapy: An updated systematic review and meta-analysis." </a:t>
            </a:r>
            <a:r>
              <a:rPr lang="en-US" sz="1600" u="sng" dirty="0" err="1" smtClean="0">
                <a:effectLst>
                  <a:outerShdw blurRad="50800" dist="38100" dir="2700000" algn="tl" rotWithShape="0">
                    <a:prstClr val="black">
                      <a:alpha val="40000"/>
                    </a:prstClr>
                  </a:outerShdw>
                </a:effectLst>
              </a:rPr>
              <a:t>Behav</a:t>
            </a:r>
            <a:r>
              <a:rPr lang="en-US" sz="1600" u="sng" dirty="0" smtClean="0">
                <a:effectLst>
                  <a:outerShdw blurRad="50800" dist="38100" dir="2700000" algn="tl" rotWithShape="0">
                    <a:prstClr val="black">
                      <a:alpha val="40000"/>
                    </a:prstClr>
                  </a:outerShdw>
                </a:effectLst>
              </a:rPr>
              <a:t> Res and Therapy </a:t>
            </a:r>
            <a:r>
              <a:rPr lang="en-US" sz="1600" b="1" u="sng" dirty="0">
                <a:effectLst>
                  <a:outerShdw blurRad="50800" dist="38100" dir="2700000" algn="tl" rotWithShape="0">
                    <a:prstClr val="black">
                      <a:alpha val="40000"/>
                    </a:prstClr>
                  </a:outerShdw>
                </a:effectLst>
              </a:rPr>
              <a:t>61</a:t>
            </a:r>
            <a:r>
              <a:rPr lang="en-US" sz="1600" u="sng" dirty="0" smtClean="0">
                <a:effectLst>
                  <a:outerShdw blurRad="50800" dist="38100" dir="2700000" algn="tl" rotWithShape="0">
                    <a:prstClr val="black">
                      <a:alpha val="40000"/>
                    </a:prstClr>
                  </a:outerShdw>
                </a:effectLst>
              </a:rPr>
              <a:t>(10</a:t>
            </a:r>
            <a:r>
              <a:rPr lang="en-US" sz="1600" u="sng" dirty="0">
                <a:effectLst>
                  <a:outerShdw blurRad="50800" dist="38100" dir="2700000" algn="tl" rotWithShape="0">
                    <a:prstClr val="black">
                      <a:alpha val="40000"/>
                    </a:prstClr>
                  </a:outerShdw>
                </a:effectLst>
              </a:rPr>
              <a:t>): 105-121</a:t>
            </a:r>
            <a:r>
              <a:rPr lang="en-US" sz="1600" u="sng" dirty="0" smtClean="0">
                <a:effectLst>
                  <a:outerShdw blurRad="50800" dist="38100" dir="2700000" algn="tl" rotWithShape="0">
                    <a:prstClr val="black">
                      <a:alpha val="40000"/>
                    </a:prstClr>
                  </a:outerShdw>
                </a:effectLst>
              </a:rPr>
              <a:t>.</a:t>
            </a:r>
            <a:r>
              <a:rPr lang="en-GB" altLang="en-US" sz="1600" dirty="0" smtClean="0">
                <a:effectLst>
                  <a:outerShdw blurRad="50800" dist="38100" dir="2700000" algn="tl" rotWithShape="0">
                    <a:prstClr val="black">
                      <a:alpha val="40000"/>
                    </a:prstClr>
                  </a:outerShdw>
                </a:effectLst>
              </a:rPr>
              <a:t>          </a:t>
            </a:r>
            <a:r>
              <a:rPr lang="en-GB" altLang="en-US" sz="1600" dirty="0" err="1" smtClean="0">
                <a:effectLst>
                  <a:outerShdw blurRad="50800" dist="38100" dir="2700000" algn="tl" rotWithShape="0">
                    <a:prstClr val="black">
                      <a:alpha val="40000"/>
                    </a:prstClr>
                  </a:outerShdw>
                </a:effectLst>
              </a:rPr>
              <a:t>Cuijpers</a:t>
            </a:r>
            <a:r>
              <a:rPr lang="en-GB" altLang="en-US" sz="1600" dirty="0">
                <a:effectLst>
                  <a:outerShdw blurRad="50800" dist="38100" dir="2700000" algn="tl" rotWithShape="0">
                    <a:prstClr val="black">
                      <a:alpha val="40000"/>
                    </a:prstClr>
                  </a:outerShdw>
                </a:effectLst>
              </a:rPr>
              <a:t>, P., et al. (2010). </a:t>
            </a:r>
            <a:r>
              <a:rPr lang="en-GB" altLang="en-US" sz="1600" i="1" dirty="0">
                <a:effectLst>
                  <a:outerShdw blurRad="50800" dist="38100" dir="2700000" algn="tl" rotWithShape="0">
                    <a:prstClr val="black">
                      <a:alpha val="40000"/>
                    </a:prstClr>
                  </a:outerShdw>
                </a:effectLst>
              </a:rPr>
              <a:t>"Efficacy of CBT &amp; other psychological treatments for adult depression: Meta-analytic study of publication bias."</a:t>
            </a:r>
            <a:r>
              <a:rPr lang="en-GB" altLang="en-US" sz="1600" dirty="0">
                <a:effectLst>
                  <a:outerShdw blurRad="50800" dist="38100" dir="2700000" algn="tl" rotWithShape="0">
                    <a:prstClr val="black">
                      <a:alpha val="40000"/>
                    </a:prstClr>
                  </a:outerShdw>
                </a:effectLst>
              </a:rPr>
              <a:t> Br J Psychiatry 196: 173-178.  </a:t>
            </a:r>
          </a:p>
        </p:txBody>
      </p:sp>
      <p:sp>
        <p:nvSpPr>
          <p:cNvPr id="12293" name="Line 6"/>
          <p:cNvSpPr>
            <a:spLocks noChangeShapeType="1"/>
          </p:cNvSpPr>
          <p:nvPr/>
        </p:nvSpPr>
        <p:spPr bwMode="auto">
          <a:xfrm>
            <a:off x="684214" y="5157192"/>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22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340768"/>
            <a:ext cx="3484562"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noGrp="1" noRot="1" noChangeArrowheads="1"/>
          </p:cNvSpPr>
          <p:nvPr>
            <p:ph type="title"/>
          </p:nvPr>
        </p:nvSpPr>
        <p:spPr>
          <a:xfrm>
            <a:off x="-36512" y="44624"/>
            <a:ext cx="9252520" cy="1143000"/>
          </a:xfrm>
        </p:spPr>
        <p:txBody>
          <a:bodyPr/>
          <a:lstStyle/>
          <a:p>
            <a:pPr algn="l" eaLnBrk="1" hangingPunct="1">
              <a:defRPr/>
            </a:pPr>
            <a:r>
              <a:rPr lang="en-GB" sz="4000" dirty="0" smtClean="0"/>
              <a:t>reasons to be </a:t>
            </a:r>
            <a:r>
              <a:rPr lang="en-GB" sz="4000" strike="sngStrike" dirty="0" smtClean="0"/>
              <a:t>pleased</a:t>
            </a:r>
            <a:r>
              <a:rPr lang="en-GB" sz="4000" dirty="0" smtClean="0"/>
              <a:t> disappointed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sz="4000" dirty="0" smtClean="0"/>
              <a:t>14 qualities of effective therapists</a:t>
            </a:r>
            <a:endParaRPr lang="en-US" sz="4000" dirty="0"/>
          </a:p>
        </p:txBody>
      </p:sp>
      <p:sp>
        <p:nvSpPr>
          <p:cNvPr id="3" name="Content Placeholder 2"/>
          <p:cNvSpPr>
            <a:spLocks noGrp="1"/>
          </p:cNvSpPr>
          <p:nvPr>
            <p:ph idx="1"/>
          </p:nvPr>
        </p:nvSpPr>
        <p:spPr>
          <a:xfrm>
            <a:off x="107504" y="1378297"/>
            <a:ext cx="8856984" cy="4498975"/>
          </a:xfrm>
        </p:spPr>
        <p:txBody>
          <a:bodyPr/>
          <a:lstStyle/>
          <a:p>
            <a:pPr marL="432000" indent="-432000">
              <a:spcBef>
                <a:spcPts val="0"/>
              </a:spcBef>
              <a:buSzPct val="100000"/>
              <a:buFont typeface="+mj-lt"/>
              <a:buAutoNum type="arabicPeriod"/>
            </a:pPr>
            <a:r>
              <a:rPr lang="en-US" sz="2200" dirty="0"/>
              <a:t>a</a:t>
            </a:r>
            <a:r>
              <a:rPr lang="en-US" sz="2200" dirty="0" smtClean="0"/>
              <a:t> sophisticated set of interpersonal skills including fluency, perceptiveness, modulation/expressiveness, warmth/acceptance, empathy, &amp; focus on the other</a:t>
            </a:r>
          </a:p>
          <a:p>
            <a:pPr marL="432000" indent="-432000">
              <a:spcBef>
                <a:spcPts val="0"/>
              </a:spcBef>
              <a:buSzPct val="100000"/>
              <a:buFont typeface="+mj-lt"/>
              <a:buAutoNum type="arabicPeriod"/>
            </a:pPr>
            <a:r>
              <a:rPr lang="en-US" sz="2200" dirty="0"/>
              <a:t>c</a:t>
            </a:r>
            <a:r>
              <a:rPr lang="en-US" sz="2200" dirty="0" smtClean="0"/>
              <a:t>lients feel understood, trust the therapist &amp; believe the therapist can help them</a:t>
            </a:r>
          </a:p>
          <a:p>
            <a:pPr marL="432000" indent="-432000">
              <a:spcBef>
                <a:spcPts val="0"/>
              </a:spcBef>
              <a:buSzPct val="100000"/>
              <a:buFont typeface="+mj-lt"/>
              <a:buAutoNum type="arabicPeriod"/>
            </a:pPr>
            <a:r>
              <a:rPr lang="en-US" sz="2200" dirty="0"/>
              <a:t>a</a:t>
            </a:r>
            <a:r>
              <a:rPr lang="en-US" sz="2200" dirty="0" smtClean="0"/>
              <a:t>ble to form a working alliance with broad range of clients</a:t>
            </a:r>
          </a:p>
          <a:p>
            <a:pPr marL="432000" indent="-432000">
              <a:spcBef>
                <a:spcPts val="0"/>
              </a:spcBef>
              <a:buSzPct val="100000"/>
              <a:buFont typeface="+mj-lt"/>
              <a:buAutoNum type="arabicPeriod"/>
            </a:pPr>
            <a:r>
              <a:rPr lang="en-US" sz="2200" dirty="0"/>
              <a:t>p</a:t>
            </a:r>
            <a:r>
              <a:rPr lang="en-US" sz="2200" dirty="0" smtClean="0"/>
              <a:t>rovide an acceptable and adaptive explanation for the client’s distress</a:t>
            </a:r>
          </a:p>
          <a:p>
            <a:pPr marL="432000" indent="-432000">
              <a:spcBef>
                <a:spcPts val="0"/>
              </a:spcBef>
              <a:buSzPct val="100000"/>
              <a:buFont typeface="+mj-lt"/>
              <a:buAutoNum type="arabicPeriod"/>
            </a:pPr>
            <a:r>
              <a:rPr lang="en-US" sz="2200" dirty="0"/>
              <a:t>p</a:t>
            </a:r>
            <a:r>
              <a:rPr lang="en-US" sz="2200" dirty="0" smtClean="0"/>
              <a:t>rovide a treatment plan that is consistent with the explanation provided to the client</a:t>
            </a:r>
          </a:p>
          <a:p>
            <a:pPr marL="432000" indent="-432000">
              <a:spcBef>
                <a:spcPts val="0"/>
              </a:spcBef>
              <a:buSzPct val="100000"/>
              <a:buFont typeface="+mj-lt"/>
              <a:buAutoNum type="arabicPeriod"/>
            </a:pPr>
            <a:r>
              <a:rPr lang="en-US" sz="2200" dirty="0"/>
              <a:t>i</a:t>
            </a:r>
            <a:r>
              <a:rPr lang="en-US" sz="2200" dirty="0" smtClean="0"/>
              <a:t>s influential, persuasive, and convincing</a:t>
            </a:r>
          </a:p>
          <a:p>
            <a:pPr marL="432000" indent="-432000">
              <a:spcBef>
                <a:spcPts val="0"/>
              </a:spcBef>
              <a:buSzPct val="100000"/>
              <a:buFont typeface="+mj-lt"/>
              <a:buAutoNum type="arabicPeriod"/>
            </a:pPr>
            <a:r>
              <a:rPr lang="en-US" sz="2200" dirty="0"/>
              <a:t>c</a:t>
            </a:r>
            <a:r>
              <a:rPr lang="en-US" sz="2200" dirty="0" smtClean="0"/>
              <a:t>ontinually monitors client progress in an authentic </a:t>
            </a:r>
            <a:r>
              <a:rPr lang="en-US" sz="2400" dirty="0" smtClean="0"/>
              <a:t>way</a:t>
            </a:r>
          </a:p>
          <a:p>
            <a:pPr marL="432000" indent="-432000">
              <a:spcBef>
                <a:spcPts val="0"/>
              </a:spcBef>
              <a:buSzPct val="100000"/>
              <a:buFont typeface="+mj-lt"/>
              <a:buAutoNum type="arabicPeriod"/>
            </a:pPr>
            <a:endParaRPr lang="en-US" sz="2400" dirty="0" smtClean="0"/>
          </a:p>
          <a:p>
            <a:pPr marL="432000" indent="-432000">
              <a:spcBef>
                <a:spcPts val="0"/>
              </a:spcBef>
              <a:buSzPct val="100000"/>
              <a:buFont typeface="+mj-lt"/>
              <a:buAutoNum type="arabicPeriod"/>
            </a:pPr>
            <a:endParaRPr lang="en-US" sz="2400" dirty="0" smtClean="0"/>
          </a:p>
          <a:p>
            <a:pPr marL="432000" indent="-432000">
              <a:spcBef>
                <a:spcPts val="0"/>
              </a:spcBef>
              <a:buSzPct val="100000"/>
              <a:buFont typeface="+mj-lt"/>
              <a:buAutoNum type="arabicPeriod"/>
            </a:pPr>
            <a:endParaRPr lang="en-US" sz="2400" dirty="0" smtClean="0"/>
          </a:p>
          <a:p>
            <a:pPr marL="514350" indent="-514350">
              <a:buFont typeface="+mj-lt"/>
              <a:buAutoNum type="arabicPeriod"/>
            </a:pPr>
            <a:endParaRPr lang="en-US" sz="2400" dirty="0" smtClean="0"/>
          </a:p>
        </p:txBody>
      </p:sp>
      <p:sp>
        <p:nvSpPr>
          <p:cNvPr id="4" name="Text Box 5"/>
          <p:cNvSpPr txBox="1">
            <a:spLocks noChangeArrowheads="1"/>
          </p:cNvSpPr>
          <p:nvPr/>
        </p:nvSpPr>
        <p:spPr bwMode="auto">
          <a:xfrm>
            <a:off x="179512" y="6092826"/>
            <a:ext cx="86409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US" sz="1800" dirty="0" err="1" smtClean="0">
                <a:effectLst>
                  <a:outerShdw blurRad="50800" dist="38100" dir="2700000" algn="tl" rotWithShape="0">
                    <a:prstClr val="black">
                      <a:alpha val="40000"/>
                    </a:prstClr>
                  </a:outerShdw>
                </a:effectLst>
              </a:rPr>
              <a:t>Wampold</a:t>
            </a:r>
            <a:r>
              <a:rPr lang="en-US" sz="1800" dirty="0" smtClean="0">
                <a:effectLst>
                  <a:outerShdw blurRad="50800" dist="38100" dir="2700000" algn="tl" rotWithShape="0">
                    <a:prstClr val="black">
                      <a:alpha val="40000"/>
                    </a:prstClr>
                  </a:outerShdw>
                </a:effectLst>
              </a:rPr>
              <a:t>, B. E. (2011). </a:t>
            </a:r>
            <a:r>
              <a:rPr lang="en-US" sz="1800" i="1" dirty="0" smtClean="0">
                <a:effectLst>
                  <a:outerShdw blurRad="50800" dist="38100" dir="2700000" algn="tl" rotWithShape="0">
                    <a:prstClr val="black">
                      <a:alpha val="40000"/>
                    </a:prstClr>
                  </a:outerShdw>
                </a:effectLst>
              </a:rPr>
              <a:t>”Qualities and actions of effective therapists.” </a:t>
            </a:r>
            <a:r>
              <a:rPr lang="en-US" sz="1800" u="sng" dirty="0" smtClean="0">
                <a:effectLst>
                  <a:outerShdw blurRad="50800" dist="38100" dir="2700000" algn="tl" rotWithShape="0">
                    <a:prstClr val="black">
                      <a:alpha val="40000"/>
                    </a:prstClr>
                  </a:outerShdw>
                </a:effectLst>
              </a:rPr>
              <a:t>APA Education Directorate: Online Article CE Series</a:t>
            </a:r>
            <a:r>
              <a:rPr lang="en-US" sz="1800" dirty="0" smtClean="0">
                <a:effectLst>
                  <a:outerShdw blurRad="50800" dist="38100" dir="2700000" algn="tl" rotWithShape="0">
                    <a:prstClr val="black">
                      <a:alpha val="40000"/>
                    </a:prstClr>
                  </a:outerShdw>
                </a:effectLst>
              </a:rPr>
              <a:t> pp. 1-7</a:t>
            </a:r>
            <a:endParaRPr lang="en-GB" altLang="en-US" sz="1800" dirty="0">
              <a:effectLst>
                <a:outerShdw blurRad="50800" dist="38100" dir="2700000" algn="tl" rotWithShape="0">
                  <a:prstClr val="black">
                    <a:alpha val="40000"/>
                  </a:prstClr>
                </a:outerShdw>
              </a:effectLst>
            </a:endParaRPr>
          </a:p>
        </p:txBody>
      </p:sp>
      <p:sp>
        <p:nvSpPr>
          <p:cNvPr id="5" name="Line 6"/>
          <p:cNvSpPr>
            <a:spLocks noChangeShapeType="1"/>
          </p:cNvSpPr>
          <p:nvPr/>
        </p:nvSpPr>
        <p:spPr bwMode="auto">
          <a:xfrm>
            <a:off x="539552" y="5877272"/>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4269750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sz="4000" dirty="0" smtClean="0"/>
              <a:t>14 qualities of effective therapists</a:t>
            </a:r>
            <a:endParaRPr lang="en-US" sz="4000" dirty="0"/>
          </a:p>
        </p:txBody>
      </p:sp>
      <p:sp>
        <p:nvSpPr>
          <p:cNvPr id="3" name="Content Placeholder 2"/>
          <p:cNvSpPr>
            <a:spLocks noGrp="1"/>
          </p:cNvSpPr>
          <p:nvPr>
            <p:ph idx="1"/>
          </p:nvPr>
        </p:nvSpPr>
        <p:spPr>
          <a:xfrm>
            <a:off x="72008" y="1268760"/>
            <a:ext cx="9036496" cy="4498975"/>
          </a:xfrm>
        </p:spPr>
        <p:txBody>
          <a:bodyPr/>
          <a:lstStyle/>
          <a:p>
            <a:pPr marL="493200" indent="-493200">
              <a:spcBef>
                <a:spcPts val="0"/>
              </a:spcBef>
              <a:buSzPct val="100000"/>
              <a:buFont typeface="+mj-lt"/>
              <a:buAutoNum type="arabicPeriod" startAt="8"/>
            </a:pPr>
            <a:r>
              <a:rPr lang="en-US" sz="2200" dirty="0"/>
              <a:t>f</a:t>
            </a:r>
            <a:r>
              <a:rPr lang="en-US" sz="2200" dirty="0" smtClean="0"/>
              <a:t>lexible </a:t>
            </a:r>
            <a:r>
              <a:rPr lang="en-US" sz="2200" dirty="0"/>
              <a:t>&amp;</a:t>
            </a:r>
            <a:r>
              <a:rPr lang="en-US" sz="2200" dirty="0" smtClean="0"/>
              <a:t> will adjust therapy if resistance to the treatment is apparent or the client is not making adequate progress</a:t>
            </a:r>
          </a:p>
          <a:p>
            <a:pPr marL="493200" indent="-493200">
              <a:spcBef>
                <a:spcPts val="0"/>
              </a:spcBef>
              <a:buSzPct val="100000"/>
              <a:buFont typeface="+mj-lt"/>
              <a:buAutoNum type="arabicPeriod" startAt="8"/>
            </a:pPr>
            <a:r>
              <a:rPr lang="en-US" sz="2200" dirty="0"/>
              <a:t>d</a:t>
            </a:r>
            <a:r>
              <a:rPr lang="en-US" sz="2200" dirty="0" smtClean="0"/>
              <a:t>oes not avoid difficult material in therapy and uses such difficulties therapeutically</a:t>
            </a:r>
          </a:p>
          <a:p>
            <a:pPr marL="493200" indent="-493200">
              <a:spcBef>
                <a:spcPts val="0"/>
              </a:spcBef>
              <a:buSzPct val="100000"/>
              <a:buFont typeface="+mj-lt"/>
              <a:buAutoNum type="arabicPeriod" startAt="8"/>
            </a:pPr>
            <a:r>
              <a:rPr lang="en-US" sz="2200" dirty="0"/>
              <a:t>t</a:t>
            </a:r>
            <a:r>
              <a:rPr lang="en-US" sz="2200" dirty="0" smtClean="0"/>
              <a:t>he effective therapist communicates hope and optimism</a:t>
            </a:r>
          </a:p>
          <a:p>
            <a:pPr marL="493200" indent="-493200">
              <a:spcBef>
                <a:spcPts val="0"/>
              </a:spcBef>
              <a:buSzPct val="100000"/>
              <a:buFont typeface="+mj-lt"/>
              <a:buAutoNum type="arabicPeriod" startAt="8"/>
            </a:pPr>
            <a:r>
              <a:rPr lang="en-US" sz="2200" dirty="0"/>
              <a:t>a</a:t>
            </a:r>
            <a:r>
              <a:rPr lang="en-US" sz="2200" dirty="0" smtClean="0"/>
              <a:t>ware of the client’s characteristics and context</a:t>
            </a:r>
          </a:p>
          <a:p>
            <a:pPr marL="493200" indent="-493200">
              <a:spcBef>
                <a:spcPts val="0"/>
              </a:spcBef>
              <a:buSzPct val="100000"/>
              <a:buFont typeface="+mj-lt"/>
              <a:buAutoNum type="arabicPeriod" startAt="8"/>
            </a:pPr>
            <a:r>
              <a:rPr lang="en-US" sz="2200" dirty="0"/>
              <a:t>a</a:t>
            </a:r>
            <a:r>
              <a:rPr lang="en-US" sz="2200" dirty="0" smtClean="0"/>
              <a:t>ware of his or her own psychological process</a:t>
            </a:r>
          </a:p>
          <a:p>
            <a:pPr marL="493200" indent="-493200">
              <a:spcBef>
                <a:spcPts val="0"/>
              </a:spcBef>
              <a:buSzPct val="100000"/>
              <a:buFont typeface="+mj-lt"/>
              <a:buAutoNum type="arabicPeriod" startAt="8"/>
            </a:pPr>
            <a:r>
              <a:rPr lang="en-US" sz="2200" dirty="0"/>
              <a:t>t</a:t>
            </a:r>
            <a:r>
              <a:rPr lang="en-US" sz="2200" dirty="0" smtClean="0"/>
              <a:t>he effective therapist is aware of the best research evidence related to the particular client in terms of treatment, problems, social context, and so forth</a:t>
            </a:r>
          </a:p>
          <a:p>
            <a:pPr marL="493200" indent="-493200">
              <a:spcBef>
                <a:spcPts val="0"/>
              </a:spcBef>
              <a:buSzPct val="100000"/>
              <a:buFont typeface="+mj-lt"/>
              <a:buAutoNum type="arabicPeriod" startAt="8"/>
            </a:pPr>
            <a:r>
              <a:rPr lang="en-US" sz="2200" dirty="0"/>
              <a:t>t</a:t>
            </a:r>
            <a:r>
              <a:rPr lang="en-US" sz="2200" dirty="0" smtClean="0"/>
              <a:t>he effective therapist, by definition </a:t>
            </a:r>
            <a:r>
              <a:rPr lang="is-IS" sz="2200" dirty="0" smtClean="0"/>
              <a:t>… achieves expected or more than expected progress with his or her clients, generally, and who is continually improving</a:t>
            </a:r>
            <a:endParaRPr lang="en-US" sz="2200" dirty="0" smtClean="0"/>
          </a:p>
          <a:p>
            <a:pPr marL="493200" indent="-493200">
              <a:spcBef>
                <a:spcPts val="0"/>
              </a:spcBef>
              <a:buSzPct val="100000"/>
              <a:buFont typeface="+mj-lt"/>
              <a:buAutoNum type="arabicPeriod" startAt="8"/>
            </a:pPr>
            <a:endParaRPr lang="en-US" sz="2200" dirty="0" smtClean="0"/>
          </a:p>
          <a:p>
            <a:pPr marL="457200" indent="-457200">
              <a:spcBef>
                <a:spcPts val="0"/>
              </a:spcBef>
              <a:buSzPct val="100000"/>
              <a:buFont typeface="+mj-lt"/>
              <a:buAutoNum type="arabicPeriod" startAt="8"/>
            </a:pPr>
            <a:endParaRPr lang="en-US" sz="2400" dirty="0" smtClean="0"/>
          </a:p>
          <a:p>
            <a:pPr marL="514350" indent="-514350">
              <a:buFont typeface="+mj-lt"/>
              <a:buAutoNum type="arabicPeriod" startAt="8"/>
            </a:pPr>
            <a:endParaRPr lang="en-US" sz="2400" dirty="0" smtClean="0"/>
          </a:p>
        </p:txBody>
      </p:sp>
      <p:sp>
        <p:nvSpPr>
          <p:cNvPr id="4" name="Text Box 5"/>
          <p:cNvSpPr txBox="1">
            <a:spLocks noChangeArrowheads="1"/>
          </p:cNvSpPr>
          <p:nvPr/>
        </p:nvSpPr>
        <p:spPr bwMode="auto">
          <a:xfrm>
            <a:off x="179512" y="6092826"/>
            <a:ext cx="86409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US" sz="1800" dirty="0" err="1" smtClean="0">
                <a:effectLst>
                  <a:outerShdw blurRad="50800" dist="38100" dir="2700000" algn="tl" rotWithShape="0">
                    <a:prstClr val="black">
                      <a:alpha val="40000"/>
                    </a:prstClr>
                  </a:outerShdw>
                </a:effectLst>
              </a:rPr>
              <a:t>Wampold</a:t>
            </a:r>
            <a:r>
              <a:rPr lang="en-US" sz="1800" dirty="0" smtClean="0">
                <a:effectLst>
                  <a:outerShdw blurRad="50800" dist="38100" dir="2700000" algn="tl" rotWithShape="0">
                    <a:prstClr val="black">
                      <a:alpha val="40000"/>
                    </a:prstClr>
                  </a:outerShdw>
                </a:effectLst>
              </a:rPr>
              <a:t>, B. E. (2011). </a:t>
            </a:r>
            <a:r>
              <a:rPr lang="en-US" sz="1800" i="1" dirty="0" smtClean="0">
                <a:effectLst>
                  <a:outerShdw blurRad="50800" dist="38100" dir="2700000" algn="tl" rotWithShape="0">
                    <a:prstClr val="black">
                      <a:alpha val="40000"/>
                    </a:prstClr>
                  </a:outerShdw>
                </a:effectLst>
              </a:rPr>
              <a:t>”Qualities and actions of effective therapists.” </a:t>
            </a:r>
            <a:r>
              <a:rPr lang="en-US" sz="1800" u="sng" dirty="0" smtClean="0">
                <a:effectLst>
                  <a:outerShdw blurRad="50800" dist="38100" dir="2700000" algn="tl" rotWithShape="0">
                    <a:prstClr val="black">
                      <a:alpha val="40000"/>
                    </a:prstClr>
                  </a:outerShdw>
                </a:effectLst>
              </a:rPr>
              <a:t>APA Education Directorate: Online Article CE Series</a:t>
            </a:r>
            <a:r>
              <a:rPr lang="en-US" sz="1800" dirty="0" smtClean="0">
                <a:effectLst>
                  <a:outerShdw blurRad="50800" dist="38100" dir="2700000" algn="tl" rotWithShape="0">
                    <a:prstClr val="black">
                      <a:alpha val="40000"/>
                    </a:prstClr>
                  </a:outerShdw>
                </a:effectLst>
              </a:rPr>
              <a:t> pp. 1-7</a:t>
            </a:r>
            <a:endParaRPr lang="en-GB" altLang="en-US" sz="1800" dirty="0">
              <a:effectLst>
                <a:outerShdw blurRad="50800" dist="38100" dir="2700000" algn="tl" rotWithShape="0">
                  <a:prstClr val="black">
                    <a:alpha val="40000"/>
                  </a:prstClr>
                </a:outerShdw>
              </a:effectLst>
            </a:endParaRPr>
          </a:p>
        </p:txBody>
      </p:sp>
      <p:sp>
        <p:nvSpPr>
          <p:cNvPr id="5" name="Line 6"/>
          <p:cNvSpPr>
            <a:spLocks noChangeShapeType="1"/>
          </p:cNvSpPr>
          <p:nvPr/>
        </p:nvSpPr>
        <p:spPr bwMode="auto">
          <a:xfrm>
            <a:off x="539552" y="5949280"/>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6918172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324420" y="-17463"/>
            <a:ext cx="8928100" cy="1143001"/>
          </a:xfrm>
        </p:spPr>
        <p:txBody>
          <a:bodyPr/>
          <a:lstStyle/>
          <a:p>
            <a:pPr eaLnBrk="1" hangingPunct="1">
              <a:defRPr/>
            </a:pPr>
            <a:r>
              <a:rPr lang="en-GB" sz="4000" dirty="0" smtClean="0"/>
              <a:t>where should therapists focus?</a:t>
            </a:r>
          </a:p>
        </p:txBody>
      </p:sp>
      <p:sp>
        <p:nvSpPr>
          <p:cNvPr id="49155" name="Line 6"/>
          <p:cNvSpPr>
            <a:spLocks noChangeShapeType="1"/>
          </p:cNvSpPr>
          <p:nvPr/>
        </p:nvSpPr>
        <p:spPr bwMode="auto">
          <a:xfrm>
            <a:off x="576264" y="6525344"/>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49156" name="Group 4"/>
          <p:cNvGrpSpPr>
            <a:grpSpLocks/>
          </p:cNvGrpSpPr>
          <p:nvPr/>
        </p:nvGrpSpPr>
        <p:grpSpPr bwMode="auto">
          <a:xfrm>
            <a:off x="34926" y="1138679"/>
            <a:ext cx="9074150" cy="1354217"/>
            <a:chOff x="35496" y="2595429"/>
            <a:chExt cx="9073008" cy="1353636"/>
          </a:xfrm>
        </p:grpSpPr>
        <p:sp>
          <p:nvSpPr>
            <p:cNvPr id="3" name="Left-Right Arrow 2"/>
            <p:cNvSpPr/>
            <p:nvPr/>
          </p:nvSpPr>
          <p:spPr>
            <a:xfrm>
              <a:off x="2987874" y="2777913"/>
              <a:ext cx="2952378" cy="10806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TextBox 3"/>
            <p:cNvSpPr txBox="1"/>
            <p:nvPr/>
          </p:nvSpPr>
          <p:spPr>
            <a:xfrm>
              <a:off x="35496" y="2595429"/>
              <a:ext cx="3096823" cy="1353636"/>
            </a:xfrm>
            <a:prstGeom prst="rect">
              <a:avLst/>
            </a:prstGeom>
            <a:noFill/>
          </p:spPr>
          <p:txBody>
            <a:bodyPr>
              <a:spAutoFit/>
            </a:bodyPr>
            <a:lstStyle/>
            <a:p>
              <a:pPr algn="ctr">
                <a:defRPr/>
              </a:pPr>
              <a:r>
                <a:rPr lang="en-GB" sz="2200" b="1" i="1" u="sng" dirty="0">
                  <a:effectLst>
                    <a:outerShdw blurRad="50800" dist="38100" dir="2700000" algn="tl" rotWithShape="0">
                      <a:prstClr val="black">
                        <a:alpha val="40000"/>
                      </a:prstClr>
                    </a:outerShdw>
                  </a:effectLst>
                  <a:cs typeface="+mn-cs"/>
                </a:rPr>
                <a:t>common factors</a:t>
              </a:r>
              <a:r>
                <a:rPr lang="en-GB" sz="2200" dirty="0">
                  <a:effectLst>
                    <a:outerShdw blurRad="50800" dist="38100" dir="2700000" algn="tl" rotWithShape="0">
                      <a:prstClr val="black">
                        <a:alpha val="40000"/>
                      </a:prstClr>
                    </a:outerShdw>
                  </a:effectLst>
                  <a:cs typeface="+mn-cs"/>
                </a:rPr>
                <a:t>  </a:t>
              </a:r>
              <a:r>
                <a:rPr lang="en-GB" sz="2000" dirty="0">
                  <a:effectLst>
                    <a:outerShdw blurRad="50800" dist="38100" dir="2700000" algn="tl" rotWithShape="0">
                      <a:prstClr val="black">
                        <a:alpha val="40000"/>
                      </a:prstClr>
                    </a:outerShdw>
                  </a:effectLst>
                  <a:cs typeface="+mn-cs"/>
                </a:rPr>
                <a:t>quality relationship, good goal agreement, confidence in methods</a:t>
              </a:r>
            </a:p>
          </p:txBody>
        </p:sp>
        <p:sp>
          <p:nvSpPr>
            <p:cNvPr id="9" name="TextBox 8"/>
            <p:cNvSpPr txBox="1"/>
            <p:nvPr/>
          </p:nvSpPr>
          <p:spPr>
            <a:xfrm>
              <a:off x="5868825" y="2595429"/>
              <a:ext cx="3239679" cy="1353636"/>
            </a:xfrm>
            <a:prstGeom prst="rect">
              <a:avLst/>
            </a:prstGeom>
            <a:noFill/>
          </p:spPr>
          <p:txBody>
            <a:bodyPr>
              <a:spAutoFit/>
            </a:bodyPr>
            <a:lstStyle/>
            <a:p>
              <a:pPr algn="ctr">
                <a:defRPr/>
              </a:pPr>
              <a:r>
                <a:rPr lang="en-GB" sz="2200" b="1" i="1" u="sng" dirty="0">
                  <a:effectLst>
                    <a:outerShdw blurRad="50800" dist="38100" dir="2700000" algn="tl" rotWithShape="0">
                      <a:prstClr val="black">
                        <a:alpha val="40000"/>
                      </a:prstClr>
                    </a:outerShdw>
                  </a:effectLst>
                  <a:cs typeface="+mn-cs"/>
                </a:rPr>
                <a:t>specific factors</a:t>
              </a:r>
              <a:r>
                <a:rPr lang="en-GB" sz="2200" dirty="0">
                  <a:effectLst>
                    <a:outerShdw blurRad="50800" dist="38100" dir="2700000" algn="tl" rotWithShape="0">
                      <a:prstClr val="black">
                        <a:alpha val="40000"/>
                      </a:prstClr>
                    </a:outerShdw>
                  </a:effectLst>
                  <a:cs typeface="+mn-cs"/>
                </a:rPr>
                <a:t> </a:t>
              </a:r>
              <a:r>
                <a:rPr lang="en-GB" sz="2000" dirty="0">
                  <a:effectLst>
                    <a:outerShdw blurRad="50800" dist="38100" dir="2700000" algn="tl" rotWithShape="0">
                      <a:prstClr val="black">
                        <a:alpha val="40000"/>
                      </a:prstClr>
                    </a:outerShdw>
                  </a:effectLst>
                  <a:cs typeface="+mn-cs"/>
                </a:rPr>
                <a:t> appropriate evidence based therapy, skilfully executed &amp; supervised</a:t>
              </a:r>
            </a:p>
          </p:txBody>
        </p:sp>
      </p:grpSp>
      <p:sp>
        <p:nvSpPr>
          <p:cNvPr id="49157" name="Line 6"/>
          <p:cNvSpPr>
            <a:spLocks noChangeShapeType="1"/>
          </p:cNvSpPr>
          <p:nvPr/>
        </p:nvSpPr>
        <p:spPr bwMode="auto">
          <a:xfrm>
            <a:off x="576264" y="2852738"/>
            <a:ext cx="7991475" cy="0"/>
          </a:xfrm>
          <a:prstGeom prst="line">
            <a:avLst/>
          </a:prstGeom>
          <a:noFill/>
          <a:ln w="41275">
            <a:solidFill>
              <a:schemeClr val="fo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Box 5"/>
          <p:cNvSpPr txBox="1"/>
          <p:nvPr/>
        </p:nvSpPr>
        <p:spPr>
          <a:xfrm>
            <a:off x="-36513" y="3118316"/>
            <a:ext cx="9073009" cy="3046988"/>
          </a:xfrm>
          <a:prstGeom prst="rect">
            <a:avLst/>
          </a:prstGeom>
          <a:noFill/>
        </p:spPr>
        <p:txBody>
          <a:bodyPr wrap="square">
            <a:spAutoFit/>
          </a:bodyPr>
          <a:lstStyle/>
          <a:p>
            <a:pPr algn="ctr">
              <a:defRPr/>
            </a:pPr>
            <a:r>
              <a:rPr lang="en-GB" sz="2400" dirty="0">
                <a:effectLst>
                  <a:outerShdw blurRad="38100" dist="38100" dir="2700000" algn="tl">
                    <a:srgbClr val="000000">
                      <a:alpha val="43137"/>
                    </a:srgbClr>
                  </a:outerShdw>
                </a:effectLst>
                <a:cs typeface="+mn-cs"/>
              </a:rPr>
              <a:t>Both camps can potentially make </a:t>
            </a:r>
            <a:r>
              <a:rPr lang="en-GB" sz="2400" dirty="0" smtClean="0">
                <a:effectLst>
                  <a:outerShdw blurRad="38100" dist="38100" dir="2700000" algn="tl">
                    <a:srgbClr val="000000">
                      <a:alpha val="43137"/>
                    </a:srgbClr>
                  </a:outerShdw>
                </a:effectLst>
                <a:cs typeface="+mn-cs"/>
              </a:rPr>
              <a:t>considerable </a:t>
            </a:r>
            <a:r>
              <a:rPr lang="en-GB" sz="2400" dirty="0">
                <a:effectLst>
                  <a:outerShdw blurRad="38100" dist="38100" dir="2700000" algn="tl">
                    <a:srgbClr val="000000">
                      <a:alpha val="43137"/>
                    </a:srgbClr>
                  </a:outerShdw>
                </a:effectLst>
                <a:cs typeface="+mn-cs"/>
              </a:rPr>
              <a:t>gains in the results they achieve through better understanding and application of research on how individuals develop expertise – careful, measured assessment of one’s base-line; identification of key areas to work on; clarity about what better performance will look like; repeated, focused practice with rapid feedback; monitoring of whether performance improves &amp; skilled supervision/mentoring</a:t>
            </a:r>
          </a:p>
        </p:txBody>
      </p:sp>
    </p:spTree>
    <p:extLst>
      <p:ext uri="{BB962C8B-B14F-4D97-AF65-F5344CB8AC3E}">
        <p14:creationId xmlns:p14="http://schemas.microsoft.com/office/powerpoint/2010/main" val="3887269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35620" y="116632"/>
            <a:ext cx="8928100" cy="1143000"/>
          </a:xfrm>
        </p:spPr>
        <p:txBody>
          <a:bodyPr/>
          <a:lstStyle/>
          <a:p>
            <a:pPr eaLnBrk="1" hangingPunct="1">
              <a:defRPr/>
            </a:pPr>
            <a:r>
              <a:rPr lang="en-GB" dirty="0" smtClean="0"/>
              <a:t>reasons to be pleased</a:t>
            </a:r>
          </a:p>
        </p:txBody>
      </p:sp>
      <p:sp>
        <p:nvSpPr>
          <p:cNvPr id="111619" name="Rectangle 3"/>
          <p:cNvSpPr>
            <a:spLocks noGrp="1" noRot="1" noChangeArrowheads="1"/>
          </p:cNvSpPr>
          <p:nvPr>
            <p:ph type="body" idx="1"/>
          </p:nvPr>
        </p:nvSpPr>
        <p:spPr>
          <a:xfrm>
            <a:off x="34926" y="1341439"/>
            <a:ext cx="9001570" cy="3887761"/>
          </a:xfrm>
        </p:spPr>
        <p:txBody>
          <a:bodyPr/>
          <a:lstStyle/>
          <a:p>
            <a:pPr marL="449263" indent="-449263" eaLnBrk="1" hangingPunct="1">
              <a:buSzTx/>
              <a:buFont typeface="Wingdings" pitchFamily="2" charset="2"/>
              <a:buChar char="²"/>
              <a:defRPr/>
            </a:pPr>
            <a:r>
              <a:rPr lang="en-GB" sz="2800" dirty="0" smtClean="0">
                <a:effectLst>
                  <a:outerShdw blurRad="50800" dist="38100" dir="2700000" algn="tl" rotWithShape="0">
                    <a:prstClr val="black">
                      <a:alpha val="40000"/>
                    </a:prstClr>
                  </a:outerShdw>
                </a:effectLst>
              </a:rPr>
              <a:t>100’s of psychotherapy meta-analyses  show effect sizes of approximately 0.6 (0.4 to 0.8)</a:t>
            </a:r>
          </a:p>
          <a:p>
            <a:pPr marL="449263" indent="-449263" eaLnBrk="1" hangingPunct="1">
              <a:buSzTx/>
              <a:buFont typeface="Wingdings" pitchFamily="2" charset="2"/>
              <a:buChar char="²"/>
              <a:defRPr/>
            </a:pPr>
            <a:r>
              <a:rPr lang="en-GB" sz="2800" dirty="0" smtClean="0">
                <a:effectLst>
                  <a:outerShdw blurRad="50800" dist="38100" dir="2700000" algn="tl" rotWithShape="0">
                    <a:prstClr val="black">
                      <a:alpha val="40000"/>
                    </a:prstClr>
                  </a:outerShdw>
                </a:effectLst>
              </a:rPr>
              <a:t>in the social sciences, this is a ‘medium’ to ‘strong’ effect size (for </a:t>
            </a:r>
            <a:r>
              <a:rPr lang="en-GB" sz="2800" dirty="0">
                <a:effectLst>
                  <a:outerShdw blurRad="50800" dist="38100" dir="2700000" algn="tl" rotWithShape="0">
                    <a:prstClr val="black">
                      <a:alpha val="40000"/>
                    </a:prstClr>
                  </a:outerShdw>
                </a:effectLst>
              </a:rPr>
              <a:t>C</a:t>
            </a:r>
            <a:r>
              <a:rPr lang="en-GB" sz="2800" dirty="0" smtClean="0">
                <a:effectLst>
                  <a:outerShdw blurRad="50800" dist="38100" dir="2700000" algn="tl" rotWithShape="0">
                    <a:prstClr val="black">
                      <a:alpha val="40000"/>
                    </a:prstClr>
                  </a:outerShdw>
                </a:effectLst>
              </a:rPr>
              <a:t>ohen’s </a:t>
            </a:r>
            <a:r>
              <a:rPr lang="en-GB" sz="2800" i="1" dirty="0" smtClean="0">
                <a:effectLst>
                  <a:outerShdw blurRad="50800" dist="38100" dir="2700000" algn="tl" rotWithShape="0">
                    <a:prstClr val="black">
                      <a:alpha val="40000"/>
                    </a:prstClr>
                  </a:outerShdw>
                </a:effectLst>
              </a:rPr>
              <a:t>d</a:t>
            </a:r>
            <a:r>
              <a:rPr lang="en-GB" sz="2800" dirty="0" smtClean="0">
                <a:effectLst>
                  <a:outerShdw blurRad="50800" dist="38100" dir="2700000" algn="tl" rotWithShape="0">
                    <a:prstClr val="black">
                      <a:alpha val="40000"/>
                    </a:prstClr>
                  </a:outerShdw>
                </a:effectLst>
              </a:rPr>
              <a:t>) </a:t>
            </a:r>
          </a:p>
          <a:p>
            <a:pPr marL="449263" indent="-449263" eaLnBrk="1" hangingPunct="1">
              <a:buSzTx/>
              <a:buFont typeface="Wingdings" pitchFamily="2" charset="2"/>
              <a:buChar char="²"/>
              <a:defRPr/>
            </a:pPr>
            <a:r>
              <a:rPr lang="en-GB" sz="2800" dirty="0" smtClean="0">
                <a:effectLst>
                  <a:outerShdw blurRad="50800" dist="38100" dir="2700000" algn="tl" rotWithShape="0">
                    <a:prstClr val="black">
                      <a:alpha val="40000"/>
                    </a:prstClr>
                  </a:outerShdw>
                </a:effectLst>
              </a:rPr>
              <a:t>it makes psychotherapy as or more potent than many well established EBM procedures including (for example) almost all </a:t>
            </a:r>
            <a:r>
              <a:rPr lang="en-GB" sz="2800" dirty="0" err="1" smtClean="0">
                <a:effectLst>
                  <a:outerShdw blurRad="50800" dist="38100" dir="2700000" algn="tl" rotWithShape="0">
                    <a:prstClr val="black">
                      <a:alpha val="40000"/>
                    </a:prstClr>
                  </a:outerShdw>
                </a:effectLst>
              </a:rPr>
              <a:t>intervent</a:t>
            </a:r>
            <a:r>
              <a:rPr lang="en-GB" sz="2800" dirty="0" smtClean="0">
                <a:effectLst>
                  <a:outerShdw blurRad="50800" dist="38100" dir="2700000" algn="tl" rotWithShape="0">
                    <a:prstClr val="black">
                      <a:alpha val="40000"/>
                    </a:prstClr>
                  </a:outerShdw>
                </a:effectLst>
              </a:rPr>
              <a:t>-ions in asthma, geriatrics, and cardiology</a:t>
            </a:r>
          </a:p>
          <a:p>
            <a:pPr marL="449263" indent="-449263" eaLnBrk="1" hangingPunct="1">
              <a:buSzTx/>
              <a:buFont typeface="Wingdings" pitchFamily="2" charset="2"/>
              <a:buChar char="²"/>
              <a:defRPr/>
            </a:pPr>
            <a:endParaRPr lang="en-GB" dirty="0" smtClean="0"/>
          </a:p>
        </p:txBody>
      </p:sp>
      <p:sp>
        <p:nvSpPr>
          <p:cNvPr id="8196" name="Text Box 5"/>
          <p:cNvSpPr txBox="1">
            <a:spLocks noChangeArrowheads="1"/>
          </p:cNvSpPr>
          <p:nvPr/>
        </p:nvSpPr>
        <p:spPr bwMode="auto">
          <a:xfrm>
            <a:off x="108396" y="5589240"/>
            <a:ext cx="89281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dirty="0" smtClean="0">
                <a:effectLst>
                  <a:outerShdw blurRad="50800" dist="38100" dir="2700000" algn="tl" rotWithShape="0">
                    <a:prstClr val="black">
                      <a:alpha val="40000"/>
                    </a:prstClr>
                  </a:outerShdw>
                </a:effectLst>
              </a:rPr>
              <a:t>Canadian centre for evidence-based medicine </a:t>
            </a:r>
            <a:r>
              <a:rPr lang="en-GB" altLang="en-US" sz="1600" i="1" dirty="0" smtClean="0">
                <a:effectLst>
                  <a:outerShdw blurRad="50800" dist="38100" dir="2700000" algn="tl" rotWithShape="0">
                    <a:prstClr val="black">
                      <a:alpha val="40000"/>
                    </a:prstClr>
                  </a:outerShdw>
                </a:effectLst>
              </a:rPr>
              <a:t>“Number needed to treat – effectiveness of medical specialities”</a:t>
            </a:r>
            <a:r>
              <a:rPr lang="en-GB" altLang="en-US" sz="1600" dirty="0" smtClean="0">
                <a:effectLst>
                  <a:outerShdw blurRad="50800" dist="38100" dir="2700000" algn="tl" rotWithShape="0">
                    <a:prstClr val="black">
                      <a:alpha val="40000"/>
                    </a:prstClr>
                  </a:outerShdw>
                </a:effectLst>
              </a:rPr>
              <a:t>  http</a:t>
            </a:r>
            <a:r>
              <a:rPr lang="en-GB" altLang="en-US" sz="1600" dirty="0">
                <a:effectLst>
                  <a:outerShdw blurRad="50800" dist="38100" dir="2700000" algn="tl" rotWithShape="0">
                    <a:prstClr val="black">
                      <a:alpha val="40000"/>
                    </a:prstClr>
                  </a:outerShdw>
                </a:effectLst>
              </a:rPr>
              <a:t>://</a:t>
            </a:r>
            <a:r>
              <a:rPr lang="en-GB" altLang="en-US" sz="1600" dirty="0" err="1">
                <a:effectLst>
                  <a:outerShdw blurRad="50800" dist="38100" dir="2700000" algn="tl" rotWithShape="0">
                    <a:prstClr val="black">
                      <a:alpha val="40000"/>
                    </a:prstClr>
                  </a:outerShdw>
                </a:effectLst>
              </a:rPr>
              <a:t>ktclearinghouse.ca</a:t>
            </a:r>
            <a:r>
              <a:rPr lang="en-GB" altLang="en-US" sz="1600" dirty="0">
                <a:effectLst>
                  <a:outerShdw blurRad="50800" dist="38100" dir="2700000" algn="tl" rotWithShape="0">
                    <a:prstClr val="black">
                      <a:alpha val="40000"/>
                    </a:prstClr>
                  </a:outerShdw>
                </a:effectLst>
              </a:rPr>
              <a:t>/</a:t>
            </a:r>
            <a:r>
              <a:rPr lang="en-GB" altLang="en-US" sz="1600" dirty="0" err="1">
                <a:effectLst>
                  <a:outerShdw blurRad="50800" dist="38100" dir="2700000" algn="tl" rotWithShape="0">
                    <a:prstClr val="black">
                      <a:alpha val="40000"/>
                    </a:prstClr>
                  </a:outerShdw>
                </a:effectLst>
              </a:rPr>
              <a:t>cebm</a:t>
            </a:r>
            <a:r>
              <a:rPr lang="en-GB" altLang="en-US" sz="1600" dirty="0">
                <a:effectLst>
                  <a:outerShdw blurRad="50800" dist="38100" dir="2700000" algn="tl" rotWithShape="0">
                    <a:prstClr val="black">
                      <a:alpha val="40000"/>
                    </a:prstClr>
                  </a:outerShdw>
                </a:effectLst>
              </a:rPr>
              <a:t>/glossary/</a:t>
            </a:r>
            <a:r>
              <a:rPr lang="en-GB" altLang="en-US" sz="1600" dirty="0" err="1">
                <a:effectLst>
                  <a:outerShdw blurRad="50800" dist="38100" dir="2700000" algn="tl" rotWithShape="0">
                    <a:prstClr val="black">
                      <a:alpha val="40000"/>
                    </a:prstClr>
                  </a:outerShdw>
                </a:effectLst>
              </a:rPr>
              <a:t>nnt</a:t>
            </a:r>
            <a:r>
              <a:rPr lang="en-GB" altLang="en-US" sz="1600" dirty="0">
                <a:effectLst>
                  <a:outerShdw blurRad="50800" dist="38100" dir="2700000" algn="tl" rotWithShape="0">
                    <a:prstClr val="black">
                      <a:alpha val="40000"/>
                    </a:prstClr>
                  </a:outerShdw>
                </a:effectLst>
              </a:rPr>
              <a:t> </a:t>
            </a:r>
          </a:p>
          <a:p>
            <a:pPr algn="ctr" eaLnBrk="1" hangingPunct="1">
              <a:spcBef>
                <a:spcPct val="0"/>
              </a:spcBef>
              <a:buClrTx/>
              <a:buSzTx/>
              <a:buFontTx/>
              <a:buNone/>
            </a:pPr>
            <a:r>
              <a:rPr lang="en-GB" altLang="en-US" sz="1600" dirty="0" smtClean="0">
                <a:effectLst>
                  <a:outerShdw blurRad="50800" dist="38100" dir="2700000" algn="tl" rotWithShape="0">
                    <a:prstClr val="black">
                      <a:alpha val="40000"/>
                    </a:prstClr>
                  </a:outerShdw>
                </a:effectLst>
              </a:rPr>
              <a:t>Lambert</a:t>
            </a:r>
            <a:r>
              <a:rPr lang="en-GB" altLang="en-US" sz="1600" dirty="0">
                <a:effectLst>
                  <a:outerShdw blurRad="50800" dist="38100" dir="2700000" algn="tl" rotWithShape="0">
                    <a:prstClr val="black">
                      <a:alpha val="40000"/>
                    </a:prstClr>
                  </a:outerShdw>
                </a:effectLst>
              </a:rPr>
              <a:t>, M. J. (2013). </a:t>
            </a:r>
            <a:r>
              <a:rPr lang="en-GB" altLang="en-US" sz="1600" i="1" dirty="0">
                <a:effectLst>
                  <a:outerShdw blurRad="50800" dist="38100" dir="2700000" algn="tl" rotWithShape="0">
                    <a:prstClr val="black">
                      <a:alpha val="40000"/>
                    </a:prstClr>
                  </a:outerShdw>
                </a:effectLst>
              </a:rPr>
              <a:t>“The efficacy and effectiveness of psychotherapy”</a:t>
            </a:r>
          </a:p>
          <a:p>
            <a:pPr algn="ctr" eaLnBrk="1" hangingPunct="1">
              <a:spcBef>
                <a:spcPct val="0"/>
              </a:spcBef>
              <a:buClrTx/>
              <a:buSzTx/>
              <a:buFontTx/>
              <a:buNone/>
            </a:pPr>
            <a:r>
              <a:rPr lang="en-GB" altLang="en-US" sz="1600" dirty="0">
                <a:effectLst>
                  <a:outerShdw blurRad="50800" dist="38100" dir="2700000" algn="tl" rotWithShape="0">
                    <a:prstClr val="black">
                      <a:alpha val="40000"/>
                    </a:prstClr>
                  </a:outerShdw>
                </a:effectLst>
              </a:rPr>
              <a:t>in M. J. Lambert (</a:t>
            </a:r>
            <a:r>
              <a:rPr lang="en-GB" altLang="en-US" sz="1600" dirty="0" err="1">
                <a:effectLst>
                  <a:outerShdw blurRad="50800" dist="38100" dir="2700000" algn="tl" rotWithShape="0">
                    <a:prstClr val="black">
                      <a:alpha val="40000"/>
                    </a:prstClr>
                  </a:outerShdw>
                </a:effectLst>
              </a:rPr>
              <a:t>ed</a:t>
            </a:r>
            <a:r>
              <a:rPr lang="en-GB" altLang="en-US" sz="1600" dirty="0">
                <a:effectLst>
                  <a:outerShdw blurRad="50800" dist="38100" dir="2700000" algn="tl" rotWithShape="0">
                    <a:prstClr val="black">
                      <a:alpha val="40000"/>
                    </a:prstClr>
                  </a:outerShdw>
                </a:effectLst>
              </a:rPr>
              <a:t>) </a:t>
            </a:r>
            <a:r>
              <a:rPr lang="en-GB" altLang="en-US" sz="1600" i="1" dirty="0">
                <a:effectLst>
                  <a:outerShdw blurRad="50800" dist="38100" dir="2700000" algn="tl" rotWithShape="0">
                    <a:prstClr val="black">
                      <a:alpha val="40000"/>
                    </a:prstClr>
                  </a:outerShdw>
                </a:effectLst>
              </a:rPr>
              <a:t>“Handbook of psychotherapy and </a:t>
            </a:r>
            <a:r>
              <a:rPr lang="en-GB" altLang="en-US" sz="1600" i="1" dirty="0" err="1">
                <a:effectLst>
                  <a:outerShdw blurRad="50800" dist="38100" dir="2700000" algn="tl" rotWithShape="0">
                    <a:prstClr val="black">
                      <a:alpha val="40000"/>
                    </a:prstClr>
                  </a:outerShdw>
                </a:effectLst>
              </a:rPr>
              <a:t>behavior</a:t>
            </a:r>
            <a:r>
              <a:rPr lang="en-GB" altLang="en-US" sz="1600" i="1" dirty="0">
                <a:effectLst>
                  <a:outerShdw blurRad="50800" dist="38100" dir="2700000" algn="tl" rotWithShape="0">
                    <a:prstClr val="black">
                      <a:alpha val="40000"/>
                    </a:prstClr>
                  </a:outerShdw>
                </a:effectLst>
              </a:rPr>
              <a:t> change (6</a:t>
            </a:r>
            <a:r>
              <a:rPr lang="en-GB" altLang="en-US" sz="1600" i="1" baseline="30000" dirty="0">
                <a:effectLst>
                  <a:outerShdw blurRad="50800" dist="38100" dir="2700000" algn="tl" rotWithShape="0">
                    <a:prstClr val="black">
                      <a:alpha val="40000"/>
                    </a:prstClr>
                  </a:outerShdw>
                </a:effectLst>
              </a:rPr>
              <a:t>th</a:t>
            </a:r>
            <a:r>
              <a:rPr lang="en-GB" altLang="en-US" sz="1600" i="1" dirty="0">
                <a:effectLst>
                  <a:outerShdw blurRad="50800" dist="38100" dir="2700000" algn="tl" rotWithShape="0">
                    <a:prstClr val="black">
                      <a:alpha val="40000"/>
                    </a:prstClr>
                  </a:outerShdw>
                </a:effectLst>
              </a:rPr>
              <a:t> </a:t>
            </a:r>
            <a:r>
              <a:rPr lang="en-GB" altLang="en-US" sz="1600" i="1" dirty="0" err="1">
                <a:effectLst>
                  <a:outerShdw blurRad="50800" dist="38100" dir="2700000" algn="tl" rotWithShape="0">
                    <a:prstClr val="black">
                      <a:alpha val="40000"/>
                    </a:prstClr>
                  </a:outerShdw>
                </a:effectLst>
              </a:rPr>
              <a:t>ed</a:t>
            </a:r>
            <a:r>
              <a:rPr lang="en-GB" altLang="en-US" sz="1600" i="1" dirty="0">
                <a:effectLst>
                  <a:outerShdw blurRad="50800" dist="38100" dir="2700000" algn="tl" rotWithShape="0">
                    <a:prstClr val="black">
                      <a:alpha val="40000"/>
                    </a:prstClr>
                  </a:outerShdw>
                </a:effectLst>
              </a:rPr>
              <a:t>)”</a:t>
            </a:r>
            <a:endParaRPr lang="en-GB" altLang="en-US" sz="1600" dirty="0">
              <a:effectLst>
                <a:outerShdw blurRad="50800" dist="38100" dir="2700000" algn="tl" rotWithShape="0">
                  <a:prstClr val="black">
                    <a:alpha val="40000"/>
                  </a:prstClr>
                </a:outerShdw>
              </a:effectLst>
            </a:endParaRPr>
          </a:p>
        </p:txBody>
      </p:sp>
      <p:sp>
        <p:nvSpPr>
          <p:cNvPr id="8197" name="Line 6"/>
          <p:cNvSpPr>
            <a:spLocks noChangeShapeType="1"/>
          </p:cNvSpPr>
          <p:nvPr/>
        </p:nvSpPr>
        <p:spPr bwMode="auto">
          <a:xfrm>
            <a:off x="684214" y="5445224"/>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3315295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57" y="188640"/>
            <a:ext cx="8662863" cy="864096"/>
          </a:xfrm>
        </p:spPr>
        <p:txBody>
          <a:bodyPr/>
          <a:lstStyle/>
          <a:p>
            <a:r>
              <a:rPr lang="en-US" sz="4000" dirty="0" smtClean="0"/>
              <a:t>what is Cohen’s d?</a:t>
            </a:r>
            <a:endParaRPr lang="en-US" sz="4000" dirty="0"/>
          </a:p>
        </p:txBody>
      </p:sp>
      <p:sp>
        <p:nvSpPr>
          <p:cNvPr id="9" name="Line 6"/>
          <p:cNvSpPr>
            <a:spLocks noChangeShapeType="1"/>
          </p:cNvSpPr>
          <p:nvPr/>
        </p:nvSpPr>
        <p:spPr bwMode="auto">
          <a:xfrm>
            <a:off x="539751" y="5877272"/>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5"/>
          <p:cNvSpPr txBox="1">
            <a:spLocks noChangeArrowheads="1"/>
          </p:cNvSpPr>
          <p:nvPr/>
        </p:nvSpPr>
        <p:spPr bwMode="auto">
          <a:xfrm>
            <a:off x="-36512" y="6084584"/>
            <a:ext cx="91440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GB" sz="1600" dirty="0" smtClean="0">
                <a:effectLst>
                  <a:outerShdw blurRad="50800" dist="38100" dir="2700000" algn="tl" rotWithShape="0">
                    <a:prstClr val="black">
                      <a:alpha val="40000"/>
                    </a:prstClr>
                  </a:outerShdw>
                </a:effectLst>
              </a:rPr>
              <a:t>Cohen, J. (1988) </a:t>
            </a:r>
            <a:r>
              <a:rPr lang="en-GB" sz="1600" i="1" dirty="0" smtClean="0">
                <a:effectLst>
                  <a:outerShdw blurRad="50800" dist="38100" dir="2700000" algn="tl" rotWithShape="0">
                    <a:prstClr val="black">
                      <a:alpha val="40000"/>
                    </a:prstClr>
                  </a:outerShdw>
                </a:effectLst>
              </a:rPr>
              <a:t>“Statistical power analysis for the </a:t>
            </a:r>
            <a:r>
              <a:rPr lang="en-GB" sz="1600" i="1" dirty="0" err="1" smtClean="0">
                <a:effectLst>
                  <a:outerShdw blurRad="50800" dist="38100" dir="2700000" algn="tl" rotWithShape="0">
                    <a:prstClr val="black">
                      <a:alpha val="40000"/>
                    </a:prstClr>
                  </a:outerShdw>
                </a:effectLst>
              </a:rPr>
              <a:t>behavioral</a:t>
            </a:r>
            <a:r>
              <a:rPr lang="en-GB" sz="1600" i="1" dirty="0" smtClean="0">
                <a:effectLst>
                  <a:outerShdw blurRad="50800" dist="38100" dir="2700000" algn="tl" rotWithShape="0">
                    <a:prstClr val="black">
                      <a:alpha val="40000"/>
                    </a:prstClr>
                  </a:outerShdw>
                </a:effectLst>
              </a:rPr>
              <a:t> sciences (2</a:t>
            </a:r>
            <a:r>
              <a:rPr lang="en-GB" sz="1600" i="1" baseline="30000" dirty="0" smtClean="0">
                <a:effectLst>
                  <a:outerShdw blurRad="50800" dist="38100" dir="2700000" algn="tl" rotWithShape="0">
                    <a:prstClr val="black">
                      <a:alpha val="40000"/>
                    </a:prstClr>
                  </a:outerShdw>
                </a:effectLst>
              </a:rPr>
              <a:t>nd</a:t>
            </a:r>
            <a:r>
              <a:rPr lang="en-GB" sz="1600" i="1" dirty="0" smtClean="0">
                <a:effectLst>
                  <a:outerShdw blurRad="50800" dist="38100" dir="2700000" algn="tl" rotWithShape="0">
                    <a:prstClr val="black">
                      <a:alpha val="40000"/>
                    </a:prstClr>
                  </a:outerShdw>
                </a:effectLst>
              </a:rPr>
              <a:t> </a:t>
            </a:r>
            <a:r>
              <a:rPr lang="en-GB" sz="1600" i="1" dirty="0" err="1" smtClean="0">
                <a:effectLst>
                  <a:outerShdw blurRad="50800" dist="38100" dir="2700000" algn="tl" rotWithShape="0">
                    <a:prstClr val="black">
                      <a:alpha val="40000"/>
                    </a:prstClr>
                  </a:outerShdw>
                </a:effectLst>
              </a:rPr>
              <a:t>ed</a:t>
            </a:r>
            <a:r>
              <a:rPr lang="en-GB" sz="1600" i="1" dirty="0" smtClean="0">
                <a:effectLst>
                  <a:outerShdw blurRad="50800" dist="38100" dir="2700000" algn="tl" rotWithShape="0">
                    <a:prstClr val="black">
                      <a:alpha val="40000"/>
                    </a:prstClr>
                  </a:outerShdw>
                </a:effectLst>
              </a:rPr>
              <a:t>)”  </a:t>
            </a:r>
          </a:p>
          <a:p>
            <a:pPr algn="ctr" eaLnBrk="1" hangingPunct="1"/>
            <a:r>
              <a:rPr lang="en-GB" sz="1600" dirty="0">
                <a:effectLst>
                  <a:outerShdw blurRad="50800" dist="38100" dir="2700000" algn="tl" rotWithShape="0">
                    <a:prstClr val="black">
                      <a:alpha val="40000"/>
                    </a:prstClr>
                  </a:outerShdw>
                </a:effectLst>
              </a:rPr>
              <a:t>Mahwah, </a:t>
            </a:r>
            <a:r>
              <a:rPr lang="en-GB" sz="1600" dirty="0" smtClean="0">
                <a:effectLst>
                  <a:outerShdw blurRad="50800" dist="38100" dir="2700000" algn="tl" rotWithShape="0">
                    <a:prstClr val="black">
                      <a:alpha val="40000"/>
                    </a:prstClr>
                  </a:outerShdw>
                </a:effectLst>
              </a:rPr>
              <a:t>NJ: Lawrence </a:t>
            </a:r>
            <a:r>
              <a:rPr lang="en-GB" sz="1600" dirty="0">
                <a:effectLst>
                  <a:outerShdw blurRad="50800" dist="38100" dir="2700000" algn="tl" rotWithShape="0">
                    <a:prstClr val="black">
                      <a:alpha val="40000"/>
                    </a:prstClr>
                  </a:outerShdw>
                </a:effectLst>
              </a:rPr>
              <a:t>Erlbaum </a:t>
            </a:r>
            <a:r>
              <a:rPr lang="en-GB" sz="1600" dirty="0" smtClean="0">
                <a:effectLst>
                  <a:outerShdw blurRad="50800" dist="38100" dir="2700000" algn="tl" rotWithShape="0">
                    <a:prstClr val="black">
                      <a:alpha val="40000"/>
                    </a:prstClr>
                  </a:outerShdw>
                </a:effectLst>
              </a:rPr>
              <a:t>Associates </a:t>
            </a:r>
            <a:endParaRPr lang="en-GB" sz="1600" dirty="0">
              <a:effectLst>
                <a:outerShdw blurRad="50800" dist="38100" dir="2700000" algn="tl" rotWithShape="0">
                  <a:prstClr val="black">
                    <a:alpha val="40000"/>
                  </a:prstClr>
                </a:outerShdw>
              </a:effectLst>
            </a:endParaRPr>
          </a:p>
        </p:txBody>
      </p:sp>
      <p:pic>
        <p:nvPicPr>
          <p:cNvPr id="4" name="Picture 3"/>
          <p:cNvPicPr>
            <a:picLocks noChangeAspect="1"/>
          </p:cNvPicPr>
          <p:nvPr/>
        </p:nvPicPr>
        <p:blipFill>
          <a:blip r:embed="rId2"/>
          <a:stretch>
            <a:fillRect/>
          </a:stretch>
        </p:blipFill>
        <p:spPr>
          <a:xfrm>
            <a:off x="1043100" y="2326523"/>
            <a:ext cx="6984776" cy="3046693"/>
          </a:xfrm>
          <a:prstGeom prst="rect">
            <a:avLst/>
          </a:prstGeom>
        </p:spPr>
      </p:pic>
      <p:sp>
        <p:nvSpPr>
          <p:cNvPr id="8" name="Text Box 5"/>
          <p:cNvSpPr txBox="1">
            <a:spLocks noChangeArrowheads="1"/>
          </p:cNvSpPr>
          <p:nvPr/>
        </p:nvSpPr>
        <p:spPr bwMode="auto">
          <a:xfrm>
            <a:off x="971092" y="1157843"/>
            <a:ext cx="712879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GB" sz="1600" dirty="0" smtClean="0">
                <a:effectLst>
                  <a:outerShdw blurRad="50800" dist="38100" dir="2700000" algn="tl" rotWithShape="0">
                    <a:prstClr val="black">
                      <a:alpha val="40000"/>
                    </a:prstClr>
                  </a:outerShdw>
                </a:effectLst>
              </a:rPr>
              <a:t>Cohen’s d is calculated from the difference between the means of the two populations being compared, divided by their pooled standard deviation (a measure of how spread out numbers are)</a:t>
            </a:r>
            <a:endParaRPr lang="en-GB" sz="16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40964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569" y="-27384"/>
            <a:ext cx="8662863" cy="864096"/>
          </a:xfrm>
        </p:spPr>
        <p:txBody>
          <a:bodyPr/>
          <a:lstStyle/>
          <a:p>
            <a:r>
              <a:rPr lang="en-US" sz="4000" dirty="0" smtClean="0"/>
              <a:t>interpreting </a:t>
            </a:r>
            <a:r>
              <a:rPr lang="en-US" sz="4000" dirty="0"/>
              <a:t>C</a:t>
            </a:r>
            <a:r>
              <a:rPr lang="en-US" sz="4000" dirty="0" smtClean="0"/>
              <a:t>ohen’s d effect size</a:t>
            </a:r>
            <a:endParaRPr lang="en-US" sz="4000" dirty="0"/>
          </a:p>
        </p:txBody>
      </p:sp>
      <p:sp>
        <p:nvSpPr>
          <p:cNvPr id="6" name="Text Box 5"/>
          <p:cNvSpPr txBox="1">
            <a:spLocks noChangeArrowheads="1"/>
          </p:cNvSpPr>
          <p:nvPr/>
        </p:nvSpPr>
        <p:spPr bwMode="auto">
          <a:xfrm>
            <a:off x="0" y="6300608"/>
            <a:ext cx="91440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GB" sz="1600" dirty="0" err="1" smtClean="0">
                <a:effectLst>
                  <a:outerShdw blurRad="50800" dist="38100" dir="2700000" algn="tl" rotWithShape="0">
                    <a:prstClr val="black">
                      <a:alpha val="40000"/>
                    </a:prstClr>
                  </a:outerShdw>
                </a:effectLst>
              </a:rPr>
              <a:t>Kristoffer</a:t>
            </a:r>
            <a:r>
              <a:rPr lang="en-GB" sz="1600" dirty="0" smtClean="0">
                <a:effectLst>
                  <a:outerShdw blurRad="50800" dist="38100" dir="2700000" algn="tl" rotWithShape="0">
                    <a:prstClr val="black">
                      <a:alpha val="40000"/>
                    </a:prstClr>
                  </a:outerShdw>
                </a:effectLst>
              </a:rPr>
              <a:t> Magnusson </a:t>
            </a:r>
            <a:r>
              <a:rPr lang="en-GB" sz="1600" i="1" dirty="0" smtClean="0">
                <a:effectLst>
                  <a:outerShdw blurRad="50800" dist="38100" dir="2700000" algn="tl" rotWithShape="0">
                    <a:prstClr val="black">
                      <a:alpha val="40000"/>
                    </a:prstClr>
                  </a:outerShdw>
                </a:effectLst>
              </a:rPr>
              <a:t>“Interactive visualisation of Cohen’s d effect </a:t>
            </a:r>
            <a:r>
              <a:rPr lang="en-GB" sz="1600" i="1" dirty="0">
                <a:effectLst>
                  <a:outerShdw blurRad="50800" dist="38100" dir="2700000" algn="tl" rotWithShape="0">
                    <a:prstClr val="black">
                      <a:alpha val="40000"/>
                    </a:prstClr>
                  </a:outerShdw>
                </a:effectLst>
              </a:rPr>
              <a:t>size” </a:t>
            </a:r>
            <a:endParaRPr lang="en-GB" sz="1600" i="1" dirty="0" smtClean="0">
              <a:effectLst>
                <a:outerShdw blurRad="50800" dist="38100" dir="2700000" algn="tl" rotWithShape="0">
                  <a:prstClr val="black">
                    <a:alpha val="40000"/>
                  </a:prstClr>
                </a:outerShdw>
              </a:effectLst>
            </a:endParaRPr>
          </a:p>
          <a:p>
            <a:pPr algn="ctr" eaLnBrk="1" hangingPunct="1"/>
            <a:r>
              <a:rPr lang="en-GB" sz="1600" dirty="0" smtClean="0">
                <a:effectLst>
                  <a:outerShdw blurRad="50800" dist="38100" dir="2700000" algn="tl" rotWithShape="0">
                    <a:prstClr val="black">
                      <a:alpha val="40000"/>
                    </a:prstClr>
                  </a:outerShdw>
                </a:effectLst>
              </a:rPr>
              <a:t>http</a:t>
            </a:r>
            <a:r>
              <a:rPr lang="en-GB" sz="1600" dirty="0">
                <a:effectLst>
                  <a:outerShdw blurRad="50800" dist="38100" dir="2700000" algn="tl" rotWithShape="0">
                    <a:prstClr val="black">
                      <a:alpha val="40000"/>
                    </a:prstClr>
                  </a:outerShdw>
                </a:effectLst>
              </a:rPr>
              <a:t>://</a:t>
            </a:r>
            <a:r>
              <a:rPr lang="en-GB" sz="1600" dirty="0" err="1">
                <a:effectLst>
                  <a:outerShdw blurRad="50800" dist="38100" dir="2700000" algn="tl" rotWithShape="0">
                    <a:prstClr val="black">
                      <a:alpha val="40000"/>
                    </a:prstClr>
                  </a:outerShdw>
                </a:effectLst>
              </a:rPr>
              <a:t>rpsychologist.com</a:t>
            </a:r>
            <a:r>
              <a:rPr lang="en-GB" sz="1600" dirty="0">
                <a:effectLst>
                  <a:outerShdw blurRad="50800" dist="38100" dir="2700000" algn="tl" rotWithShape="0">
                    <a:prstClr val="black">
                      <a:alpha val="40000"/>
                    </a:prstClr>
                  </a:outerShdw>
                </a:effectLst>
              </a:rPr>
              <a:t>/d3/</a:t>
            </a:r>
            <a:r>
              <a:rPr lang="en-GB" sz="1600" dirty="0" err="1">
                <a:effectLst>
                  <a:outerShdw blurRad="50800" dist="38100" dir="2700000" algn="tl" rotWithShape="0">
                    <a:prstClr val="black">
                      <a:alpha val="40000"/>
                    </a:prstClr>
                  </a:outerShdw>
                </a:effectLst>
              </a:rPr>
              <a:t>cohend</a:t>
            </a:r>
            <a:r>
              <a:rPr lang="en-GB" sz="1600" dirty="0">
                <a:effectLst>
                  <a:outerShdw blurRad="50800" dist="38100" dir="2700000" algn="tl" rotWithShape="0">
                    <a:prstClr val="black">
                      <a:alpha val="40000"/>
                    </a:prstClr>
                  </a:outerShdw>
                </a:effectLst>
              </a:rPr>
              <a:t>/</a:t>
            </a:r>
          </a:p>
        </p:txBody>
      </p:sp>
      <p:pic>
        <p:nvPicPr>
          <p:cNvPr id="5" name="Picture 4"/>
          <p:cNvPicPr>
            <a:picLocks noChangeAspect="1"/>
          </p:cNvPicPr>
          <p:nvPr/>
        </p:nvPicPr>
        <p:blipFill>
          <a:blip r:embed="rId2"/>
          <a:stretch>
            <a:fillRect/>
          </a:stretch>
        </p:blipFill>
        <p:spPr>
          <a:xfrm>
            <a:off x="575556" y="763197"/>
            <a:ext cx="7992888" cy="5518900"/>
          </a:xfrm>
          <a:prstGeom prst="rect">
            <a:avLst/>
          </a:prstGeom>
        </p:spPr>
      </p:pic>
    </p:spTree>
    <p:extLst>
      <p:ext uri="{BB962C8B-B14F-4D97-AF65-F5344CB8AC3E}">
        <p14:creationId xmlns:p14="http://schemas.microsoft.com/office/powerpoint/2010/main" val="1938753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07504" y="345976"/>
            <a:ext cx="8928992" cy="1066800"/>
          </a:xfrm>
        </p:spPr>
        <p:txBody>
          <a:bodyPr lIns="92075" tIns="46038" rIns="92075" bIns="46038"/>
          <a:lstStyle/>
          <a:p>
            <a:pPr eaLnBrk="1" hangingPunct="1">
              <a:defRPr/>
            </a:pPr>
            <a:r>
              <a:rPr lang="en-US" sz="4000" dirty="0" smtClean="0"/>
              <a:t>how can we improve outcomes?</a:t>
            </a:r>
          </a:p>
        </p:txBody>
      </p:sp>
      <p:sp>
        <p:nvSpPr>
          <p:cNvPr id="6148" name="Rectangle 4"/>
          <p:cNvSpPr>
            <a:spLocks noGrp="1" noChangeArrowheads="1"/>
          </p:cNvSpPr>
          <p:nvPr>
            <p:ph type="body" sz="half" idx="1"/>
          </p:nvPr>
        </p:nvSpPr>
        <p:spPr>
          <a:xfrm>
            <a:off x="72009" y="1484784"/>
            <a:ext cx="5652119" cy="4608512"/>
          </a:xfrm>
        </p:spPr>
        <p:txBody>
          <a:bodyPr lIns="92075" tIns="46038" rIns="92075" bIns="46038"/>
          <a:lstStyle/>
          <a:p>
            <a:pPr marL="432000" indent="-432000" eaLnBrk="1" hangingPunct="1">
              <a:buSzPct val="120000"/>
              <a:buFont typeface="Wingdings" charset="2"/>
              <a:buChar char="Ø"/>
              <a:defRPr/>
            </a:pPr>
            <a:r>
              <a:rPr lang="en-US" sz="2400" dirty="0" smtClean="0"/>
              <a:t>use combined psychotherapy    &amp; various biological approaches right from the start of therapy </a:t>
            </a:r>
          </a:p>
          <a:p>
            <a:pPr marL="432000" indent="-432000" eaLnBrk="1" hangingPunct="1">
              <a:buSzTx/>
              <a:buNone/>
              <a:defRPr/>
            </a:pPr>
            <a:endParaRPr lang="en-US" sz="600" dirty="0" smtClean="0"/>
          </a:p>
          <a:p>
            <a:pPr marL="432000" indent="-432000" eaLnBrk="1" hangingPunct="1">
              <a:buSzPct val="120000"/>
              <a:buFont typeface="Wingdings" charset="2"/>
              <a:buChar char="Ø"/>
              <a:defRPr/>
            </a:pPr>
            <a:r>
              <a:rPr lang="en-US" sz="2400" dirty="0" smtClean="0"/>
              <a:t>use routine outcome monitoring to trigger problem-solving and possible addition of biological treatments if going off track</a:t>
            </a:r>
          </a:p>
          <a:p>
            <a:pPr marL="432000" indent="-432000" eaLnBrk="1" hangingPunct="1">
              <a:buSzTx/>
              <a:buNone/>
              <a:defRPr/>
            </a:pPr>
            <a:endParaRPr lang="en-US" sz="600" dirty="0" smtClean="0"/>
          </a:p>
          <a:p>
            <a:pPr marL="432000" indent="-432000" eaLnBrk="1" hangingPunct="1">
              <a:buSzPct val="120000"/>
              <a:buFont typeface="Wingdings" charset="2"/>
              <a:buChar char="Ø"/>
              <a:defRPr/>
            </a:pPr>
            <a:r>
              <a:rPr lang="en-US" sz="2400" dirty="0" smtClean="0"/>
              <a:t>numerous other potential largely therapist focused improvements in selection, training, supervision &amp; </a:t>
            </a:r>
            <a:r>
              <a:rPr lang="en-US" sz="2400" dirty="0" err="1" smtClean="0"/>
              <a:t>cpd</a:t>
            </a:r>
            <a:endParaRPr lang="en-US" sz="600" dirty="0"/>
          </a:p>
        </p:txBody>
      </p:sp>
      <p:sp>
        <p:nvSpPr>
          <p:cNvPr id="15365" name="Line 4"/>
          <p:cNvSpPr>
            <a:spLocks noChangeShapeType="1"/>
          </p:cNvSpPr>
          <p:nvPr/>
        </p:nvSpPr>
        <p:spPr bwMode="auto">
          <a:xfrm>
            <a:off x="611188" y="6669088"/>
            <a:ext cx="7848600"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 name="Picture 2"/>
          <p:cNvPicPr>
            <a:picLocks noChangeAspect="1"/>
          </p:cNvPicPr>
          <p:nvPr/>
        </p:nvPicPr>
        <p:blipFill>
          <a:blip r:embed="rId2"/>
          <a:stretch>
            <a:fillRect/>
          </a:stretch>
        </p:blipFill>
        <p:spPr>
          <a:xfrm>
            <a:off x="5724128" y="2132856"/>
            <a:ext cx="3168352" cy="3168352"/>
          </a:xfrm>
          <a:prstGeom prst="rect">
            <a:avLst/>
          </a:prstGeom>
        </p:spPr>
      </p:pic>
    </p:spTree>
    <p:extLst>
      <p:ext uri="{BB962C8B-B14F-4D97-AF65-F5344CB8AC3E}">
        <p14:creationId xmlns:p14="http://schemas.microsoft.com/office/powerpoint/2010/main" val="20640942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Line 6"/>
          <p:cNvSpPr>
            <a:spLocks noChangeShapeType="1"/>
          </p:cNvSpPr>
          <p:nvPr/>
        </p:nvSpPr>
        <p:spPr bwMode="auto">
          <a:xfrm>
            <a:off x="576264" y="6165850"/>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Title 7"/>
          <p:cNvSpPr>
            <a:spLocks noGrp="1"/>
          </p:cNvSpPr>
          <p:nvPr>
            <p:ph type="title"/>
          </p:nvPr>
        </p:nvSpPr>
        <p:spPr>
          <a:xfrm>
            <a:off x="251520" y="-26988"/>
            <a:ext cx="8784976" cy="873126"/>
          </a:xfrm>
        </p:spPr>
        <p:txBody>
          <a:bodyPr/>
          <a:lstStyle/>
          <a:p>
            <a:pPr algn="ctr">
              <a:defRPr/>
            </a:pPr>
            <a:r>
              <a:rPr lang="en-GB" sz="4000" b="0" dirty="0" smtClean="0"/>
              <a:t>effect </a:t>
            </a:r>
            <a:r>
              <a:rPr lang="en-GB" sz="4000" b="0" dirty="0"/>
              <a:t>sizes of</a:t>
            </a:r>
            <a:r>
              <a:rPr lang="en-GB" sz="4000" b="0" dirty="0" smtClean="0"/>
              <a:t> </a:t>
            </a:r>
            <a:r>
              <a:rPr lang="en-GB" sz="4000" b="0" dirty="0"/>
              <a:t>therapeutic factors  </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266833240"/>
              </p:ext>
            </p:extLst>
          </p:nvPr>
        </p:nvGraphicFramePr>
        <p:xfrm>
          <a:off x="21332" y="1052736"/>
          <a:ext cx="8862888" cy="4929188"/>
        </p:xfrm>
        <a:graphic>
          <a:graphicData uri="http://schemas.openxmlformats.org/drawingml/2006/chart">
            <c:chart xmlns:c="http://schemas.openxmlformats.org/drawingml/2006/chart" xmlns:r="http://schemas.openxmlformats.org/officeDocument/2006/relationships" r:id="rId2"/>
          </a:graphicData>
        </a:graphic>
      </p:graphicFrame>
      <p:sp>
        <p:nvSpPr>
          <p:cNvPr id="19462" name="TextBox 9"/>
          <p:cNvSpPr txBox="1">
            <a:spLocks noChangeArrowheads="1"/>
          </p:cNvSpPr>
          <p:nvPr/>
        </p:nvSpPr>
        <p:spPr bwMode="auto">
          <a:xfrm>
            <a:off x="107504" y="6238876"/>
            <a:ext cx="896448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dirty="0" err="1" smtClean="0">
                <a:effectLst>
                  <a:outerShdw blurRad="50800" dist="38100" dir="2700000" algn="tl" rotWithShape="0">
                    <a:prstClr val="black">
                      <a:alpha val="40000"/>
                    </a:prstClr>
                  </a:outerShdw>
                </a:effectLst>
              </a:rPr>
              <a:t>Wampold</a:t>
            </a:r>
            <a:r>
              <a:rPr lang="en-GB" altLang="en-US" sz="1600" dirty="0" smtClean="0">
                <a:effectLst>
                  <a:outerShdw blurRad="50800" dist="38100" dir="2700000" algn="tl" rotWithShape="0">
                    <a:prstClr val="black">
                      <a:alpha val="40000"/>
                    </a:prstClr>
                  </a:outerShdw>
                </a:effectLst>
              </a:rPr>
              <a:t>, B. &amp; </a:t>
            </a:r>
            <a:r>
              <a:rPr lang="en-GB" altLang="en-US" sz="1600" dirty="0">
                <a:effectLst>
                  <a:outerShdw blurRad="50800" dist="38100" dir="2700000" algn="tl" rotWithShape="0">
                    <a:prstClr val="black">
                      <a:alpha val="40000"/>
                    </a:prstClr>
                  </a:outerShdw>
                </a:effectLst>
              </a:rPr>
              <a:t>Z</a:t>
            </a:r>
            <a:r>
              <a:rPr lang="en-GB" altLang="en-US" sz="1600" dirty="0" smtClean="0">
                <a:effectLst>
                  <a:outerShdw blurRad="50800" dist="38100" dir="2700000" algn="tl" rotWithShape="0">
                    <a:prstClr val="black">
                      <a:alpha val="40000"/>
                    </a:prstClr>
                  </a:outerShdw>
                </a:effectLst>
              </a:rPr>
              <a:t>. </a:t>
            </a:r>
            <a:r>
              <a:rPr lang="en-GB" altLang="en-US" sz="1600" dirty="0" err="1" smtClean="0">
                <a:effectLst>
                  <a:outerShdw blurRad="50800" dist="38100" dir="2700000" algn="tl" rotWithShape="0">
                    <a:prstClr val="black">
                      <a:alpha val="40000"/>
                    </a:prstClr>
                  </a:outerShdw>
                </a:effectLst>
              </a:rPr>
              <a:t>Imel</a:t>
            </a:r>
            <a:r>
              <a:rPr lang="en-GB" altLang="en-US" sz="1600" dirty="0" smtClean="0">
                <a:effectLst>
                  <a:outerShdw blurRad="50800" dist="38100" dir="2700000" algn="tl" rotWithShape="0">
                    <a:prstClr val="black">
                      <a:alpha val="40000"/>
                    </a:prstClr>
                  </a:outerShdw>
                </a:effectLst>
              </a:rPr>
              <a:t> </a:t>
            </a:r>
            <a:r>
              <a:rPr lang="en-GB" altLang="en-US" sz="1600" dirty="0">
                <a:effectLst>
                  <a:outerShdw blurRad="50800" dist="38100" dir="2700000" algn="tl" rotWithShape="0">
                    <a:prstClr val="black">
                      <a:alpha val="40000"/>
                    </a:prstClr>
                  </a:outerShdw>
                </a:effectLst>
              </a:rPr>
              <a:t>(</a:t>
            </a:r>
            <a:r>
              <a:rPr lang="en-GB" altLang="en-US" sz="1600" dirty="0" smtClean="0">
                <a:effectLst>
                  <a:outerShdw blurRad="50800" dist="38100" dir="2700000" algn="tl" rotWithShape="0">
                    <a:prstClr val="black">
                      <a:alpha val="40000"/>
                    </a:prstClr>
                  </a:outerShdw>
                </a:effectLst>
              </a:rPr>
              <a:t>2015)</a:t>
            </a:r>
            <a:r>
              <a:rPr lang="en-GB" altLang="en-US" sz="1600" dirty="0">
                <a:effectLst>
                  <a:outerShdw blurRad="50800" dist="38100" dir="2700000" algn="tl" rotWithShape="0">
                    <a:prstClr val="black">
                      <a:alpha val="40000"/>
                    </a:prstClr>
                  </a:outerShdw>
                </a:effectLst>
              </a:rPr>
              <a:t>. </a:t>
            </a:r>
            <a:r>
              <a:rPr lang="en-GB" altLang="en-US" sz="1600" i="1" dirty="0" smtClean="0">
                <a:effectLst>
                  <a:outerShdw blurRad="50800" dist="38100" dir="2700000" algn="tl" rotWithShape="0">
                    <a:prstClr val="black">
                      <a:alpha val="40000"/>
                    </a:prstClr>
                  </a:outerShdw>
                </a:effectLst>
              </a:rPr>
              <a:t>”The great psychotherapy debate: the evidence for what makes psychotherapy work (2</a:t>
            </a:r>
            <a:r>
              <a:rPr lang="en-GB" altLang="en-US" sz="1600" i="1" baseline="30000" dirty="0" smtClean="0">
                <a:effectLst>
                  <a:outerShdw blurRad="50800" dist="38100" dir="2700000" algn="tl" rotWithShape="0">
                    <a:prstClr val="black">
                      <a:alpha val="40000"/>
                    </a:prstClr>
                  </a:outerShdw>
                </a:effectLst>
              </a:rPr>
              <a:t>nd</a:t>
            </a:r>
            <a:r>
              <a:rPr lang="en-GB" altLang="en-US" sz="1600" i="1" dirty="0" smtClean="0">
                <a:effectLst>
                  <a:outerShdw blurRad="50800" dist="38100" dir="2700000" algn="tl" rotWithShape="0">
                    <a:prstClr val="black">
                      <a:alpha val="40000"/>
                    </a:prstClr>
                  </a:outerShdw>
                </a:effectLst>
              </a:rPr>
              <a:t> </a:t>
            </a:r>
            <a:r>
              <a:rPr lang="en-GB" altLang="en-US" sz="1600" i="1" dirty="0" err="1" smtClean="0">
                <a:effectLst>
                  <a:outerShdw blurRad="50800" dist="38100" dir="2700000" algn="tl" rotWithShape="0">
                    <a:prstClr val="black">
                      <a:alpha val="40000"/>
                    </a:prstClr>
                  </a:outerShdw>
                </a:effectLst>
              </a:rPr>
              <a:t>ed</a:t>
            </a:r>
            <a:r>
              <a:rPr lang="en-GB" altLang="en-US" sz="1600" i="1" dirty="0" smtClean="0">
                <a:effectLst>
                  <a:outerShdw blurRad="50800" dist="38100" dir="2700000" algn="tl" rotWithShape="0">
                    <a:prstClr val="black">
                      <a:alpha val="40000"/>
                    </a:prstClr>
                  </a:outerShdw>
                </a:effectLst>
              </a:rPr>
              <a:t>).</a:t>
            </a:r>
            <a:r>
              <a:rPr lang="en-GB" altLang="en-US" sz="1600" i="1" dirty="0">
                <a:effectLst>
                  <a:outerShdw blurRad="50800" dist="38100" dir="2700000" algn="tl" rotWithShape="0">
                    <a:prstClr val="black">
                      <a:alpha val="40000"/>
                    </a:prstClr>
                  </a:outerShdw>
                </a:effectLst>
              </a:rPr>
              <a:t>" </a:t>
            </a:r>
            <a:r>
              <a:rPr lang="en-GB" altLang="en-US" sz="1600" i="1" dirty="0" smtClean="0">
                <a:effectLst>
                  <a:outerShdw blurRad="50800" dist="38100" dir="2700000" algn="tl" rotWithShape="0">
                    <a:prstClr val="black">
                      <a:alpha val="40000"/>
                    </a:prstClr>
                  </a:outerShdw>
                </a:effectLst>
              </a:rPr>
              <a:t> p.258 (adapted).  </a:t>
            </a:r>
            <a:r>
              <a:rPr lang="en-GB" altLang="en-US" sz="1600" i="1" dirty="0" err="1" smtClean="0">
                <a:effectLst>
                  <a:outerShdw blurRad="50800" dist="38100" dir="2700000" algn="tl" rotWithShape="0">
                    <a:prstClr val="black">
                      <a:alpha val="40000"/>
                    </a:prstClr>
                  </a:outerShdw>
                </a:effectLst>
              </a:rPr>
              <a:t>Routledge</a:t>
            </a:r>
            <a:r>
              <a:rPr lang="en-GB" altLang="en-US" sz="1600" i="1" dirty="0" smtClean="0">
                <a:effectLst>
                  <a:outerShdw blurRad="50800" dist="38100" dir="2700000" algn="tl" rotWithShape="0">
                    <a:prstClr val="black">
                      <a:alpha val="40000"/>
                    </a:prstClr>
                  </a:outerShdw>
                </a:effectLst>
              </a:rPr>
              <a:t>: New York</a:t>
            </a:r>
            <a:r>
              <a:rPr lang="en-GB" altLang="en-US" sz="1600" dirty="0" smtClean="0">
                <a:effectLst>
                  <a:outerShdw blurRad="50800" dist="38100" dir="2700000" algn="tl" rotWithShape="0">
                    <a:prstClr val="black">
                      <a:alpha val="40000"/>
                    </a:prstClr>
                  </a:outerShdw>
                </a:effectLst>
              </a:rPr>
              <a:t>.</a:t>
            </a:r>
            <a:r>
              <a:rPr lang="en-GB" altLang="en-US" sz="1600" u="sng" dirty="0" smtClean="0">
                <a:effectLst>
                  <a:outerShdw blurRad="50800" dist="38100" dir="2700000" algn="tl" rotWithShape="0">
                    <a:prstClr val="black">
                      <a:alpha val="40000"/>
                    </a:prstClr>
                  </a:outerShdw>
                </a:effectLst>
              </a:rPr>
              <a:t> </a:t>
            </a:r>
            <a:endParaRPr lang="en-GB" altLang="en-US" sz="1600" u="sng" dirty="0">
              <a:effectLst>
                <a:outerShdw blurRad="50800" dist="38100" dir="2700000" algn="tl" rotWithShape="0">
                  <a:prstClr val="black">
                    <a:alpha val="40000"/>
                  </a:prstClr>
                </a:outerShdw>
              </a:effectLst>
            </a:endParaRPr>
          </a:p>
        </p:txBody>
      </p:sp>
      <p:sp>
        <p:nvSpPr>
          <p:cNvPr id="19464" name="TextBox 1"/>
          <p:cNvSpPr txBox="1">
            <a:spLocks noChangeArrowheads="1"/>
          </p:cNvSpPr>
          <p:nvPr/>
        </p:nvSpPr>
        <p:spPr bwMode="auto">
          <a:xfrm rot="16200000">
            <a:off x="-642583" y="3295826"/>
            <a:ext cx="1985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r>
              <a:rPr lang="en-GB" altLang="en-US" sz="2400" i="1" dirty="0" smtClean="0">
                <a:solidFill>
                  <a:schemeClr val="tx2"/>
                </a:solidFill>
                <a:effectLst>
                  <a:outerShdw blurRad="50800" dist="38100" dir="2700000" algn="tl" rotWithShape="0">
                    <a:prstClr val="black">
                      <a:alpha val="40000"/>
                    </a:prstClr>
                  </a:outerShdw>
                </a:effectLst>
              </a:rPr>
              <a:t>effect</a:t>
            </a:r>
            <a:r>
              <a:rPr lang="en-GB" altLang="en-US" sz="2800" i="1" dirty="0" smtClean="0">
                <a:solidFill>
                  <a:schemeClr val="tx2"/>
                </a:solidFill>
                <a:effectLst>
                  <a:outerShdw blurRad="50800" dist="38100" dir="2700000" algn="tl" rotWithShape="0">
                    <a:prstClr val="black">
                      <a:alpha val="40000"/>
                    </a:prstClr>
                  </a:outerShdw>
                </a:effectLst>
              </a:rPr>
              <a:t> size</a:t>
            </a:r>
            <a:endParaRPr lang="en-GB" altLang="en-US" sz="2800" i="1" dirty="0">
              <a:solidFill>
                <a:schemeClr val="tx2"/>
              </a:solidFill>
              <a:effectLst>
                <a:outerShdw blurRad="50800" dist="38100" dir="2700000" algn="tl" rotWithShape="0">
                  <a:prstClr val="black">
                    <a:alpha val="40000"/>
                  </a:prstClr>
                </a:outerShdw>
              </a:effectLst>
            </a:endParaRPr>
          </a:p>
        </p:txBody>
      </p:sp>
      <p:sp>
        <p:nvSpPr>
          <p:cNvPr id="12" name="TextBox 1"/>
          <p:cNvSpPr txBox="1">
            <a:spLocks noChangeArrowheads="1"/>
          </p:cNvSpPr>
          <p:nvPr/>
        </p:nvSpPr>
        <p:spPr bwMode="auto">
          <a:xfrm>
            <a:off x="1175313" y="5517232"/>
            <a:ext cx="26045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r>
              <a:rPr lang="en-GB" altLang="en-US" sz="2400" i="1" dirty="0" smtClean="0">
                <a:solidFill>
                  <a:schemeClr val="tx2"/>
                </a:solidFill>
                <a:effectLst>
                  <a:outerShdw blurRad="50800" dist="38100" dir="2700000" algn="tl" rotWithShape="0">
                    <a:prstClr val="black">
                      <a:alpha val="40000"/>
                    </a:prstClr>
                  </a:outerShdw>
                </a:effectLst>
              </a:rPr>
              <a:t>specific factors</a:t>
            </a:r>
            <a:endParaRPr lang="en-GB" altLang="en-US" sz="2400" i="1" dirty="0">
              <a:solidFill>
                <a:schemeClr val="tx2"/>
              </a:solidFill>
              <a:effectLst>
                <a:outerShdw blurRad="50800" dist="38100" dir="2700000" algn="tl" rotWithShape="0">
                  <a:prstClr val="black">
                    <a:alpha val="40000"/>
                  </a:prstClr>
                </a:outerShdw>
              </a:effectLst>
            </a:endParaRPr>
          </a:p>
        </p:txBody>
      </p:sp>
      <p:sp>
        <p:nvSpPr>
          <p:cNvPr id="13" name="TextBox 1"/>
          <p:cNvSpPr txBox="1">
            <a:spLocks noChangeArrowheads="1"/>
          </p:cNvSpPr>
          <p:nvPr/>
        </p:nvSpPr>
        <p:spPr bwMode="auto">
          <a:xfrm>
            <a:off x="4499992" y="5517232"/>
            <a:ext cx="30897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r>
              <a:rPr lang="en-GB" altLang="en-US" sz="2400" i="1" dirty="0" smtClean="0">
                <a:solidFill>
                  <a:schemeClr val="tx2"/>
                </a:solidFill>
                <a:effectLst>
                  <a:outerShdw blurRad="50800" dist="38100" dir="2700000" algn="tl" rotWithShape="0">
                    <a:prstClr val="black">
                      <a:alpha val="40000"/>
                    </a:prstClr>
                  </a:outerShdw>
                </a:effectLst>
              </a:rPr>
              <a:t>contextual factors</a:t>
            </a:r>
            <a:endParaRPr lang="en-GB" altLang="en-US" sz="2400" i="1" dirty="0">
              <a:solidFill>
                <a:schemeClr val="tx2"/>
              </a:solidFill>
              <a:effectLst>
                <a:outerShdw blurRad="50800" dist="38100" dir="2700000" algn="tl" rotWithShape="0">
                  <a:prstClr val="black">
                    <a:alpha val="40000"/>
                  </a:prstClr>
                </a:outerShdw>
              </a:effectLst>
            </a:endParaRPr>
          </a:p>
        </p:txBody>
      </p:sp>
      <p:sp>
        <p:nvSpPr>
          <p:cNvPr id="9" name="TextBox 1"/>
          <p:cNvSpPr txBox="1">
            <a:spLocks noChangeArrowheads="1"/>
          </p:cNvSpPr>
          <p:nvPr/>
        </p:nvSpPr>
        <p:spPr bwMode="auto">
          <a:xfrm rot="1800000">
            <a:off x="6853694" y="998089"/>
            <a:ext cx="16003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r>
              <a:rPr lang="en-GB" altLang="en-US" sz="1600" i="1" dirty="0" smtClean="0">
                <a:solidFill>
                  <a:srgbClr val="99CC00"/>
                </a:solidFill>
                <a:effectLst>
                  <a:outerShdw blurRad="50800" dist="38100" dir="2700000" algn="tl" rotWithShape="0">
                    <a:prstClr val="black">
                      <a:alpha val="40000"/>
                    </a:prstClr>
                  </a:outerShdw>
                </a:effectLst>
              </a:rPr>
              <a:t>collaboration</a:t>
            </a:r>
            <a:endParaRPr lang="en-GB" altLang="en-US" sz="1600" i="1" dirty="0">
              <a:solidFill>
                <a:srgbClr val="99CC00"/>
              </a:solidFill>
              <a:effectLst>
                <a:outerShdw blurRad="50800" dist="38100" dir="2700000" algn="tl" rotWithShape="0">
                  <a:prstClr val="black">
                    <a:alpha val="40000"/>
                  </a:prstClr>
                </a:outerShdw>
              </a:effectLst>
            </a:endParaRPr>
          </a:p>
        </p:txBody>
      </p:sp>
      <p:sp>
        <p:nvSpPr>
          <p:cNvPr id="10" name="TextBox 1"/>
          <p:cNvSpPr txBox="1">
            <a:spLocks noChangeArrowheads="1"/>
          </p:cNvSpPr>
          <p:nvPr/>
        </p:nvSpPr>
        <p:spPr bwMode="auto">
          <a:xfrm rot="1800000">
            <a:off x="6569086" y="1617122"/>
            <a:ext cx="10874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r>
              <a:rPr lang="en-GB" altLang="en-US" sz="1600" i="1" dirty="0" smtClean="0">
                <a:solidFill>
                  <a:schemeClr val="accent1"/>
                </a:solidFill>
                <a:effectLst>
                  <a:outerShdw blurRad="50800" dist="38100" dir="2700000" algn="tl" rotWithShape="0">
                    <a:prstClr val="black">
                      <a:alpha val="40000"/>
                    </a:prstClr>
                  </a:outerShdw>
                </a:effectLst>
              </a:rPr>
              <a:t>empathy</a:t>
            </a:r>
            <a:endParaRPr lang="en-GB" altLang="en-US" sz="1600" i="1" dirty="0">
              <a:solidFill>
                <a:schemeClr val="accent1"/>
              </a:solidFill>
              <a:effectLst>
                <a:outerShdw blurRad="50800" dist="38100" dir="2700000" algn="tl" rotWithShape="0">
                  <a:prstClr val="black">
                    <a:alpha val="40000"/>
                  </a:prstClr>
                </a:outerShdw>
              </a:effectLst>
            </a:endParaRPr>
          </a:p>
        </p:txBody>
      </p:sp>
      <p:sp>
        <p:nvSpPr>
          <p:cNvPr id="11" name="TextBox 1"/>
          <p:cNvSpPr txBox="1">
            <a:spLocks noChangeArrowheads="1"/>
          </p:cNvSpPr>
          <p:nvPr/>
        </p:nvSpPr>
        <p:spPr bwMode="auto">
          <a:xfrm rot="1800000">
            <a:off x="5631485" y="1743489"/>
            <a:ext cx="1381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r>
              <a:rPr lang="en-GB" altLang="en-US" sz="2400" b="1" i="1" dirty="0" smtClean="0">
                <a:solidFill>
                  <a:srgbClr val="FF0000"/>
                </a:solidFill>
                <a:effectLst>
                  <a:outerShdw blurRad="50800" dist="38100" dir="2700000" algn="tl" rotWithShape="0">
                    <a:prstClr val="black">
                      <a:alpha val="40000"/>
                    </a:prstClr>
                  </a:outerShdw>
                </a:effectLst>
              </a:rPr>
              <a:t>alliance</a:t>
            </a:r>
            <a:endParaRPr lang="en-GB" altLang="en-US" sz="2400" b="1" i="1" dirty="0">
              <a:solidFill>
                <a:srgbClr val="FF0000"/>
              </a:solidFill>
              <a:effectLst>
                <a:outerShdw blurRad="50800" dist="38100" dir="2700000" algn="tl" rotWithShape="0">
                  <a:prstClr val="black">
                    <a:alpha val="40000"/>
                  </a:prstClr>
                </a:outerShdw>
              </a:effectLst>
            </a:endParaRPr>
          </a:p>
        </p:txBody>
      </p:sp>
      <p:sp>
        <p:nvSpPr>
          <p:cNvPr id="14" name="TextBox 1"/>
          <p:cNvSpPr txBox="1">
            <a:spLocks noChangeArrowheads="1"/>
          </p:cNvSpPr>
          <p:nvPr/>
        </p:nvSpPr>
        <p:spPr bwMode="auto">
          <a:xfrm rot="1800000">
            <a:off x="4921480" y="1817392"/>
            <a:ext cx="14211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r>
              <a:rPr lang="en-GB" altLang="en-US" sz="1600" i="1" dirty="0" smtClean="0">
                <a:solidFill>
                  <a:schemeClr val="accent1"/>
                </a:solidFill>
                <a:effectLst>
                  <a:outerShdw blurRad="50800" dist="38100" dir="2700000" algn="tl" rotWithShape="0">
                    <a:prstClr val="black">
                      <a:alpha val="40000"/>
                    </a:prstClr>
                  </a:outerShdw>
                </a:effectLst>
              </a:rPr>
              <a:t>affirmation</a:t>
            </a:r>
            <a:endParaRPr lang="en-GB" altLang="en-US" sz="1600" i="1" dirty="0">
              <a:solidFill>
                <a:schemeClr val="accent1"/>
              </a:solidFill>
              <a:effectLst>
                <a:outerShdw blurRad="50800" dist="38100" dir="2700000" algn="tl" rotWithShape="0">
                  <a:prstClr val="black">
                    <a:alpha val="40000"/>
                  </a:prstClr>
                </a:outerShdw>
              </a:effectLst>
            </a:endParaRPr>
          </a:p>
        </p:txBody>
      </p:sp>
      <p:sp>
        <p:nvSpPr>
          <p:cNvPr id="15" name="TextBox 1"/>
          <p:cNvSpPr txBox="1">
            <a:spLocks noChangeArrowheads="1"/>
          </p:cNvSpPr>
          <p:nvPr/>
        </p:nvSpPr>
        <p:spPr bwMode="auto">
          <a:xfrm rot="1800000">
            <a:off x="4050228" y="1748323"/>
            <a:ext cx="137193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i="1" dirty="0" smtClean="0">
                <a:solidFill>
                  <a:schemeClr val="accent1"/>
                </a:solidFill>
                <a:effectLst>
                  <a:outerShdw blurRad="50800" dist="38100" dir="2700000" algn="tl" rotWithShape="0">
                    <a:prstClr val="black">
                      <a:alpha val="40000"/>
                    </a:prstClr>
                  </a:outerShdw>
                </a:effectLst>
              </a:rPr>
              <a:t>therapists</a:t>
            </a:r>
          </a:p>
          <a:p>
            <a:pPr algn="ctr" eaLnBrk="1" hangingPunct="1">
              <a:spcBef>
                <a:spcPct val="0"/>
              </a:spcBef>
              <a:buClrTx/>
              <a:buSzTx/>
              <a:buFontTx/>
              <a:buNone/>
            </a:pPr>
            <a:r>
              <a:rPr lang="en-GB" altLang="en-US" sz="1600" i="1" dirty="0" smtClean="0">
                <a:solidFill>
                  <a:schemeClr val="accent1"/>
                </a:solidFill>
                <a:effectLst>
                  <a:outerShdw blurRad="50800" dist="38100" dir="2700000" algn="tl" rotWithShape="0">
                    <a:prstClr val="black">
                      <a:alpha val="40000"/>
                    </a:prstClr>
                  </a:outerShdw>
                </a:effectLst>
              </a:rPr>
              <a:t>naturalistic</a:t>
            </a:r>
            <a:endParaRPr lang="en-GB" altLang="en-US" sz="1600" i="1" dirty="0">
              <a:solidFill>
                <a:schemeClr val="accent1"/>
              </a:solidFill>
              <a:effectLst>
                <a:outerShdw blurRad="50800" dist="38100" dir="2700000" algn="tl" rotWithShape="0">
                  <a:prstClr val="black">
                    <a:alpha val="40000"/>
                  </a:prstClr>
                </a:outerShdw>
              </a:effectLst>
            </a:endParaRPr>
          </a:p>
        </p:txBody>
      </p:sp>
      <p:sp>
        <p:nvSpPr>
          <p:cNvPr id="16" name="TextBox 1"/>
          <p:cNvSpPr txBox="1">
            <a:spLocks noChangeArrowheads="1"/>
          </p:cNvSpPr>
          <p:nvPr/>
        </p:nvSpPr>
        <p:spPr bwMode="auto">
          <a:xfrm rot="1800000">
            <a:off x="3411789" y="2171721"/>
            <a:ext cx="13841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r>
              <a:rPr lang="en-GB" altLang="en-US" sz="1600" i="1" dirty="0" smtClean="0">
                <a:solidFill>
                  <a:schemeClr val="accent1"/>
                </a:solidFill>
                <a:effectLst>
                  <a:outerShdw blurRad="50800" dist="38100" dir="2700000" algn="tl" rotWithShape="0">
                    <a:prstClr val="black">
                      <a:alpha val="40000"/>
                    </a:prstClr>
                  </a:outerShdw>
                </a:effectLst>
              </a:rPr>
              <a:t>congruence</a:t>
            </a:r>
            <a:endParaRPr lang="en-GB" altLang="en-US" sz="1600" i="1" dirty="0">
              <a:solidFill>
                <a:schemeClr val="accent1"/>
              </a:solidFill>
              <a:effectLst>
                <a:outerShdw blurRad="50800" dist="38100" dir="2700000" algn="tl" rotWithShape="0">
                  <a:prstClr val="black">
                    <a:alpha val="40000"/>
                  </a:prstClr>
                </a:outerShdw>
              </a:effectLst>
            </a:endParaRPr>
          </a:p>
        </p:txBody>
      </p:sp>
      <p:sp>
        <p:nvSpPr>
          <p:cNvPr id="17" name="TextBox 1"/>
          <p:cNvSpPr txBox="1">
            <a:spLocks noChangeArrowheads="1"/>
          </p:cNvSpPr>
          <p:nvPr/>
        </p:nvSpPr>
        <p:spPr bwMode="auto">
          <a:xfrm rot="1800000">
            <a:off x="2929745" y="2900451"/>
            <a:ext cx="137193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i="1" dirty="0" smtClean="0">
                <a:solidFill>
                  <a:schemeClr val="accent1"/>
                </a:solidFill>
                <a:effectLst>
                  <a:outerShdw blurRad="50800" dist="38100" dir="2700000" algn="tl" rotWithShape="0">
                    <a:prstClr val="black">
                      <a:alpha val="40000"/>
                    </a:prstClr>
                  </a:outerShdw>
                </a:effectLst>
              </a:rPr>
              <a:t>therapists</a:t>
            </a:r>
          </a:p>
          <a:p>
            <a:pPr algn="ctr" eaLnBrk="1" hangingPunct="1">
              <a:spcBef>
                <a:spcPct val="0"/>
              </a:spcBef>
              <a:buClrTx/>
              <a:buSzTx/>
              <a:buFontTx/>
              <a:buNone/>
            </a:pPr>
            <a:r>
              <a:rPr lang="en-GB" altLang="en-US" sz="1600" i="1" dirty="0" err="1" smtClean="0">
                <a:solidFill>
                  <a:schemeClr val="accent1"/>
                </a:solidFill>
                <a:effectLst>
                  <a:outerShdw blurRad="50800" dist="38100" dir="2700000" algn="tl" rotWithShape="0">
                    <a:prstClr val="black">
                      <a:alpha val="40000"/>
                    </a:prstClr>
                  </a:outerShdw>
                </a:effectLst>
              </a:rPr>
              <a:t>rct’s</a:t>
            </a:r>
            <a:endParaRPr lang="en-GB" altLang="en-US" sz="1600" i="1" dirty="0">
              <a:solidFill>
                <a:schemeClr val="accent1"/>
              </a:solidFill>
              <a:effectLst>
                <a:outerShdw blurRad="50800" dist="38100" dir="2700000" algn="tl" rotWithShape="0">
                  <a:prstClr val="black">
                    <a:alpha val="40000"/>
                  </a:prstClr>
                </a:outerShdw>
              </a:effectLst>
            </a:endParaRPr>
          </a:p>
        </p:txBody>
      </p:sp>
      <p:sp>
        <p:nvSpPr>
          <p:cNvPr id="18" name="TextBox 1"/>
          <p:cNvSpPr txBox="1">
            <a:spLocks noChangeArrowheads="1"/>
          </p:cNvSpPr>
          <p:nvPr/>
        </p:nvSpPr>
        <p:spPr bwMode="auto">
          <a:xfrm rot="1800000">
            <a:off x="1563898" y="3255996"/>
            <a:ext cx="210733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None/>
            </a:pPr>
            <a:r>
              <a:rPr lang="en-GB" altLang="en-US" sz="2100" b="1" i="1" dirty="0">
                <a:solidFill>
                  <a:srgbClr val="FFCC00"/>
                </a:solidFill>
                <a:effectLst>
                  <a:outerShdw blurRad="50800" dist="38100" dir="2700000" algn="tl" rotWithShape="0">
                    <a:prstClr val="black">
                      <a:alpha val="40000"/>
                    </a:prstClr>
                  </a:outerShdw>
                </a:effectLst>
              </a:rPr>
              <a:t>treatment differences</a:t>
            </a:r>
          </a:p>
        </p:txBody>
      </p:sp>
      <p:sp>
        <p:nvSpPr>
          <p:cNvPr id="19" name="TextBox 1"/>
          <p:cNvSpPr txBox="1">
            <a:spLocks noChangeArrowheads="1"/>
          </p:cNvSpPr>
          <p:nvPr/>
        </p:nvSpPr>
        <p:spPr bwMode="auto">
          <a:xfrm rot="1800000">
            <a:off x="1242375" y="4006158"/>
            <a:ext cx="15211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r>
              <a:rPr lang="en-GB" altLang="en-US" sz="1600" i="1" dirty="0" smtClean="0">
                <a:solidFill>
                  <a:schemeClr val="tx2">
                    <a:lumMod val="75000"/>
                  </a:schemeClr>
                </a:solidFill>
                <a:effectLst>
                  <a:outerShdw blurRad="50800" dist="38100" dir="2700000" algn="tl" rotWithShape="0">
                    <a:prstClr val="black">
                      <a:alpha val="40000"/>
                    </a:prstClr>
                  </a:outerShdw>
                </a:effectLst>
              </a:rPr>
              <a:t>competence</a:t>
            </a:r>
            <a:endParaRPr lang="en-GB" altLang="en-US" sz="1600" i="1" dirty="0">
              <a:solidFill>
                <a:schemeClr val="tx2">
                  <a:lumMod val="75000"/>
                </a:schemeClr>
              </a:solidFill>
              <a:effectLst>
                <a:outerShdw blurRad="50800" dist="38100" dir="2700000" algn="tl" rotWithShape="0">
                  <a:prstClr val="black">
                    <a:alpha val="40000"/>
                  </a:prstClr>
                </a:outerShdw>
              </a:effectLst>
            </a:endParaRPr>
          </a:p>
        </p:txBody>
      </p:sp>
      <p:sp>
        <p:nvSpPr>
          <p:cNvPr id="20" name="TextBox 1"/>
          <p:cNvSpPr txBox="1">
            <a:spLocks noChangeArrowheads="1"/>
          </p:cNvSpPr>
          <p:nvPr/>
        </p:nvSpPr>
        <p:spPr bwMode="auto">
          <a:xfrm rot="1800000">
            <a:off x="678070" y="4534805"/>
            <a:ext cx="13455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r>
              <a:rPr lang="en-GB" altLang="en-US" sz="1600" i="1" dirty="0" smtClean="0">
                <a:solidFill>
                  <a:schemeClr val="tx2">
                    <a:lumMod val="75000"/>
                  </a:schemeClr>
                </a:solidFill>
                <a:effectLst>
                  <a:outerShdw blurRad="50800" dist="38100" dir="2700000" algn="tl" rotWithShape="0">
                    <a:prstClr val="black">
                      <a:alpha val="40000"/>
                    </a:prstClr>
                  </a:outerShdw>
                </a:effectLst>
              </a:rPr>
              <a:t>ingredients</a:t>
            </a:r>
            <a:endParaRPr lang="en-GB" altLang="en-US" sz="1600" i="1" dirty="0">
              <a:solidFill>
                <a:schemeClr val="tx2">
                  <a:lumMod val="75000"/>
                </a:schemeClr>
              </a:solidFill>
              <a:effectLst>
                <a:outerShdw blurRad="50800" dist="38100" dir="2700000" algn="tl" rotWithShape="0">
                  <a:prstClr val="black">
                    <a:alpha val="40000"/>
                  </a:prstClr>
                </a:outerShdw>
              </a:effectLst>
            </a:endParaRPr>
          </a:p>
        </p:txBody>
      </p:sp>
      <p:sp>
        <p:nvSpPr>
          <p:cNvPr id="21" name="TextBox 1"/>
          <p:cNvSpPr txBox="1">
            <a:spLocks noChangeArrowheads="1"/>
          </p:cNvSpPr>
          <p:nvPr/>
        </p:nvSpPr>
        <p:spPr bwMode="auto">
          <a:xfrm>
            <a:off x="1691680" y="1268760"/>
            <a:ext cx="23042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400" i="1" dirty="0" smtClean="0">
                <a:solidFill>
                  <a:schemeClr val="tx2"/>
                </a:solidFill>
                <a:effectLst>
                  <a:outerShdw blurRad="50800" dist="38100" dir="2700000" algn="tl" rotWithShape="0">
                    <a:prstClr val="black">
                      <a:alpha val="40000"/>
                    </a:prstClr>
                  </a:outerShdw>
                </a:effectLst>
              </a:rPr>
              <a:t>many more research studies in these 2 areas</a:t>
            </a:r>
            <a:endParaRPr lang="en-GB" altLang="en-US" sz="1400" i="1" dirty="0">
              <a:solidFill>
                <a:schemeClr val="tx2"/>
              </a:solidFill>
              <a:effectLst>
                <a:outerShdw blurRad="50800" dist="38100" dir="2700000" algn="tl" rotWithShape="0">
                  <a:prstClr val="black">
                    <a:alpha val="40000"/>
                  </a:prstClr>
                </a:outerShdw>
              </a:effectLst>
            </a:endParaRPr>
          </a:p>
        </p:txBody>
      </p:sp>
      <p:cxnSp>
        <p:nvCxnSpPr>
          <p:cNvPr id="4" name="Straight Arrow Connector 3"/>
          <p:cNvCxnSpPr>
            <a:stCxn id="21" idx="3"/>
            <a:endCxn id="11" idx="1"/>
          </p:cNvCxnSpPr>
          <p:nvPr/>
        </p:nvCxnSpPr>
        <p:spPr>
          <a:xfrm>
            <a:off x="3995936" y="1530370"/>
            <a:ext cx="1728078" cy="9863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2483768" y="1844824"/>
            <a:ext cx="216024" cy="1296144"/>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4069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Line 6"/>
          <p:cNvSpPr>
            <a:spLocks noChangeShapeType="1"/>
          </p:cNvSpPr>
          <p:nvPr/>
        </p:nvSpPr>
        <p:spPr bwMode="auto">
          <a:xfrm>
            <a:off x="594011" y="5589240"/>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Title 7"/>
          <p:cNvSpPr>
            <a:spLocks noGrp="1"/>
          </p:cNvSpPr>
          <p:nvPr>
            <p:ph type="title"/>
          </p:nvPr>
        </p:nvSpPr>
        <p:spPr>
          <a:xfrm>
            <a:off x="1889448" y="179610"/>
            <a:ext cx="5400600" cy="873126"/>
          </a:xfrm>
        </p:spPr>
        <p:txBody>
          <a:bodyPr/>
          <a:lstStyle/>
          <a:p>
            <a:pPr algn="ctr">
              <a:defRPr/>
            </a:pPr>
            <a:r>
              <a:rPr lang="en-GB" sz="4000" b="0" dirty="0" smtClean="0"/>
              <a:t>a contextual model  </a:t>
            </a:r>
            <a:endParaRPr lang="en-GB" sz="4000" b="0" dirty="0"/>
          </a:p>
        </p:txBody>
      </p:sp>
      <p:sp>
        <p:nvSpPr>
          <p:cNvPr id="19462" name="TextBox 9"/>
          <p:cNvSpPr txBox="1">
            <a:spLocks noChangeArrowheads="1"/>
          </p:cNvSpPr>
          <p:nvPr/>
        </p:nvSpPr>
        <p:spPr bwMode="auto">
          <a:xfrm>
            <a:off x="107504" y="5949280"/>
            <a:ext cx="896448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dirty="0" err="1" smtClean="0">
                <a:effectLst>
                  <a:outerShdw blurRad="50800" dist="38100" dir="2700000" algn="tl" rotWithShape="0">
                    <a:prstClr val="black">
                      <a:alpha val="40000"/>
                    </a:prstClr>
                  </a:outerShdw>
                </a:effectLst>
              </a:rPr>
              <a:t>Wampold</a:t>
            </a:r>
            <a:r>
              <a:rPr lang="en-GB" altLang="en-US" sz="1600" dirty="0" smtClean="0">
                <a:effectLst>
                  <a:outerShdw blurRad="50800" dist="38100" dir="2700000" algn="tl" rotWithShape="0">
                    <a:prstClr val="black">
                      <a:alpha val="40000"/>
                    </a:prstClr>
                  </a:outerShdw>
                </a:effectLst>
              </a:rPr>
              <a:t>, B. &amp; </a:t>
            </a:r>
            <a:r>
              <a:rPr lang="en-GB" altLang="en-US" sz="1600" dirty="0">
                <a:effectLst>
                  <a:outerShdw blurRad="50800" dist="38100" dir="2700000" algn="tl" rotWithShape="0">
                    <a:prstClr val="black">
                      <a:alpha val="40000"/>
                    </a:prstClr>
                  </a:outerShdw>
                </a:effectLst>
              </a:rPr>
              <a:t>Z</a:t>
            </a:r>
            <a:r>
              <a:rPr lang="en-GB" altLang="en-US" sz="1600" dirty="0" smtClean="0">
                <a:effectLst>
                  <a:outerShdw blurRad="50800" dist="38100" dir="2700000" algn="tl" rotWithShape="0">
                    <a:prstClr val="black">
                      <a:alpha val="40000"/>
                    </a:prstClr>
                  </a:outerShdw>
                </a:effectLst>
              </a:rPr>
              <a:t>. </a:t>
            </a:r>
            <a:r>
              <a:rPr lang="en-GB" altLang="en-US" sz="1600" dirty="0" err="1" smtClean="0">
                <a:effectLst>
                  <a:outerShdw blurRad="50800" dist="38100" dir="2700000" algn="tl" rotWithShape="0">
                    <a:prstClr val="black">
                      <a:alpha val="40000"/>
                    </a:prstClr>
                  </a:outerShdw>
                </a:effectLst>
              </a:rPr>
              <a:t>Imel</a:t>
            </a:r>
            <a:r>
              <a:rPr lang="en-GB" altLang="en-US" sz="1600" dirty="0" smtClean="0">
                <a:effectLst>
                  <a:outerShdw blurRad="50800" dist="38100" dir="2700000" algn="tl" rotWithShape="0">
                    <a:prstClr val="black">
                      <a:alpha val="40000"/>
                    </a:prstClr>
                  </a:outerShdw>
                </a:effectLst>
              </a:rPr>
              <a:t> </a:t>
            </a:r>
            <a:r>
              <a:rPr lang="en-GB" altLang="en-US" sz="1600" dirty="0">
                <a:effectLst>
                  <a:outerShdw blurRad="50800" dist="38100" dir="2700000" algn="tl" rotWithShape="0">
                    <a:prstClr val="black">
                      <a:alpha val="40000"/>
                    </a:prstClr>
                  </a:outerShdw>
                </a:effectLst>
              </a:rPr>
              <a:t>(</a:t>
            </a:r>
            <a:r>
              <a:rPr lang="en-GB" altLang="en-US" sz="1600" dirty="0" smtClean="0">
                <a:effectLst>
                  <a:outerShdw blurRad="50800" dist="38100" dir="2700000" algn="tl" rotWithShape="0">
                    <a:prstClr val="black">
                      <a:alpha val="40000"/>
                    </a:prstClr>
                  </a:outerShdw>
                </a:effectLst>
              </a:rPr>
              <a:t>2015)</a:t>
            </a:r>
            <a:r>
              <a:rPr lang="en-GB" altLang="en-US" sz="1600" dirty="0">
                <a:effectLst>
                  <a:outerShdw blurRad="50800" dist="38100" dir="2700000" algn="tl" rotWithShape="0">
                    <a:prstClr val="black">
                      <a:alpha val="40000"/>
                    </a:prstClr>
                  </a:outerShdw>
                </a:effectLst>
              </a:rPr>
              <a:t>. </a:t>
            </a:r>
            <a:r>
              <a:rPr lang="en-GB" altLang="en-US" sz="1600" i="1" dirty="0" smtClean="0">
                <a:effectLst>
                  <a:outerShdw blurRad="50800" dist="38100" dir="2700000" algn="tl" rotWithShape="0">
                    <a:prstClr val="black">
                      <a:alpha val="40000"/>
                    </a:prstClr>
                  </a:outerShdw>
                </a:effectLst>
              </a:rPr>
              <a:t>”The great psychotherapy debate: the evidence for what makes psychotherapy work (2</a:t>
            </a:r>
            <a:r>
              <a:rPr lang="en-GB" altLang="en-US" sz="1600" i="1" baseline="30000" dirty="0" smtClean="0">
                <a:effectLst>
                  <a:outerShdw blurRad="50800" dist="38100" dir="2700000" algn="tl" rotWithShape="0">
                    <a:prstClr val="black">
                      <a:alpha val="40000"/>
                    </a:prstClr>
                  </a:outerShdw>
                </a:effectLst>
              </a:rPr>
              <a:t>nd</a:t>
            </a:r>
            <a:r>
              <a:rPr lang="en-GB" altLang="en-US" sz="1600" i="1" dirty="0" smtClean="0">
                <a:effectLst>
                  <a:outerShdw blurRad="50800" dist="38100" dir="2700000" algn="tl" rotWithShape="0">
                    <a:prstClr val="black">
                      <a:alpha val="40000"/>
                    </a:prstClr>
                  </a:outerShdw>
                </a:effectLst>
              </a:rPr>
              <a:t> </a:t>
            </a:r>
            <a:r>
              <a:rPr lang="en-GB" altLang="en-US" sz="1600" i="1" dirty="0" err="1" smtClean="0">
                <a:effectLst>
                  <a:outerShdw blurRad="50800" dist="38100" dir="2700000" algn="tl" rotWithShape="0">
                    <a:prstClr val="black">
                      <a:alpha val="40000"/>
                    </a:prstClr>
                  </a:outerShdw>
                </a:effectLst>
              </a:rPr>
              <a:t>ed</a:t>
            </a:r>
            <a:r>
              <a:rPr lang="en-GB" altLang="en-US" sz="1600" i="1" dirty="0" smtClean="0">
                <a:effectLst>
                  <a:outerShdw blurRad="50800" dist="38100" dir="2700000" algn="tl" rotWithShape="0">
                    <a:prstClr val="black">
                      <a:alpha val="40000"/>
                    </a:prstClr>
                  </a:outerShdw>
                </a:effectLst>
              </a:rPr>
              <a:t>).</a:t>
            </a:r>
            <a:r>
              <a:rPr lang="en-GB" altLang="en-US" sz="1600" i="1" dirty="0">
                <a:effectLst>
                  <a:outerShdw blurRad="50800" dist="38100" dir="2700000" algn="tl" rotWithShape="0">
                    <a:prstClr val="black">
                      <a:alpha val="40000"/>
                    </a:prstClr>
                  </a:outerShdw>
                </a:effectLst>
              </a:rPr>
              <a:t>" </a:t>
            </a:r>
            <a:r>
              <a:rPr lang="en-GB" altLang="en-US" sz="1600" i="1" dirty="0" smtClean="0">
                <a:effectLst>
                  <a:outerShdw blurRad="50800" dist="38100" dir="2700000" algn="tl" rotWithShape="0">
                    <a:prstClr val="black">
                      <a:alpha val="40000"/>
                    </a:prstClr>
                  </a:outerShdw>
                </a:effectLst>
              </a:rPr>
              <a:t> p.54 (adapted).  </a:t>
            </a:r>
            <a:r>
              <a:rPr lang="en-GB" altLang="en-US" sz="1600" i="1" dirty="0" err="1" smtClean="0">
                <a:effectLst>
                  <a:outerShdw blurRad="50800" dist="38100" dir="2700000" algn="tl" rotWithShape="0">
                    <a:prstClr val="black">
                      <a:alpha val="40000"/>
                    </a:prstClr>
                  </a:outerShdw>
                </a:effectLst>
              </a:rPr>
              <a:t>Routledge</a:t>
            </a:r>
            <a:r>
              <a:rPr lang="en-GB" altLang="en-US" sz="1600" i="1" dirty="0" smtClean="0">
                <a:effectLst>
                  <a:outerShdw blurRad="50800" dist="38100" dir="2700000" algn="tl" rotWithShape="0">
                    <a:prstClr val="black">
                      <a:alpha val="40000"/>
                    </a:prstClr>
                  </a:outerShdw>
                </a:effectLst>
              </a:rPr>
              <a:t>: New York</a:t>
            </a:r>
            <a:r>
              <a:rPr lang="en-GB" altLang="en-US" sz="1600" dirty="0" smtClean="0">
                <a:effectLst>
                  <a:outerShdw blurRad="50800" dist="38100" dir="2700000" algn="tl" rotWithShape="0">
                    <a:prstClr val="black">
                      <a:alpha val="40000"/>
                    </a:prstClr>
                  </a:outerShdw>
                </a:effectLst>
              </a:rPr>
              <a:t>.</a:t>
            </a:r>
            <a:r>
              <a:rPr lang="en-GB" altLang="en-US" sz="1600" u="sng" dirty="0" smtClean="0">
                <a:effectLst>
                  <a:outerShdw blurRad="50800" dist="38100" dir="2700000" algn="tl" rotWithShape="0">
                    <a:prstClr val="black">
                      <a:alpha val="40000"/>
                    </a:prstClr>
                  </a:outerShdw>
                </a:effectLst>
              </a:rPr>
              <a:t> </a:t>
            </a:r>
            <a:endParaRPr lang="en-GB" altLang="en-US" sz="1600" u="sng" dirty="0">
              <a:effectLst>
                <a:outerShdw blurRad="50800" dist="38100" dir="2700000" algn="tl" rotWithShape="0">
                  <a:prstClr val="black">
                    <a:alpha val="40000"/>
                  </a:prstClr>
                </a:outerShdw>
              </a:effectLst>
            </a:endParaRPr>
          </a:p>
        </p:txBody>
      </p:sp>
      <p:cxnSp>
        <p:nvCxnSpPr>
          <p:cNvPr id="42" name="Straight Arrow Connector 41"/>
          <p:cNvCxnSpPr>
            <a:stCxn id="32" idx="3"/>
            <a:endCxn id="29" idx="1"/>
          </p:cNvCxnSpPr>
          <p:nvPr/>
        </p:nvCxnSpPr>
        <p:spPr>
          <a:xfrm flipV="1">
            <a:off x="7254044" y="2559968"/>
            <a:ext cx="360040" cy="7231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4" idx="3"/>
            <a:endCxn id="35" idx="1"/>
          </p:cNvCxnSpPr>
          <p:nvPr/>
        </p:nvCxnSpPr>
        <p:spPr>
          <a:xfrm>
            <a:off x="5669868" y="4329971"/>
            <a:ext cx="4320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33" idx="3"/>
            <a:endCxn id="34" idx="1"/>
          </p:cNvCxnSpPr>
          <p:nvPr/>
        </p:nvCxnSpPr>
        <p:spPr>
          <a:xfrm>
            <a:off x="3725652" y="4329971"/>
            <a:ext cx="4320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9483" name="Group 19482"/>
          <p:cNvGrpSpPr/>
          <p:nvPr/>
        </p:nvGrpSpPr>
        <p:grpSpPr>
          <a:xfrm>
            <a:off x="125252" y="1872986"/>
            <a:ext cx="8928992" cy="2780150"/>
            <a:chOff x="107504" y="1913056"/>
            <a:chExt cx="8928992" cy="2780150"/>
          </a:xfrm>
        </p:grpSpPr>
        <p:sp>
          <p:nvSpPr>
            <p:cNvPr id="21" name="TextBox 1"/>
            <p:cNvSpPr txBox="1">
              <a:spLocks noChangeArrowheads="1"/>
            </p:cNvSpPr>
            <p:nvPr/>
          </p:nvSpPr>
          <p:spPr bwMode="auto">
            <a:xfrm>
              <a:off x="395536" y="2865710"/>
              <a:ext cx="1872208" cy="923330"/>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trust</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understanding</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expertise</a:t>
              </a:r>
              <a:endParaRPr lang="en-GB" altLang="en-US" sz="1800" i="1" dirty="0">
                <a:solidFill>
                  <a:schemeClr val="tx2"/>
                </a:solidFill>
                <a:effectLst>
                  <a:outerShdw blurRad="50800" dist="38100" dir="2700000" algn="tl" rotWithShape="0">
                    <a:prstClr val="black">
                      <a:alpha val="40000"/>
                    </a:prstClr>
                  </a:outerShdw>
                </a:effectLst>
              </a:endParaRPr>
            </a:p>
          </p:txBody>
        </p:sp>
        <p:grpSp>
          <p:nvGrpSpPr>
            <p:cNvPr id="27" name="Group 26"/>
            <p:cNvGrpSpPr/>
            <p:nvPr/>
          </p:nvGrpSpPr>
          <p:grpSpPr>
            <a:xfrm>
              <a:off x="7596336" y="2276872"/>
              <a:ext cx="1440160" cy="2016224"/>
              <a:chOff x="7596336" y="2276872"/>
              <a:chExt cx="1440160" cy="2016224"/>
            </a:xfrm>
          </p:grpSpPr>
          <p:sp>
            <p:nvSpPr>
              <p:cNvPr id="29" name="TextBox 1"/>
              <p:cNvSpPr txBox="1">
                <a:spLocks noChangeArrowheads="1"/>
              </p:cNvSpPr>
              <p:nvPr/>
            </p:nvSpPr>
            <p:spPr bwMode="auto">
              <a:xfrm>
                <a:off x="7596336" y="2276872"/>
                <a:ext cx="1440160"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better life quality</a:t>
                </a:r>
                <a:endParaRPr lang="en-GB" altLang="en-US" sz="1800" i="1" dirty="0">
                  <a:solidFill>
                    <a:schemeClr val="tx2"/>
                  </a:solidFill>
                  <a:effectLst>
                    <a:outerShdw blurRad="50800" dist="38100" dir="2700000" algn="tl" rotWithShape="0">
                      <a:prstClr val="black">
                        <a:alpha val="40000"/>
                      </a:prstClr>
                    </a:outerShdw>
                  </a:effectLst>
                </a:endParaRPr>
              </a:p>
            </p:txBody>
          </p:sp>
          <p:sp>
            <p:nvSpPr>
              <p:cNvPr id="30" name="TextBox 1"/>
              <p:cNvSpPr txBox="1">
                <a:spLocks noChangeArrowheads="1"/>
              </p:cNvSpPr>
              <p:nvPr/>
            </p:nvSpPr>
            <p:spPr bwMode="auto">
              <a:xfrm>
                <a:off x="7596336" y="3646765"/>
                <a:ext cx="1440160"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symptom</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reduction</a:t>
                </a:r>
                <a:endParaRPr lang="en-GB" altLang="en-US" sz="1800" i="1" dirty="0">
                  <a:solidFill>
                    <a:schemeClr val="tx2"/>
                  </a:solidFill>
                  <a:effectLst>
                    <a:outerShdw blurRad="50800" dist="38100" dir="2700000" algn="tl" rotWithShape="0">
                      <a:prstClr val="black">
                        <a:alpha val="40000"/>
                      </a:prstClr>
                    </a:outerShdw>
                  </a:effectLst>
                </a:endParaRPr>
              </a:p>
            </p:txBody>
          </p:sp>
        </p:grpSp>
        <p:grpSp>
          <p:nvGrpSpPr>
            <p:cNvPr id="26" name="Group 25"/>
            <p:cNvGrpSpPr/>
            <p:nvPr/>
          </p:nvGrpSpPr>
          <p:grpSpPr>
            <a:xfrm>
              <a:off x="2627784" y="1953126"/>
              <a:ext cx="4608512" cy="2740080"/>
              <a:chOff x="2627784" y="1839307"/>
              <a:chExt cx="4608512" cy="2740080"/>
            </a:xfrm>
          </p:grpSpPr>
          <p:sp>
            <p:nvSpPr>
              <p:cNvPr id="31" name="TextBox 1"/>
              <p:cNvSpPr txBox="1">
                <a:spLocks noChangeArrowheads="1"/>
              </p:cNvSpPr>
              <p:nvPr/>
            </p:nvSpPr>
            <p:spPr bwMode="auto">
              <a:xfrm>
                <a:off x="2627784" y="1839307"/>
                <a:ext cx="4608512"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real relationship</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belongingness, social connection</a:t>
                </a:r>
              </a:p>
            </p:txBody>
          </p:sp>
          <p:sp>
            <p:nvSpPr>
              <p:cNvPr id="32" name="TextBox 1"/>
              <p:cNvSpPr txBox="1">
                <a:spLocks noChangeArrowheads="1"/>
              </p:cNvSpPr>
              <p:nvPr/>
            </p:nvSpPr>
            <p:spPr bwMode="auto">
              <a:xfrm>
                <a:off x="2627784" y="2886182"/>
                <a:ext cx="4608512"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creation of expectation through explanation &amp; some form of treatment</a:t>
                </a:r>
              </a:p>
            </p:txBody>
          </p:sp>
          <p:grpSp>
            <p:nvGrpSpPr>
              <p:cNvPr id="25" name="Group 24"/>
              <p:cNvGrpSpPr/>
              <p:nvPr/>
            </p:nvGrpSpPr>
            <p:grpSpPr>
              <a:xfrm>
                <a:off x="2627784" y="3933056"/>
                <a:ext cx="4608512" cy="646331"/>
                <a:chOff x="2627784" y="3933056"/>
                <a:chExt cx="4608512" cy="646331"/>
              </a:xfrm>
            </p:grpSpPr>
            <p:sp>
              <p:nvSpPr>
                <p:cNvPr id="33" name="TextBox 1"/>
                <p:cNvSpPr txBox="1">
                  <a:spLocks noChangeArrowheads="1"/>
                </p:cNvSpPr>
                <p:nvPr/>
              </p:nvSpPr>
              <p:spPr bwMode="auto">
                <a:xfrm>
                  <a:off x="2627784" y="3933056"/>
                  <a:ext cx="1080120"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tasks</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goals</a:t>
                  </a:r>
                </a:p>
              </p:txBody>
            </p:sp>
            <p:sp>
              <p:nvSpPr>
                <p:cNvPr id="34" name="TextBox 1"/>
                <p:cNvSpPr txBox="1">
                  <a:spLocks noChangeArrowheads="1"/>
                </p:cNvSpPr>
                <p:nvPr/>
              </p:nvSpPr>
              <p:spPr bwMode="auto">
                <a:xfrm>
                  <a:off x="4139952" y="3933056"/>
                  <a:ext cx="1512168"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therapeutic</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actions</a:t>
                  </a:r>
                </a:p>
              </p:txBody>
            </p:sp>
            <p:sp>
              <p:nvSpPr>
                <p:cNvPr id="35" name="TextBox 1"/>
                <p:cNvSpPr txBox="1">
                  <a:spLocks noChangeArrowheads="1"/>
                </p:cNvSpPr>
                <p:nvPr/>
              </p:nvSpPr>
              <p:spPr bwMode="auto">
                <a:xfrm>
                  <a:off x="6084168" y="3933056"/>
                  <a:ext cx="1152128"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healthy</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actions</a:t>
                  </a:r>
                </a:p>
              </p:txBody>
            </p:sp>
          </p:grpSp>
        </p:grpSp>
        <p:sp>
          <p:nvSpPr>
            <p:cNvPr id="39" name="TextBox 1"/>
            <p:cNvSpPr txBox="1">
              <a:spLocks noChangeArrowheads="1"/>
            </p:cNvSpPr>
            <p:nvPr/>
          </p:nvSpPr>
          <p:spPr bwMode="auto">
            <a:xfrm>
              <a:off x="107504" y="1913056"/>
              <a:ext cx="1440160" cy="400110"/>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2000" i="1" dirty="0" smtClean="0">
                  <a:solidFill>
                    <a:schemeClr val="tx2"/>
                  </a:solidFill>
                  <a:effectLst>
                    <a:outerShdw blurRad="50800" dist="38100" dir="2700000" algn="tl" rotWithShape="0">
                      <a:prstClr val="black">
                        <a:alpha val="40000"/>
                      </a:prstClr>
                    </a:outerShdw>
                  </a:effectLst>
                </a:rPr>
                <a:t>therapist</a:t>
              </a:r>
            </a:p>
          </p:txBody>
        </p:sp>
        <p:sp>
          <p:nvSpPr>
            <p:cNvPr id="41" name="TextBox 1"/>
            <p:cNvSpPr txBox="1">
              <a:spLocks noChangeArrowheads="1"/>
            </p:cNvSpPr>
            <p:nvPr/>
          </p:nvSpPr>
          <p:spPr bwMode="auto">
            <a:xfrm>
              <a:off x="107504" y="4293096"/>
              <a:ext cx="1440160" cy="400110"/>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2000" i="1" dirty="0" smtClean="0">
                  <a:solidFill>
                    <a:schemeClr val="tx2"/>
                  </a:solidFill>
                  <a:effectLst>
                    <a:outerShdw blurRad="50800" dist="38100" dir="2700000" algn="tl" rotWithShape="0">
                      <a:prstClr val="black">
                        <a:alpha val="40000"/>
                      </a:prstClr>
                    </a:outerShdw>
                  </a:effectLst>
                </a:rPr>
                <a:t>client</a:t>
              </a:r>
            </a:p>
          </p:txBody>
        </p:sp>
        <p:cxnSp>
          <p:nvCxnSpPr>
            <p:cNvPr id="3" name="Straight Arrow Connector 2"/>
            <p:cNvCxnSpPr>
              <a:stCxn id="39" idx="2"/>
              <a:endCxn id="21" idx="0"/>
            </p:cNvCxnSpPr>
            <p:nvPr/>
          </p:nvCxnSpPr>
          <p:spPr>
            <a:xfrm>
              <a:off x="827584" y="2313166"/>
              <a:ext cx="504056" cy="5525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41" idx="0"/>
              <a:endCxn id="21" idx="2"/>
            </p:cNvCxnSpPr>
            <p:nvPr/>
          </p:nvCxnSpPr>
          <p:spPr>
            <a:xfrm flipV="1">
              <a:off x="827584" y="3789040"/>
              <a:ext cx="504056"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21" idx="3"/>
              <a:endCxn id="31" idx="1"/>
            </p:cNvCxnSpPr>
            <p:nvPr/>
          </p:nvCxnSpPr>
          <p:spPr>
            <a:xfrm flipV="1">
              <a:off x="2267744" y="2276292"/>
              <a:ext cx="360040" cy="10510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21" idx="3"/>
              <a:endCxn id="33" idx="1"/>
            </p:cNvCxnSpPr>
            <p:nvPr/>
          </p:nvCxnSpPr>
          <p:spPr>
            <a:xfrm>
              <a:off x="2267744" y="3327375"/>
              <a:ext cx="360040" cy="1042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1" idx="3"/>
              <a:endCxn id="32" idx="1"/>
            </p:cNvCxnSpPr>
            <p:nvPr/>
          </p:nvCxnSpPr>
          <p:spPr>
            <a:xfrm flipV="1">
              <a:off x="2267744" y="3323167"/>
              <a:ext cx="360040" cy="42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1" idx="3"/>
              <a:endCxn id="29" idx="1"/>
            </p:cNvCxnSpPr>
            <p:nvPr/>
          </p:nvCxnSpPr>
          <p:spPr>
            <a:xfrm>
              <a:off x="7236296" y="2276292"/>
              <a:ext cx="360040" cy="3237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32" idx="3"/>
              <a:endCxn id="30" idx="1"/>
            </p:cNvCxnSpPr>
            <p:nvPr/>
          </p:nvCxnSpPr>
          <p:spPr>
            <a:xfrm>
              <a:off x="7236296" y="3323167"/>
              <a:ext cx="360040" cy="6467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35" idx="3"/>
              <a:endCxn id="30" idx="1"/>
            </p:cNvCxnSpPr>
            <p:nvPr/>
          </p:nvCxnSpPr>
          <p:spPr>
            <a:xfrm flipV="1">
              <a:off x="7236296" y="3969931"/>
              <a:ext cx="360040" cy="4001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29" idx="2"/>
              <a:endCxn id="30" idx="0"/>
            </p:cNvCxnSpPr>
            <p:nvPr/>
          </p:nvCxnSpPr>
          <p:spPr>
            <a:xfrm>
              <a:off x="8316416" y="2923203"/>
              <a:ext cx="0" cy="72356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251520" y="2313166"/>
              <a:ext cx="0" cy="197993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829687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Rot="1" noChangeArrowheads="1"/>
          </p:cNvSpPr>
          <p:nvPr>
            <p:ph type="body" idx="1"/>
          </p:nvPr>
        </p:nvSpPr>
        <p:spPr>
          <a:xfrm>
            <a:off x="0" y="2564904"/>
            <a:ext cx="6012160" cy="2592238"/>
          </a:xfrm>
        </p:spPr>
        <p:txBody>
          <a:bodyPr/>
          <a:lstStyle/>
          <a:p>
            <a:pPr eaLnBrk="1" hangingPunct="1">
              <a:buSzPct val="110000"/>
              <a:buFont typeface="Wingdings" pitchFamily="2" charset="2"/>
              <a:buChar char=""/>
              <a:defRPr/>
            </a:pPr>
            <a:r>
              <a:rPr lang="en-GB" sz="2600" dirty="0" smtClean="0"/>
              <a:t>type of therapy being used</a:t>
            </a:r>
          </a:p>
          <a:p>
            <a:pPr eaLnBrk="1" hangingPunct="1">
              <a:buSzPct val="110000"/>
              <a:buFont typeface="Wingdings" pitchFamily="2" charset="2"/>
              <a:buChar char=""/>
              <a:defRPr/>
            </a:pPr>
            <a:r>
              <a:rPr lang="en-GB" sz="2600" dirty="0" smtClean="0"/>
              <a:t>therapist qualifications/training</a:t>
            </a:r>
          </a:p>
          <a:p>
            <a:pPr eaLnBrk="1" hangingPunct="1">
              <a:buSzPct val="110000"/>
              <a:buFont typeface="Wingdings" pitchFamily="2" charset="2"/>
              <a:buChar char=""/>
              <a:defRPr/>
            </a:pPr>
            <a:r>
              <a:rPr lang="en-GB" sz="2600" dirty="0" smtClean="0"/>
              <a:t>duration of therapist experience</a:t>
            </a:r>
          </a:p>
          <a:p>
            <a:pPr eaLnBrk="1" hangingPunct="1">
              <a:buSzPct val="110000"/>
              <a:buFont typeface="Wingdings" pitchFamily="2" charset="2"/>
              <a:buChar char=""/>
              <a:defRPr/>
            </a:pPr>
            <a:r>
              <a:rPr lang="en-GB" sz="2600" dirty="0" smtClean="0"/>
              <a:t>therapist age </a:t>
            </a:r>
          </a:p>
          <a:p>
            <a:pPr eaLnBrk="1" hangingPunct="1">
              <a:buSzPct val="110000"/>
              <a:buFont typeface="Wingdings" pitchFamily="2" charset="2"/>
              <a:buChar char=""/>
              <a:defRPr/>
            </a:pPr>
            <a:r>
              <a:rPr lang="en-GB" sz="2600" dirty="0" smtClean="0"/>
              <a:t>therapist gender </a:t>
            </a:r>
          </a:p>
        </p:txBody>
      </p:sp>
      <p:sp>
        <p:nvSpPr>
          <p:cNvPr id="20484" name="Line 6"/>
          <p:cNvSpPr>
            <a:spLocks noChangeShapeType="1"/>
          </p:cNvSpPr>
          <p:nvPr/>
        </p:nvSpPr>
        <p:spPr bwMode="auto">
          <a:xfrm>
            <a:off x="684214" y="5805264"/>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048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000" y="2420941"/>
            <a:ext cx="2893876" cy="2880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6" name="TextBox 1"/>
          <p:cNvSpPr txBox="1">
            <a:spLocks noChangeArrowheads="1"/>
          </p:cNvSpPr>
          <p:nvPr/>
        </p:nvSpPr>
        <p:spPr bwMode="auto">
          <a:xfrm>
            <a:off x="323528" y="1250951"/>
            <a:ext cx="734409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2600" b="1" i="1" dirty="0">
                <a:effectLst>
                  <a:outerShdw blurRad="50800" dist="38100" dir="2700000" algn="tl" rotWithShape="0">
                    <a:prstClr val="black">
                      <a:alpha val="40000"/>
                    </a:prstClr>
                  </a:outerShdw>
                </a:effectLst>
              </a:rPr>
              <a:t>research suggests that differences in therapist effectiveness are NOT due to:</a:t>
            </a:r>
          </a:p>
        </p:txBody>
      </p:sp>
      <p:sp>
        <p:nvSpPr>
          <p:cNvPr id="20487" name="Text Box 5"/>
          <p:cNvSpPr txBox="1">
            <a:spLocks noChangeArrowheads="1"/>
          </p:cNvSpPr>
          <p:nvPr/>
        </p:nvSpPr>
        <p:spPr bwMode="auto">
          <a:xfrm>
            <a:off x="35496" y="6021288"/>
            <a:ext cx="903605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dirty="0">
                <a:effectLst>
                  <a:outerShdw blurRad="50800" dist="38100" dir="2700000" algn="tl" rotWithShape="0">
                    <a:prstClr val="black">
                      <a:alpha val="40000"/>
                    </a:prstClr>
                  </a:outerShdw>
                </a:effectLst>
              </a:rPr>
              <a:t>Baldwin, S. A. and Z. E. </a:t>
            </a:r>
            <a:r>
              <a:rPr lang="en-GB" altLang="en-US" sz="1600" dirty="0" err="1">
                <a:effectLst>
                  <a:outerShdw blurRad="50800" dist="38100" dir="2700000" algn="tl" rotWithShape="0">
                    <a:prstClr val="black">
                      <a:alpha val="40000"/>
                    </a:prstClr>
                  </a:outerShdw>
                </a:effectLst>
              </a:rPr>
              <a:t>Imel</a:t>
            </a:r>
            <a:r>
              <a:rPr lang="en-GB" altLang="en-US" sz="1600" dirty="0">
                <a:effectLst>
                  <a:outerShdw blurRad="50800" dist="38100" dir="2700000" algn="tl" rotWithShape="0">
                    <a:prstClr val="black">
                      <a:alpha val="40000"/>
                    </a:prstClr>
                  </a:outerShdw>
                </a:effectLst>
              </a:rPr>
              <a:t> (2013). </a:t>
            </a:r>
            <a:r>
              <a:rPr lang="en-GB" altLang="en-US" sz="1600" i="1" dirty="0">
                <a:effectLst>
                  <a:outerShdw blurRad="50800" dist="38100" dir="2700000" algn="tl" rotWithShape="0">
                    <a:prstClr val="black">
                      <a:alpha val="40000"/>
                    </a:prstClr>
                  </a:outerShdw>
                </a:effectLst>
              </a:rPr>
              <a:t>“Therapist effects: findings and methods”</a:t>
            </a:r>
          </a:p>
          <a:p>
            <a:pPr algn="ctr" eaLnBrk="1" hangingPunct="1">
              <a:spcBef>
                <a:spcPct val="0"/>
              </a:spcBef>
              <a:buClrTx/>
              <a:buSzTx/>
              <a:buFontTx/>
              <a:buNone/>
            </a:pPr>
            <a:r>
              <a:rPr lang="en-GB" altLang="en-US" sz="1600" dirty="0">
                <a:effectLst>
                  <a:outerShdw blurRad="50800" dist="38100" dir="2700000" algn="tl" rotWithShape="0">
                    <a:prstClr val="black">
                      <a:alpha val="40000"/>
                    </a:prstClr>
                  </a:outerShdw>
                </a:effectLst>
              </a:rPr>
              <a:t>in M. J. Lambert (</a:t>
            </a:r>
            <a:r>
              <a:rPr lang="en-GB" altLang="en-US" sz="1600" dirty="0" err="1">
                <a:effectLst>
                  <a:outerShdw blurRad="50800" dist="38100" dir="2700000" algn="tl" rotWithShape="0">
                    <a:prstClr val="black">
                      <a:alpha val="40000"/>
                    </a:prstClr>
                  </a:outerShdw>
                </a:effectLst>
              </a:rPr>
              <a:t>ed</a:t>
            </a:r>
            <a:r>
              <a:rPr lang="en-GB" altLang="en-US" sz="1600" dirty="0">
                <a:effectLst>
                  <a:outerShdw blurRad="50800" dist="38100" dir="2700000" algn="tl" rotWithShape="0">
                    <a:prstClr val="black">
                      <a:alpha val="40000"/>
                    </a:prstClr>
                  </a:outerShdw>
                </a:effectLst>
              </a:rPr>
              <a:t>) </a:t>
            </a:r>
            <a:r>
              <a:rPr lang="en-GB" altLang="en-US" sz="1600" i="1" dirty="0">
                <a:effectLst>
                  <a:outerShdw blurRad="50800" dist="38100" dir="2700000" algn="tl" rotWithShape="0">
                    <a:prstClr val="black">
                      <a:alpha val="40000"/>
                    </a:prstClr>
                  </a:outerShdw>
                </a:effectLst>
              </a:rPr>
              <a:t>“Handbook of psychotherapy and </a:t>
            </a:r>
            <a:r>
              <a:rPr lang="en-GB" altLang="en-US" sz="1600" i="1" dirty="0" err="1">
                <a:effectLst>
                  <a:outerShdw blurRad="50800" dist="38100" dir="2700000" algn="tl" rotWithShape="0">
                    <a:prstClr val="black">
                      <a:alpha val="40000"/>
                    </a:prstClr>
                  </a:outerShdw>
                </a:effectLst>
              </a:rPr>
              <a:t>behavior</a:t>
            </a:r>
            <a:r>
              <a:rPr lang="en-GB" altLang="en-US" sz="1600" i="1" dirty="0">
                <a:effectLst>
                  <a:outerShdw blurRad="50800" dist="38100" dir="2700000" algn="tl" rotWithShape="0">
                    <a:prstClr val="black">
                      <a:alpha val="40000"/>
                    </a:prstClr>
                  </a:outerShdw>
                </a:effectLst>
              </a:rPr>
              <a:t> change (6</a:t>
            </a:r>
            <a:r>
              <a:rPr lang="en-GB" altLang="en-US" sz="1600" i="1" baseline="30000" dirty="0">
                <a:effectLst>
                  <a:outerShdw blurRad="50800" dist="38100" dir="2700000" algn="tl" rotWithShape="0">
                    <a:prstClr val="black">
                      <a:alpha val="40000"/>
                    </a:prstClr>
                  </a:outerShdw>
                </a:effectLst>
              </a:rPr>
              <a:t>th</a:t>
            </a:r>
            <a:r>
              <a:rPr lang="en-GB" altLang="en-US" sz="1600" i="1" dirty="0">
                <a:effectLst>
                  <a:outerShdw blurRad="50800" dist="38100" dir="2700000" algn="tl" rotWithShape="0">
                    <a:prstClr val="black">
                      <a:alpha val="40000"/>
                    </a:prstClr>
                  </a:outerShdw>
                </a:effectLst>
              </a:rPr>
              <a:t> </a:t>
            </a:r>
            <a:r>
              <a:rPr lang="en-GB" altLang="en-US" sz="1600" i="1" dirty="0" err="1">
                <a:effectLst>
                  <a:outerShdw blurRad="50800" dist="38100" dir="2700000" algn="tl" rotWithShape="0">
                    <a:prstClr val="black">
                      <a:alpha val="40000"/>
                    </a:prstClr>
                  </a:outerShdw>
                </a:effectLst>
              </a:rPr>
              <a:t>ed</a:t>
            </a:r>
            <a:r>
              <a:rPr lang="en-GB" altLang="en-US" sz="1600" i="1" dirty="0">
                <a:effectLst>
                  <a:outerShdw blurRad="50800" dist="38100" dir="2700000" algn="tl" rotWithShape="0">
                    <a:prstClr val="black">
                      <a:alpha val="40000"/>
                    </a:prstClr>
                  </a:outerShdw>
                </a:effectLst>
              </a:rPr>
              <a:t>)”</a:t>
            </a:r>
            <a:endParaRPr lang="en-GB" altLang="en-US" sz="1600" dirty="0">
              <a:effectLst>
                <a:outerShdw blurRad="50800" dist="38100" dir="2700000" algn="tl" rotWithShape="0">
                  <a:prstClr val="black">
                    <a:alpha val="40000"/>
                  </a:prstClr>
                </a:outerShdw>
              </a:effectLst>
            </a:endParaRPr>
          </a:p>
        </p:txBody>
      </p:sp>
      <p:sp>
        <p:nvSpPr>
          <p:cNvPr id="111618" name="Rectangle 2"/>
          <p:cNvSpPr>
            <a:spLocks noGrp="1" noRot="1" noChangeArrowheads="1"/>
          </p:cNvSpPr>
          <p:nvPr>
            <p:ph type="title"/>
          </p:nvPr>
        </p:nvSpPr>
        <p:spPr>
          <a:xfrm>
            <a:off x="-180975" y="44450"/>
            <a:ext cx="9324975" cy="1143000"/>
          </a:xfrm>
        </p:spPr>
        <p:txBody>
          <a:bodyPr/>
          <a:lstStyle/>
          <a:p>
            <a:pPr eaLnBrk="1" hangingPunct="1">
              <a:defRPr/>
            </a:pPr>
            <a:r>
              <a:rPr lang="en-GB" dirty="0" smtClean="0"/>
              <a:t> </a:t>
            </a:r>
            <a:r>
              <a:rPr lang="en-GB" sz="4000" dirty="0" smtClean="0"/>
              <a:t>why therapist effects differences?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82700" y="0"/>
            <a:ext cx="6553676" cy="6858000"/>
          </a:xfrm>
          <a:prstGeom prst="rect">
            <a:avLst/>
          </a:prstGeom>
        </p:spPr>
      </p:pic>
      <p:sp>
        <p:nvSpPr>
          <p:cNvPr id="6146" name="Rectangle 2"/>
          <p:cNvSpPr>
            <a:spLocks noGrp="1" noChangeArrowheads="1"/>
          </p:cNvSpPr>
          <p:nvPr>
            <p:ph type="title"/>
          </p:nvPr>
        </p:nvSpPr>
        <p:spPr>
          <a:xfrm>
            <a:off x="1331640" y="345976"/>
            <a:ext cx="6696744" cy="1066800"/>
          </a:xfrm>
        </p:spPr>
        <p:txBody>
          <a:bodyPr lIns="92075" tIns="46038" rIns="92075" bIns="46038"/>
          <a:lstStyle/>
          <a:p>
            <a:pPr eaLnBrk="1" hangingPunct="1">
              <a:defRPr/>
            </a:pPr>
            <a:r>
              <a:rPr lang="en-US" sz="4000" dirty="0" smtClean="0"/>
              <a:t>my own (recent) experience with therapy</a:t>
            </a:r>
          </a:p>
        </p:txBody>
      </p:sp>
      <p:sp>
        <p:nvSpPr>
          <p:cNvPr id="6148" name="Rectangle 4"/>
          <p:cNvSpPr>
            <a:spLocks noGrp="1" noChangeArrowheads="1"/>
          </p:cNvSpPr>
          <p:nvPr>
            <p:ph type="body" sz="half" idx="1"/>
          </p:nvPr>
        </p:nvSpPr>
        <p:spPr>
          <a:xfrm>
            <a:off x="539552" y="1484784"/>
            <a:ext cx="8280920" cy="5400600"/>
          </a:xfrm>
        </p:spPr>
        <p:txBody>
          <a:bodyPr lIns="92075" tIns="46038" rIns="92075" bIns="46038"/>
          <a:lstStyle/>
          <a:p>
            <a:pPr marL="0" indent="0" eaLnBrk="1" hangingPunct="1">
              <a:buSzTx/>
              <a:buNone/>
              <a:defRPr/>
            </a:pPr>
            <a:endParaRPr lang="en-US" sz="800" dirty="0" smtClean="0"/>
          </a:p>
          <a:p>
            <a:pPr marL="446400" indent="-446400" eaLnBrk="1" hangingPunct="1">
              <a:buSzPct val="120000"/>
              <a:buFont typeface="Wingdings" charset="2"/>
              <a:buChar char="ü"/>
              <a:defRPr/>
            </a:pPr>
            <a:r>
              <a:rPr lang="en-US" dirty="0" smtClean="0"/>
              <a:t>chose five therapists with good reputations – </a:t>
            </a:r>
            <a:r>
              <a:rPr lang="en-US" dirty="0" err="1" smtClean="0"/>
              <a:t>cbt</a:t>
            </a:r>
            <a:r>
              <a:rPr lang="en-US" dirty="0" smtClean="0"/>
              <a:t>, psychodynamic </a:t>
            </a:r>
            <a:r>
              <a:rPr lang="en-US" dirty="0"/>
              <a:t>gestalt</a:t>
            </a:r>
            <a:r>
              <a:rPr lang="en-US" dirty="0" smtClean="0"/>
              <a:t>, and 2 person-centered</a:t>
            </a:r>
          </a:p>
          <a:p>
            <a:pPr marL="0" indent="0" eaLnBrk="1" hangingPunct="1">
              <a:buSzTx/>
              <a:buNone/>
              <a:defRPr/>
            </a:pPr>
            <a:endParaRPr lang="en-US" sz="800" dirty="0" smtClean="0"/>
          </a:p>
          <a:p>
            <a:pPr marL="446400" indent="-446400" eaLnBrk="1" hangingPunct="1">
              <a:buSzPct val="120000"/>
              <a:buFont typeface="Wingdings" charset="2"/>
              <a:buChar char="ü"/>
              <a:defRPr/>
            </a:pPr>
            <a:r>
              <a:rPr lang="en-US" dirty="0" smtClean="0"/>
              <a:t>saw each for a few initial sessions (typically 1 to 3) to “see if we click” </a:t>
            </a:r>
          </a:p>
          <a:p>
            <a:pPr marL="0" indent="0" eaLnBrk="1" hangingPunct="1">
              <a:buSzPct val="120000"/>
              <a:buNone/>
              <a:defRPr/>
            </a:pPr>
            <a:endParaRPr lang="en-US" sz="800" dirty="0" smtClean="0"/>
          </a:p>
          <a:p>
            <a:pPr marL="446400" indent="-446400" eaLnBrk="1" hangingPunct="1">
              <a:buSzPct val="120000"/>
              <a:buFont typeface="Wingdings" charset="2"/>
              <a:buChar char="ü"/>
              <a:defRPr/>
            </a:pPr>
            <a:r>
              <a:rPr lang="en-US" dirty="0" smtClean="0"/>
              <a:t>chose one to work with longer term</a:t>
            </a:r>
            <a:endParaRPr lang="en-US" dirty="0"/>
          </a:p>
          <a:p>
            <a:pPr marL="0" indent="0" eaLnBrk="1" hangingPunct="1">
              <a:buSzTx/>
              <a:buFont typeface="Arial" charset="0"/>
              <a:buNone/>
              <a:defRPr/>
            </a:pPr>
            <a:endParaRPr lang="en-US" sz="800" dirty="0"/>
          </a:p>
          <a:p>
            <a:pPr marL="446400" indent="-446400" eaLnBrk="1" hangingPunct="1">
              <a:buSzPct val="120000"/>
              <a:buFont typeface="Wingdings" charset="2"/>
              <a:buChar char="ü"/>
              <a:defRPr/>
            </a:pPr>
            <a:r>
              <a:rPr lang="en-US" dirty="0" smtClean="0"/>
              <a:t>importance of empathy, warmth &amp; somatic sense of “trust in their hold” </a:t>
            </a:r>
          </a:p>
        </p:txBody>
      </p:sp>
      <p:sp>
        <p:nvSpPr>
          <p:cNvPr id="15365" name="Line 4"/>
          <p:cNvSpPr>
            <a:spLocks noChangeShapeType="1"/>
          </p:cNvSpPr>
          <p:nvPr/>
        </p:nvSpPr>
        <p:spPr bwMode="auto">
          <a:xfrm>
            <a:off x="611188" y="6741368"/>
            <a:ext cx="7848600"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3276123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p:cNvSpPr>
            <a:spLocks noGrp="1" noRot="1" noChangeArrowheads="1"/>
          </p:cNvSpPr>
          <p:nvPr>
            <p:ph type="body" sz="half" idx="3"/>
          </p:nvPr>
        </p:nvSpPr>
        <p:spPr>
          <a:xfrm>
            <a:off x="3275856" y="1296144"/>
            <a:ext cx="5760640" cy="5085184"/>
          </a:xfrm>
        </p:spPr>
        <p:txBody>
          <a:bodyPr lIns="92075" tIns="46038" rIns="92075" bIns="46038"/>
          <a:lstStyle/>
          <a:p>
            <a:pPr marL="447675" indent="-447675" eaLnBrk="1" hangingPunct="1">
              <a:lnSpc>
                <a:spcPct val="90000"/>
              </a:lnSpc>
              <a:buSzPct val="110000"/>
              <a:buFont typeface="Wingdings" pitchFamily="2" charset="2"/>
              <a:buChar char="Ø"/>
              <a:defRPr/>
            </a:pPr>
            <a:r>
              <a:rPr lang="en-US" sz="2400" dirty="0" smtClean="0">
                <a:effectLst>
                  <a:outerShdw blurRad="50800" dist="38100" dir="2700000" algn="tl" rotWithShape="0">
                    <a:prstClr val="black">
                      <a:alpha val="40000"/>
                    </a:prstClr>
                  </a:outerShdw>
                </a:effectLst>
              </a:rPr>
              <a:t>intro &amp; your </a:t>
            </a:r>
            <a:r>
              <a:rPr lang="en-US" sz="2400" dirty="0">
                <a:effectLst>
                  <a:outerShdw blurRad="50800" dist="38100" dir="2700000" algn="tl" rotWithShape="0">
                    <a:prstClr val="black">
                      <a:alpha val="40000"/>
                    </a:prstClr>
                  </a:outerShdw>
                </a:effectLst>
              </a:rPr>
              <a:t>hopes for the day</a:t>
            </a:r>
          </a:p>
          <a:p>
            <a:pPr marL="0" indent="0" eaLnBrk="1" hangingPunct="1">
              <a:lnSpc>
                <a:spcPct val="90000"/>
              </a:lnSpc>
              <a:buSzPct val="110000"/>
              <a:buNone/>
              <a:defRPr/>
            </a:pPr>
            <a:r>
              <a:rPr lang="en-US" sz="800" dirty="0">
                <a:effectLst>
                  <a:outerShdw blurRad="50800" dist="38100" dir="2700000" algn="tl" rotWithShape="0">
                    <a:prstClr val="black">
                      <a:alpha val="40000"/>
                    </a:prstClr>
                  </a:outerShdw>
                </a:effectLst>
              </a:rPr>
              <a:t>      </a:t>
            </a:r>
            <a:endParaRPr lang="en-US" sz="800" i="1" dirty="0">
              <a:effectLst>
                <a:outerShdw blurRad="50800" dist="38100" dir="2700000" algn="tl" rotWithShape="0">
                  <a:prstClr val="black">
                    <a:alpha val="40000"/>
                  </a:prstClr>
                </a:outerShdw>
              </a:effectLst>
            </a:endParaRPr>
          </a:p>
          <a:p>
            <a:pPr marL="447675" indent="-447675" eaLnBrk="1" hangingPunct="1">
              <a:lnSpc>
                <a:spcPct val="90000"/>
              </a:lnSpc>
              <a:buSzPct val="110000"/>
              <a:buFont typeface="Wingdings" pitchFamily="2" charset="2"/>
              <a:buChar char="Ø"/>
              <a:defRPr/>
            </a:pPr>
            <a:r>
              <a:rPr lang="en-US" sz="2400" dirty="0">
                <a:effectLst>
                  <a:outerShdw blurRad="50800" dist="38100" dir="2700000" algn="tl" rotWithShape="0">
                    <a:prstClr val="black">
                      <a:alpha val="40000"/>
                    </a:prstClr>
                  </a:outerShdw>
                </a:effectLst>
              </a:rPr>
              <a:t>overview, psychotherapy’s improvable outcomes, progress monitoring &amp; a contextual model          </a:t>
            </a:r>
          </a:p>
          <a:p>
            <a:pPr marL="0" indent="0" eaLnBrk="1" hangingPunct="1">
              <a:lnSpc>
                <a:spcPct val="90000"/>
              </a:lnSpc>
              <a:buSzPct val="110000"/>
              <a:buNone/>
              <a:defRPr/>
            </a:pPr>
            <a:endParaRPr lang="en-US" sz="800" dirty="0">
              <a:effectLst>
                <a:outerShdw blurRad="50800" dist="38100" dir="2700000" algn="tl" rotWithShape="0">
                  <a:prstClr val="black">
                    <a:alpha val="40000"/>
                  </a:prstClr>
                </a:outerShdw>
              </a:effectLst>
            </a:endParaRPr>
          </a:p>
          <a:p>
            <a:pPr marL="447675" indent="-447675" eaLnBrk="1" hangingPunct="1">
              <a:lnSpc>
                <a:spcPct val="90000"/>
              </a:lnSpc>
              <a:buSzPct val="110000"/>
              <a:buFont typeface="Wingdings" pitchFamily="2" charset="2"/>
              <a:buChar char="Ø"/>
              <a:defRPr/>
            </a:pPr>
            <a:r>
              <a:rPr lang="en-US" sz="2400" dirty="0" smtClean="0">
                <a:effectLst>
                  <a:outerShdw blurRad="50800" dist="38100" dir="2700000" algn="tl" rotWithShape="0">
                    <a:prstClr val="black">
                      <a:alpha val="40000"/>
                    </a:prstClr>
                  </a:outerShdw>
                </a:effectLst>
              </a:rPr>
              <a:t>medication, herbs &amp; supplements</a:t>
            </a:r>
          </a:p>
          <a:p>
            <a:pPr marL="0" indent="0" eaLnBrk="1" hangingPunct="1">
              <a:lnSpc>
                <a:spcPct val="90000"/>
              </a:lnSpc>
              <a:buSzPct val="110000"/>
              <a:buNone/>
              <a:defRPr/>
            </a:pPr>
            <a:endParaRPr lang="en-US" sz="800" dirty="0">
              <a:effectLst>
                <a:outerShdw blurRad="50800" dist="38100" dir="2700000" algn="tl" rotWithShape="0">
                  <a:prstClr val="black">
                    <a:alpha val="40000"/>
                  </a:prstClr>
                </a:outerShdw>
              </a:effectLst>
            </a:endParaRPr>
          </a:p>
          <a:p>
            <a:pPr marL="447675" indent="-447675" eaLnBrk="1" hangingPunct="1">
              <a:lnSpc>
                <a:spcPct val="90000"/>
              </a:lnSpc>
              <a:buSzPct val="110000"/>
              <a:buFont typeface="Wingdings" pitchFamily="2" charset="2"/>
              <a:buChar char="Ø"/>
              <a:defRPr/>
            </a:pPr>
            <a:r>
              <a:rPr lang="en-US" sz="2400" dirty="0" smtClean="0">
                <a:effectLst>
                  <a:outerShdw blurRad="50800" dist="38100" dir="2700000" algn="tl" rotWithShape="0">
                    <a:prstClr val="black">
                      <a:alpha val="40000"/>
                    </a:prstClr>
                  </a:outerShdw>
                </a:effectLst>
              </a:rPr>
              <a:t>diet, alcohol, smoking &amp; exercise  </a:t>
            </a:r>
          </a:p>
          <a:p>
            <a:pPr marL="0" indent="0" eaLnBrk="1" hangingPunct="1">
              <a:lnSpc>
                <a:spcPct val="90000"/>
              </a:lnSpc>
              <a:buSzPct val="110000"/>
              <a:buNone/>
              <a:defRPr/>
            </a:pPr>
            <a:r>
              <a:rPr lang="en-US" sz="800" dirty="0" smtClean="0">
                <a:effectLst>
                  <a:outerShdw blurRad="50800" dist="38100" dir="2700000" algn="tl" rotWithShape="0">
                    <a:prstClr val="black">
                      <a:alpha val="40000"/>
                    </a:prstClr>
                  </a:outerShdw>
                </a:effectLst>
              </a:rPr>
              <a:t>        </a:t>
            </a:r>
          </a:p>
          <a:p>
            <a:pPr marL="447675" indent="-447675" eaLnBrk="1" hangingPunct="1">
              <a:lnSpc>
                <a:spcPct val="90000"/>
              </a:lnSpc>
              <a:buSzPct val="110000"/>
              <a:buFont typeface="Wingdings" pitchFamily="2" charset="2"/>
              <a:buChar char="Ø"/>
              <a:defRPr/>
            </a:pPr>
            <a:r>
              <a:rPr lang="en-US" sz="2400" dirty="0" smtClean="0">
                <a:effectLst>
                  <a:outerShdw blurRad="50800" dist="38100" dir="2700000" algn="tl" rotWithShape="0">
                    <a:prstClr val="black">
                      <a:alpha val="40000"/>
                    </a:prstClr>
                  </a:outerShdw>
                </a:effectLst>
              </a:rPr>
              <a:t>when add biological methods? early on/strengths, later/</a:t>
            </a:r>
            <a:r>
              <a:rPr lang="en-US" sz="2400" dirty="0" err="1" smtClean="0">
                <a:effectLst>
                  <a:outerShdw blurRad="50800" dist="38100" dir="2700000" algn="tl" rotWithShape="0">
                    <a:prstClr val="black">
                      <a:alpha val="40000"/>
                    </a:prstClr>
                  </a:outerShdw>
                </a:effectLst>
              </a:rPr>
              <a:t>augmnt</a:t>
            </a:r>
            <a:endParaRPr lang="en-US" sz="2400" dirty="0" smtClean="0">
              <a:effectLst>
                <a:outerShdw blurRad="50800" dist="38100" dir="2700000" algn="tl" rotWithShape="0">
                  <a:prstClr val="black">
                    <a:alpha val="40000"/>
                  </a:prstClr>
                </a:outerShdw>
              </a:effectLst>
            </a:endParaRPr>
          </a:p>
          <a:p>
            <a:pPr marL="0" indent="0" eaLnBrk="1" hangingPunct="1">
              <a:lnSpc>
                <a:spcPct val="90000"/>
              </a:lnSpc>
              <a:buSzPct val="110000"/>
              <a:buNone/>
              <a:defRPr/>
            </a:pPr>
            <a:r>
              <a:rPr lang="en-US" sz="800" dirty="0" smtClean="0">
                <a:effectLst>
                  <a:outerShdw blurRad="50800" dist="38100" dir="2700000" algn="tl" rotWithShape="0">
                    <a:prstClr val="black">
                      <a:alpha val="40000"/>
                    </a:prstClr>
                  </a:outerShdw>
                </a:effectLst>
              </a:rPr>
              <a:t>      </a:t>
            </a:r>
          </a:p>
          <a:p>
            <a:pPr marL="447675" indent="-447675" eaLnBrk="1" hangingPunct="1">
              <a:lnSpc>
                <a:spcPct val="90000"/>
              </a:lnSpc>
              <a:buSzPct val="110000"/>
              <a:buFont typeface="Wingdings" pitchFamily="2" charset="2"/>
              <a:buChar char="Ø"/>
              <a:defRPr/>
            </a:pPr>
            <a:r>
              <a:rPr lang="en-US" sz="2400" dirty="0" smtClean="0">
                <a:effectLst>
                  <a:outerShdw blurRad="50800" dist="38100" dir="2700000" algn="tl" rotWithShape="0">
                    <a:prstClr val="black">
                      <a:alpha val="40000"/>
                    </a:prstClr>
                  </a:outerShdw>
                </a:effectLst>
              </a:rPr>
              <a:t>sleep (poor, apnea, restrict), </a:t>
            </a:r>
            <a:r>
              <a:rPr lang="en-US" sz="2400" dirty="0">
                <a:effectLst>
                  <a:outerShdw blurRad="50800" dist="38100" dir="2700000" algn="tl" rotWithShape="0">
                    <a:prstClr val="black">
                      <a:alpha val="40000"/>
                    </a:prstClr>
                  </a:outerShdw>
                </a:effectLst>
              </a:rPr>
              <a:t>light (box, alarm), </a:t>
            </a:r>
            <a:r>
              <a:rPr lang="en-US" sz="2400" dirty="0" err="1">
                <a:effectLst>
                  <a:outerShdw blurRad="50800" dist="38100" dir="2700000" algn="tl" rotWithShape="0">
                    <a:prstClr val="black">
                      <a:alpha val="40000"/>
                    </a:prstClr>
                  </a:outerShdw>
                </a:effectLst>
              </a:rPr>
              <a:t>ect</a:t>
            </a:r>
            <a:r>
              <a:rPr lang="en-US" sz="2400" dirty="0">
                <a:effectLst>
                  <a:outerShdw blurRad="50800" dist="38100" dir="2700000" algn="tl" rotWithShape="0">
                    <a:prstClr val="black">
                      <a:alpha val="40000"/>
                    </a:prstClr>
                  </a:outerShdw>
                </a:effectLst>
              </a:rPr>
              <a:t>, yoga,  acupuncture, </a:t>
            </a:r>
            <a:r>
              <a:rPr lang="en-US" sz="2400" dirty="0" err="1">
                <a:effectLst>
                  <a:outerShdw blurRad="50800" dist="38100" dir="2700000" algn="tl" rotWithShape="0">
                    <a:prstClr val="black">
                      <a:alpha val="40000"/>
                    </a:prstClr>
                  </a:outerShdw>
                </a:effectLst>
              </a:rPr>
              <a:t>botox</a:t>
            </a:r>
            <a:r>
              <a:rPr lang="en-US" sz="2400" dirty="0">
                <a:effectLst>
                  <a:outerShdw blurRad="50800" dist="38100" dir="2700000" algn="tl" rotWithShape="0">
                    <a:prstClr val="black">
                      <a:alpha val="40000"/>
                    </a:prstClr>
                  </a:outerShdw>
                </a:effectLst>
              </a:rPr>
              <a:t>, heat, </a:t>
            </a:r>
            <a:r>
              <a:rPr lang="en-US" sz="2400" dirty="0" err="1" smtClean="0">
                <a:effectLst>
                  <a:outerShdw blurRad="50800" dist="38100" dir="2700000" algn="tl" rotWithShape="0">
                    <a:prstClr val="black">
                      <a:alpha val="40000"/>
                    </a:prstClr>
                  </a:outerShdw>
                </a:effectLst>
              </a:rPr>
              <a:t>etc</a:t>
            </a:r>
            <a:endParaRPr lang="en-US" sz="2400" dirty="0" smtClean="0">
              <a:effectLst>
                <a:outerShdw blurRad="50800" dist="38100" dir="2700000" algn="tl" rotWithShape="0">
                  <a:prstClr val="black">
                    <a:alpha val="40000"/>
                  </a:prstClr>
                </a:outerShdw>
              </a:effectLst>
            </a:endParaRPr>
          </a:p>
        </p:txBody>
      </p:sp>
      <p:sp>
        <p:nvSpPr>
          <p:cNvPr id="5124" name="Line 4"/>
          <p:cNvSpPr>
            <a:spLocks noChangeShapeType="1"/>
          </p:cNvSpPr>
          <p:nvPr/>
        </p:nvSpPr>
        <p:spPr bwMode="auto">
          <a:xfrm>
            <a:off x="793750" y="6669360"/>
            <a:ext cx="7593013"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25" name="Rectangle 6"/>
          <p:cNvSpPr>
            <a:spLocks noChangeArrowheads="1"/>
          </p:cNvSpPr>
          <p:nvPr/>
        </p:nvSpPr>
        <p:spPr bwMode="gray">
          <a:xfrm>
            <a:off x="762000" y="601663"/>
            <a:ext cx="31750" cy="10525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endParaRPr kumimoji="1" lang="en-US" altLang="en-US" sz="2400"/>
          </a:p>
        </p:txBody>
      </p:sp>
      <p:pic>
        <p:nvPicPr>
          <p:cNvPr id="51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78" y="1772816"/>
            <a:ext cx="3203609"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7458" name="Rectangle 2"/>
          <p:cNvSpPr>
            <a:spLocks noGrp="1" noRot="1" noChangeArrowheads="1"/>
          </p:cNvSpPr>
          <p:nvPr>
            <p:ph type="title"/>
          </p:nvPr>
        </p:nvSpPr>
        <p:spPr>
          <a:xfrm>
            <a:off x="411361" y="269379"/>
            <a:ext cx="8193087" cy="783357"/>
          </a:xfrm>
        </p:spPr>
        <p:txBody>
          <a:bodyPr lIns="92075" tIns="46038" rIns="92075" bIns="46038" anchor="b"/>
          <a:lstStyle/>
          <a:p>
            <a:pPr eaLnBrk="1" hangingPunct="1">
              <a:defRPr/>
            </a:pPr>
            <a:r>
              <a:rPr lang="en-US" dirty="0" smtClean="0"/>
              <a:t>key points of this workshop</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Line 6"/>
          <p:cNvSpPr>
            <a:spLocks noChangeShapeType="1"/>
          </p:cNvSpPr>
          <p:nvPr/>
        </p:nvSpPr>
        <p:spPr bwMode="auto">
          <a:xfrm>
            <a:off x="594011" y="5589240"/>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Title 7"/>
          <p:cNvSpPr>
            <a:spLocks noGrp="1"/>
          </p:cNvSpPr>
          <p:nvPr>
            <p:ph type="title"/>
          </p:nvPr>
        </p:nvSpPr>
        <p:spPr>
          <a:xfrm>
            <a:off x="1889448" y="179610"/>
            <a:ext cx="5400600" cy="873126"/>
          </a:xfrm>
        </p:spPr>
        <p:txBody>
          <a:bodyPr/>
          <a:lstStyle/>
          <a:p>
            <a:pPr algn="ctr">
              <a:defRPr/>
            </a:pPr>
            <a:r>
              <a:rPr lang="en-GB" sz="4000" b="0" dirty="0" smtClean="0"/>
              <a:t>a contextual model  </a:t>
            </a:r>
            <a:endParaRPr lang="en-GB" sz="4000" b="0" dirty="0"/>
          </a:p>
        </p:txBody>
      </p:sp>
      <p:sp>
        <p:nvSpPr>
          <p:cNvPr id="19462" name="TextBox 9"/>
          <p:cNvSpPr txBox="1">
            <a:spLocks noChangeArrowheads="1"/>
          </p:cNvSpPr>
          <p:nvPr/>
        </p:nvSpPr>
        <p:spPr bwMode="auto">
          <a:xfrm>
            <a:off x="107504" y="5949280"/>
            <a:ext cx="896448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dirty="0" err="1" smtClean="0">
                <a:effectLst>
                  <a:outerShdw blurRad="50800" dist="38100" dir="2700000" algn="tl" rotWithShape="0">
                    <a:prstClr val="black">
                      <a:alpha val="40000"/>
                    </a:prstClr>
                  </a:outerShdw>
                </a:effectLst>
              </a:rPr>
              <a:t>Wampold</a:t>
            </a:r>
            <a:r>
              <a:rPr lang="en-GB" altLang="en-US" sz="1600" dirty="0" smtClean="0">
                <a:effectLst>
                  <a:outerShdw blurRad="50800" dist="38100" dir="2700000" algn="tl" rotWithShape="0">
                    <a:prstClr val="black">
                      <a:alpha val="40000"/>
                    </a:prstClr>
                  </a:outerShdw>
                </a:effectLst>
              </a:rPr>
              <a:t>, B. &amp; </a:t>
            </a:r>
            <a:r>
              <a:rPr lang="en-GB" altLang="en-US" sz="1600" dirty="0">
                <a:effectLst>
                  <a:outerShdw blurRad="50800" dist="38100" dir="2700000" algn="tl" rotWithShape="0">
                    <a:prstClr val="black">
                      <a:alpha val="40000"/>
                    </a:prstClr>
                  </a:outerShdw>
                </a:effectLst>
              </a:rPr>
              <a:t>Z</a:t>
            </a:r>
            <a:r>
              <a:rPr lang="en-GB" altLang="en-US" sz="1600" dirty="0" smtClean="0">
                <a:effectLst>
                  <a:outerShdw blurRad="50800" dist="38100" dir="2700000" algn="tl" rotWithShape="0">
                    <a:prstClr val="black">
                      <a:alpha val="40000"/>
                    </a:prstClr>
                  </a:outerShdw>
                </a:effectLst>
              </a:rPr>
              <a:t>. </a:t>
            </a:r>
            <a:r>
              <a:rPr lang="en-GB" altLang="en-US" sz="1600" dirty="0" err="1" smtClean="0">
                <a:effectLst>
                  <a:outerShdw blurRad="50800" dist="38100" dir="2700000" algn="tl" rotWithShape="0">
                    <a:prstClr val="black">
                      <a:alpha val="40000"/>
                    </a:prstClr>
                  </a:outerShdw>
                </a:effectLst>
              </a:rPr>
              <a:t>Imel</a:t>
            </a:r>
            <a:r>
              <a:rPr lang="en-GB" altLang="en-US" sz="1600" dirty="0" smtClean="0">
                <a:effectLst>
                  <a:outerShdw blurRad="50800" dist="38100" dir="2700000" algn="tl" rotWithShape="0">
                    <a:prstClr val="black">
                      <a:alpha val="40000"/>
                    </a:prstClr>
                  </a:outerShdw>
                </a:effectLst>
              </a:rPr>
              <a:t> </a:t>
            </a:r>
            <a:r>
              <a:rPr lang="en-GB" altLang="en-US" sz="1600" dirty="0">
                <a:effectLst>
                  <a:outerShdw blurRad="50800" dist="38100" dir="2700000" algn="tl" rotWithShape="0">
                    <a:prstClr val="black">
                      <a:alpha val="40000"/>
                    </a:prstClr>
                  </a:outerShdw>
                </a:effectLst>
              </a:rPr>
              <a:t>(</a:t>
            </a:r>
            <a:r>
              <a:rPr lang="en-GB" altLang="en-US" sz="1600" dirty="0" smtClean="0">
                <a:effectLst>
                  <a:outerShdw blurRad="50800" dist="38100" dir="2700000" algn="tl" rotWithShape="0">
                    <a:prstClr val="black">
                      <a:alpha val="40000"/>
                    </a:prstClr>
                  </a:outerShdw>
                </a:effectLst>
              </a:rPr>
              <a:t>2015)</a:t>
            </a:r>
            <a:r>
              <a:rPr lang="en-GB" altLang="en-US" sz="1600" dirty="0">
                <a:effectLst>
                  <a:outerShdw blurRad="50800" dist="38100" dir="2700000" algn="tl" rotWithShape="0">
                    <a:prstClr val="black">
                      <a:alpha val="40000"/>
                    </a:prstClr>
                  </a:outerShdw>
                </a:effectLst>
              </a:rPr>
              <a:t>. </a:t>
            </a:r>
            <a:r>
              <a:rPr lang="en-GB" altLang="en-US" sz="1600" i="1" dirty="0" smtClean="0">
                <a:effectLst>
                  <a:outerShdw blurRad="50800" dist="38100" dir="2700000" algn="tl" rotWithShape="0">
                    <a:prstClr val="black">
                      <a:alpha val="40000"/>
                    </a:prstClr>
                  </a:outerShdw>
                </a:effectLst>
              </a:rPr>
              <a:t>”The great psychotherapy debate: the evidence for what makes psychotherapy work (2</a:t>
            </a:r>
            <a:r>
              <a:rPr lang="en-GB" altLang="en-US" sz="1600" i="1" baseline="30000" dirty="0" smtClean="0">
                <a:effectLst>
                  <a:outerShdw blurRad="50800" dist="38100" dir="2700000" algn="tl" rotWithShape="0">
                    <a:prstClr val="black">
                      <a:alpha val="40000"/>
                    </a:prstClr>
                  </a:outerShdw>
                </a:effectLst>
              </a:rPr>
              <a:t>nd</a:t>
            </a:r>
            <a:r>
              <a:rPr lang="en-GB" altLang="en-US" sz="1600" i="1" dirty="0" smtClean="0">
                <a:effectLst>
                  <a:outerShdw blurRad="50800" dist="38100" dir="2700000" algn="tl" rotWithShape="0">
                    <a:prstClr val="black">
                      <a:alpha val="40000"/>
                    </a:prstClr>
                  </a:outerShdw>
                </a:effectLst>
              </a:rPr>
              <a:t> </a:t>
            </a:r>
            <a:r>
              <a:rPr lang="en-GB" altLang="en-US" sz="1600" i="1" dirty="0" err="1" smtClean="0">
                <a:effectLst>
                  <a:outerShdw blurRad="50800" dist="38100" dir="2700000" algn="tl" rotWithShape="0">
                    <a:prstClr val="black">
                      <a:alpha val="40000"/>
                    </a:prstClr>
                  </a:outerShdw>
                </a:effectLst>
              </a:rPr>
              <a:t>ed</a:t>
            </a:r>
            <a:r>
              <a:rPr lang="en-GB" altLang="en-US" sz="1600" i="1" dirty="0" smtClean="0">
                <a:effectLst>
                  <a:outerShdw blurRad="50800" dist="38100" dir="2700000" algn="tl" rotWithShape="0">
                    <a:prstClr val="black">
                      <a:alpha val="40000"/>
                    </a:prstClr>
                  </a:outerShdw>
                </a:effectLst>
              </a:rPr>
              <a:t>).</a:t>
            </a:r>
            <a:r>
              <a:rPr lang="en-GB" altLang="en-US" sz="1600" i="1" dirty="0">
                <a:effectLst>
                  <a:outerShdw blurRad="50800" dist="38100" dir="2700000" algn="tl" rotWithShape="0">
                    <a:prstClr val="black">
                      <a:alpha val="40000"/>
                    </a:prstClr>
                  </a:outerShdw>
                </a:effectLst>
              </a:rPr>
              <a:t>" </a:t>
            </a:r>
            <a:r>
              <a:rPr lang="en-GB" altLang="en-US" sz="1600" i="1" dirty="0" smtClean="0">
                <a:effectLst>
                  <a:outerShdw blurRad="50800" dist="38100" dir="2700000" algn="tl" rotWithShape="0">
                    <a:prstClr val="black">
                      <a:alpha val="40000"/>
                    </a:prstClr>
                  </a:outerShdw>
                </a:effectLst>
              </a:rPr>
              <a:t> p.54 (adapted).  </a:t>
            </a:r>
            <a:r>
              <a:rPr lang="en-GB" altLang="en-US" sz="1600" i="1" dirty="0" err="1" smtClean="0">
                <a:effectLst>
                  <a:outerShdw blurRad="50800" dist="38100" dir="2700000" algn="tl" rotWithShape="0">
                    <a:prstClr val="black">
                      <a:alpha val="40000"/>
                    </a:prstClr>
                  </a:outerShdw>
                </a:effectLst>
              </a:rPr>
              <a:t>Routledge</a:t>
            </a:r>
            <a:r>
              <a:rPr lang="en-GB" altLang="en-US" sz="1600" i="1" dirty="0" smtClean="0">
                <a:effectLst>
                  <a:outerShdw blurRad="50800" dist="38100" dir="2700000" algn="tl" rotWithShape="0">
                    <a:prstClr val="black">
                      <a:alpha val="40000"/>
                    </a:prstClr>
                  </a:outerShdw>
                </a:effectLst>
              </a:rPr>
              <a:t>: New York</a:t>
            </a:r>
            <a:r>
              <a:rPr lang="en-GB" altLang="en-US" sz="1600" dirty="0" smtClean="0">
                <a:effectLst>
                  <a:outerShdw blurRad="50800" dist="38100" dir="2700000" algn="tl" rotWithShape="0">
                    <a:prstClr val="black">
                      <a:alpha val="40000"/>
                    </a:prstClr>
                  </a:outerShdw>
                </a:effectLst>
              </a:rPr>
              <a:t>.</a:t>
            </a:r>
            <a:r>
              <a:rPr lang="en-GB" altLang="en-US" sz="1600" u="sng" dirty="0" smtClean="0">
                <a:effectLst>
                  <a:outerShdw blurRad="50800" dist="38100" dir="2700000" algn="tl" rotWithShape="0">
                    <a:prstClr val="black">
                      <a:alpha val="40000"/>
                    </a:prstClr>
                  </a:outerShdw>
                </a:effectLst>
              </a:rPr>
              <a:t> </a:t>
            </a:r>
            <a:endParaRPr lang="en-GB" altLang="en-US" sz="1600" u="sng" dirty="0">
              <a:effectLst>
                <a:outerShdw blurRad="50800" dist="38100" dir="2700000" algn="tl" rotWithShape="0">
                  <a:prstClr val="black">
                    <a:alpha val="40000"/>
                  </a:prstClr>
                </a:outerShdw>
              </a:effectLst>
            </a:endParaRPr>
          </a:p>
        </p:txBody>
      </p:sp>
      <p:cxnSp>
        <p:nvCxnSpPr>
          <p:cNvPr id="42" name="Straight Arrow Connector 41"/>
          <p:cNvCxnSpPr>
            <a:stCxn id="32" idx="3"/>
            <a:endCxn id="29" idx="1"/>
          </p:cNvCxnSpPr>
          <p:nvPr/>
        </p:nvCxnSpPr>
        <p:spPr>
          <a:xfrm flipV="1">
            <a:off x="7254044" y="2559968"/>
            <a:ext cx="360040" cy="7231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4" idx="3"/>
            <a:endCxn id="35" idx="1"/>
          </p:cNvCxnSpPr>
          <p:nvPr/>
        </p:nvCxnSpPr>
        <p:spPr>
          <a:xfrm>
            <a:off x="5669868" y="4329971"/>
            <a:ext cx="4320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33" idx="3"/>
            <a:endCxn id="34" idx="1"/>
          </p:cNvCxnSpPr>
          <p:nvPr/>
        </p:nvCxnSpPr>
        <p:spPr>
          <a:xfrm>
            <a:off x="3725652" y="4329971"/>
            <a:ext cx="4320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9483" name="Group 19482"/>
          <p:cNvGrpSpPr/>
          <p:nvPr/>
        </p:nvGrpSpPr>
        <p:grpSpPr>
          <a:xfrm>
            <a:off x="125252" y="1872986"/>
            <a:ext cx="8928992" cy="2780150"/>
            <a:chOff x="107504" y="1913056"/>
            <a:chExt cx="8928992" cy="2780150"/>
          </a:xfrm>
        </p:grpSpPr>
        <p:sp>
          <p:nvSpPr>
            <p:cNvPr id="21" name="TextBox 1"/>
            <p:cNvSpPr txBox="1">
              <a:spLocks noChangeArrowheads="1"/>
            </p:cNvSpPr>
            <p:nvPr/>
          </p:nvSpPr>
          <p:spPr bwMode="auto">
            <a:xfrm>
              <a:off x="395536" y="2865710"/>
              <a:ext cx="1872208" cy="923330"/>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trust</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understanding</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expertise</a:t>
              </a:r>
              <a:endParaRPr lang="en-GB" altLang="en-US" sz="1800" i="1" dirty="0">
                <a:solidFill>
                  <a:schemeClr val="tx2"/>
                </a:solidFill>
                <a:effectLst>
                  <a:outerShdw blurRad="50800" dist="38100" dir="2700000" algn="tl" rotWithShape="0">
                    <a:prstClr val="black">
                      <a:alpha val="40000"/>
                    </a:prstClr>
                  </a:outerShdw>
                </a:effectLst>
              </a:endParaRPr>
            </a:p>
          </p:txBody>
        </p:sp>
        <p:grpSp>
          <p:nvGrpSpPr>
            <p:cNvPr id="27" name="Group 26"/>
            <p:cNvGrpSpPr/>
            <p:nvPr/>
          </p:nvGrpSpPr>
          <p:grpSpPr>
            <a:xfrm>
              <a:off x="7596336" y="2276872"/>
              <a:ext cx="1440160" cy="2016224"/>
              <a:chOff x="7596336" y="2276872"/>
              <a:chExt cx="1440160" cy="2016224"/>
            </a:xfrm>
          </p:grpSpPr>
          <p:sp>
            <p:nvSpPr>
              <p:cNvPr id="29" name="TextBox 1"/>
              <p:cNvSpPr txBox="1">
                <a:spLocks noChangeArrowheads="1"/>
              </p:cNvSpPr>
              <p:nvPr/>
            </p:nvSpPr>
            <p:spPr bwMode="auto">
              <a:xfrm>
                <a:off x="7596336" y="2276872"/>
                <a:ext cx="1440160"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better life quality</a:t>
                </a:r>
                <a:endParaRPr lang="en-GB" altLang="en-US" sz="1800" i="1" dirty="0">
                  <a:solidFill>
                    <a:schemeClr val="tx2"/>
                  </a:solidFill>
                  <a:effectLst>
                    <a:outerShdw blurRad="50800" dist="38100" dir="2700000" algn="tl" rotWithShape="0">
                      <a:prstClr val="black">
                        <a:alpha val="40000"/>
                      </a:prstClr>
                    </a:outerShdw>
                  </a:effectLst>
                </a:endParaRPr>
              </a:p>
            </p:txBody>
          </p:sp>
          <p:sp>
            <p:nvSpPr>
              <p:cNvPr id="30" name="TextBox 1"/>
              <p:cNvSpPr txBox="1">
                <a:spLocks noChangeArrowheads="1"/>
              </p:cNvSpPr>
              <p:nvPr/>
            </p:nvSpPr>
            <p:spPr bwMode="auto">
              <a:xfrm>
                <a:off x="7596336" y="3646765"/>
                <a:ext cx="1440160"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symptom</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reduction</a:t>
                </a:r>
                <a:endParaRPr lang="en-GB" altLang="en-US" sz="1800" i="1" dirty="0">
                  <a:solidFill>
                    <a:schemeClr val="tx2"/>
                  </a:solidFill>
                  <a:effectLst>
                    <a:outerShdw blurRad="50800" dist="38100" dir="2700000" algn="tl" rotWithShape="0">
                      <a:prstClr val="black">
                        <a:alpha val="40000"/>
                      </a:prstClr>
                    </a:outerShdw>
                  </a:effectLst>
                </a:endParaRPr>
              </a:p>
            </p:txBody>
          </p:sp>
        </p:grpSp>
        <p:grpSp>
          <p:nvGrpSpPr>
            <p:cNvPr id="26" name="Group 25"/>
            <p:cNvGrpSpPr/>
            <p:nvPr/>
          </p:nvGrpSpPr>
          <p:grpSpPr>
            <a:xfrm>
              <a:off x="2627784" y="1953126"/>
              <a:ext cx="4608512" cy="2740080"/>
              <a:chOff x="2627784" y="1839307"/>
              <a:chExt cx="4608512" cy="2740080"/>
            </a:xfrm>
          </p:grpSpPr>
          <p:sp>
            <p:nvSpPr>
              <p:cNvPr id="31" name="TextBox 1"/>
              <p:cNvSpPr txBox="1">
                <a:spLocks noChangeArrowheads="1"/>
              </p:cNvSpPr>
              <p:nvPr/>
            </p:nvSpPr>
            <p:spPr bwMode="auto">
              <a:xfrm>
                <a:off x="2627784" y="1839307"/>
                <a:ext cx="4608512"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real relationship</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belongingness, social connection</a:t>
                </a:r>
              </a:p>
            </p:txBody>
          </p:sp>
          <p:sp>
            <p:nvSpPr>
              <p:cNvPr id="32" name="TextBox 1"/>
              <p:cNvSpPr txBox="1">
                <a:spLocks noChangeArrowheads="1"/>
              </p:cNvSpPr>
              <p:nvPr/>
            </p:nvSpPr>
            <p:spPr bwMode="auto">
              <a:xfrm>
                <a:off x="2627784" y="2886182"/>
                <a:ext cx="4608512"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creation of expectation through explanation &amp; some form of treatment</a:t>
                </a:r>
              </a:p>
            </p:txBody>
          </p:sp>
          <p:grpSp>
            <p:nvGrpSpPr>
              <p:cNvPr id="25" name="Group 24"/>
              <p:cNvGrpSpPr/>
              <p:nvPr/>
            </p:nvGrpSpPr>
            <p:grpSpPr>
              <a:xfrm>
                <a:off x="2627784" y="3933056"/>
                <a:ext cx="4608512" cy="646331"/>
                <a:chOff x="2627784" y="3933056"/>
                <a:chExt cx="4608512" cy="646331"/>
              </a:xfrm>
            </p:grpSpPr>
            <p:sp>
              <p:nvSpPr>
                <p:cNvPr id="33" name="TextBox 1"/>
                <p:cNvSpPr txBox="1">
                  <a:spLocks noChangeArrowheads="1"/>
                </p:cNvSpPr>
                <p:nvPr/>
              </p:nvSpPr>
              <p:spPr bwMode="auto">
                <a:xfrm>
                  <a:off x="2627784" y="3933056"/>
                  <a:ext cx="1080120"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tasks</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goals</a:t>
                  </a:r>
                </a:p>
              </p:txBody>
            </p:sp>
            <p:sp>
              <p:nvSpPr>
                <p:cNvPr id="34" name="TextBox 1"/>
                <p:cNvSpPr txBox="1">
                  <a:spLocks noChangeArrowheads="1"/>
                </p:cNvSpPr>
                <p:nvPr/>
              </p:nvSpPr>
              <p:spPr bwMode="auto">
                <a:xfrm>
                  <a:off x="4139952" y="3933056"/>
                  <a:ext cx="1512168"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therapeutic</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actions</a:t>
                  </a:r>
                </a:p>
              </p:txBody>
            </p:sp>
            <p:sp>
              <p:nvSpPr>
                <p:cNvPr id="35" name="TextBox 1"/>
                <p:cNvSpPr txBox="1">
                  <a:spLocks noChangeArrowheads="1"/>
                </p:cNvSpPr>
                <p:nvPr/>
              </p:nvSpPr>
              <p:spPr bwMode="auto">
                <a:xfrm>
                  <a:off x="6084168" y="3933056"/>
                  <a:ext cx="1152128"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healthy</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actions</a:t>
                  </a:r>
                </a:p>
              </p:txBody>
            </p:sp>
          </p:grpSp>
        </p:grpSp>
        <p:sp>
          <p:nvSpPr>
            <p:cNvPr id="39" name="TextBox 1"/>
            <p:cNvSpPr txBox="1">
              <a:spLocks noChangeArrowheads="1"/>
            </p:cNvSpPr>
            <p:nvPr/>
          </p:nvSpPr>
          <p:spPr bwMode="auto">
            <a:xfrm>
              <a:off x="107504" y="1913056"/>
              <a:ext cx="1440160" cy="400110"/>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2000" i="1" dirty="0" smtClean="0">
                  <a:solidFill>
                    <a:schemeClr val="tx2"/>
                  </a:solidFill>
                  <a:effectLst>
                    <a:outerShdw blurRad="50800" dist="38100" dir="2700000" algn="tl" rotWithShape="0">
                      <a:prstClr val="black">
                        <a:alpha val="40000"/>
                      </a:prstClr>
                    </a:outerShdw>
                  </a:effectLst>
                </a:rPr>
                <a:t>therapist</a:t>
              </a:r>
            </a:p>
          </p:txBody>
        </p:sp>
        <p:sp>
          <p:nvSpPr>
            <p:cNvPr id="41" name="TextBox 1"/>
            <p:cNvSpPr txBox="1">
              <a:spLocks noChangeArrowheads="1"/>
            </p:cNvSpPr>
            <p:nvPr/>
          </p:nvSpPr>
          <p:spPr bwMode="auto">
            <a:xfrm>
              <a:off x="107504" y="4293096"/>
              <a:ext cx="1440160" cy="400110"/>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2000" i="1" dirty="0" smtClean="0">
                  <a:solidFill>
                    <a:schemeClr val="tx2"/>
                  </a:solidFill>
                  <a:effectLst>
                    <a:outerShdw blurRad="50800" dist="38100" dir="2700000" algn="tl" rotWithShape="0">
                      <a:prstClr val="black">
                        <a:alpha val="40000"/>
                      </a:prstClr>
                    </a:outerShdw>
                  </a:effectLst>
                </a:rPr>
                <a:t>client</a:t>
              </a:r>
            </a:p>
          </p:txBody>
        </p:sp>
        <p:cxnSp>
          <p:nvCxnSpPr>
            <p:cNvPr id="3" name="Straight Arrow Connector 2"/>
            <p:cNvCxnSpPr>
              <a:stCxn id="39" idx="2"/>
              <a:endCxn id="21" idx="0"/>
            </p:cNvCxnSpPr>
            <p:nvPr/>
          </p:nvCxnSpPr>
          <p:spPr>
            <a:xfrm>
              <a:off x="827584" y="2313166"/>
              <a:ext cx="504056" cy="5525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41" idx="0"/>
              <a:endCxn id="21" idx="2"/>
            </p:cNvCxnSpPr>
            <p:nvPr/>
          </p:nvCxnSpPr>
          <p:spPr>
            <a:xfrm flipV="1">
              <a:off x="827584" y="3789040"/>
              <a:ext cx="504056"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21" idx="3"/>
              <a:endCxn id="31" idx="1"/>
            </p:cNvCxnSpPr>
            <p:nvPr/>
          </p:nvCxnSpPr>
          <p:spPr>
            <a:xfrm flipV="1">
              <a:off x="2267744" y="2276292"/>
              <a:ext cx="360040" cy="10510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21" idx="3"/>
              <a:endCxn id="33" idx="1"/>
            </p:cNvCxnSpPr>
            <p:nvPr/>
          </p:nvCxnSpPr>
          <p:spPr>
            <a:xfrm>
              <a:off x="2267744" y="3327375"/>
              <a:ext cx="360040" cy="1042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1" idx="3"/>
              <a:endCxn id="32" idx="1"/>
            </p:cNvCxnSpPr>
            <p:nvPr/>
          </p:nvCxnSpPr>
          <p:spPr>
            <a:xfrm flipV="1">
              <a:off x="2267744" y="3323167"/>
              <a:ext cx="360040" cy="42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1" idx="3"/>
              <a:endCxn id="29" idx="1"/>
            </p:cNvCxnSpPr>
            <p:nvPr/>
          </p:nvCxnSpPr>
          <p:spPr>
            <a:xfrm>
              <a:off x="7236296" y="2276292"/>
              <a:ext cx="360040" cy="3237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32" idx="3"/>
              <a:endCxn id="30" idx="1"/>
            </p:cNvCxnSpPr>
            <p:nvPr/>
          </p:nvCxnSpPr>
          <p:spPr>
            <a:xfrm>
              <a:off x="7236296" y="3323167"/>
              <a:ext cx="360040" cy="6467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35" idx="3"/>
              <a:endCxn id="30" idx="1"/>
            </p:cNvCxnSpPr>
            <p:nvPr/>
          </p:nvCxnSpPr>
          <p:spPr>
            <a:xfrm flipV="1">
              <a:off x="7236296" y="3969931"/>
              <a:ext cx="360040" cy="4001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29" idx="2"/>
              <a:endCxn id="30" idx="0"/>
            </p:cNvCxnSpPr>
            <p:nvPr/>
          </p:nvCxnSpPr>
          <p:spPr>
            <a:xfrm>
              <a:off x="8316416" y="2923203"/>
              <a:ext cx="0" cy="72356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251520" y="2313166"/>
              <a:ext cx="0" cy="197993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450816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07504" y="345976"/>
            <a:ext cx="8928992" cy="1066800"/>
          </a:xfrm>
        </p:spPr>
        <p:txBody>
          <a:bodyPr lIns="92075" tIns="46038" rIns="92075" bIns="46038"/>
          <a:lstStyle/>
          <a:p>
            <a:pPr eaLnBrk="1" hangingPunct="1">
              <a:defRPr/>
            </a:pPr>
            <a:r>
              <a:rPr lang="en-US" sz="4000" dirty="0" smtClean="0"/>
              <a:t>how can we improve outcomes?</a:t>
            </a:r>
          </a:p>
        </p:txBody>
      </p:sp>
      <p:sp>
        <p:nvSpPr>
          <p:cNvPr id="6148" name="Rectangle 4"/>
          <p:cNvSpPr>
            <a:spLocks noGrp="1" noChangeArrowheads="1"/>
          </p:cNvSpPr>
          <p:nvPr>
            <p:ph type="body" sz="half" idx="1"/>
          </p:nvPr>
        </p:nvSpPr>
        <p:spPr>
          <a:xfrm>
            <a:off x="72009" y="1484784"/>
            <a:ext cx="5652119" cy="4608512"/>
          </a:xfrm>
        </p:spPr>
        <p:txBody>
          <a:bodyPr lIns="92075" tIns="46038" rIns="92075" bIns="46038"/>
          <a:lstStyle/>
          <a:p>
            <a:pPr marL="432000" indent="-432000" eaLnBrk="1" hangingPunct="1">
              <a:buSzPct val="120000"/>
              <a:buFont typeface="Wingdings" charset="2"/>
              <a:buChar char="Ø"/>
              <a:defRPr/>
            </a:pPr>
            <a:r>
              <a:rPr lang="en-US" sz="2400" dirty="0" smtClean="0"/>
              <a:t>use combined psychotherapy    &amp; various biological approaches right from the start of therapy </a:t>
            </a:r>
          </a:p>
          <a:p>
            <a:pPr marL="432000" indent="-432000" eaLnBrk="1" hangingPunct="1">
              <a:buSzTx/>
              <a:buNone/>
              <a:defRPr/>
            </a:pPr>
            <a:endParaRPr lang="en-US" sz="600" dirty="0" smtClean="0"/>
          </a:p>
          <a:p>
            <a:pPr marL="432000" indent="-432000" eaLnBrk="1" hangingPunct="1">
              <a:buSzPct val="120000"/>
              <a:buFont typeface="Wingdings" charset="2"/>
              <a:buChar char="Ø"/>
              <a:defRPr/>
            </a:pPr>
            <a:r>
              <a:rPr lang="en-US" sz="2400" dirty="0" smtClean="0"/>
              <a:t>use routine outcome monitoring to trigger problem-solving and possible addition of biological treatments if going off track</a:t>
            </a:r>
          </a:p>
          <a:p>
            <a:pPr marL="432000" indent="-432000" eaLnBrk="1" hangingPunct="1">
              <a:buSzTx/>
              <a:buNone/>
              <a:defRPr/>
            </a:pPr>
            <a:endParaRPr lang="en-US" sz="600" dirty="0" smtClean="0"/>
          </a:p>
          <a:p>
            <a:pPr marL="432000" indent="-432000" eaLnBrk="1" hangingPunct="1">
              <a:buSzPct val="120000"/>
              <a:buFont typeface="Wingdings" charset="2"/>
              <a:buChar char="Ø"/>
              <a:defRPr/>
            </a:pPr>
            <a:r>
              <a:rPr lang="en-US" sz="2400" dirty="0" smtClean="0"/>
              <a:t>numerous other potential largely therapist focused improvements in selection, training, supervision &amp; </a:t>
            </a:r>
            <a:r>
              <a:rPr lang="en-US" sz="2400" dirty="0" err="1" smtClean="0"/>
              <a:t>cpd</a:t>
            </a:r>
            <a:endParaRPr lang="en-US" sz="600" dirty="0"/>
          </a:p>
        </p:txBody>
      </p:sp>
      <p:sp>
        <p:nvSpPr>
          <p:cNvPr id="15365" name="Line 4"/>
          <p:cNvSpPr>
            <a:spLocks noChangeShapeType="1"/>
          </p:cNvSpPr>
          <p:nvPr/>
        </p:nvSpPr>
        <p:spPr bwMode="auto">
          <a:xfrm>
            <a:off x="611188" y="6669088"/>
            <a:ext cx="7848600"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 name="Picture 2"/>
          <p:cNvPicPr>
            <a:picLocks noChangeAspect="1"/>
          </p:cNvPicPr>
          <p:nvPr/>
        </p:nvPicPr>
        <p:blipFill>
          <a:blip r:embed="rId2"/>
          <a:stretch>
            <a:fillRect/>
          </a:stretch>
        </p:blipFill>
        <p:spPr>
          <a:xfrm>
            <a:off x="5724128" y="2132856"/>
            <a:ext cx="3168352" cy="3168352"/>
          </a:xfrm>
          <a:prstGeom prst="rect">
            <a:avLst/>
          </a:prstGeom>
        </p:spPr>
      </p:pic>
    </p:spTree>
    <p:extLst>
      <p:ext uri="{BB962C8B-B14F-4D97-AF65-F5344CB8AC3E}">
        <p14:creationId xmlns:p14="http://schemas.microsoft.com/office/powerpoint/2010/main" val="33921895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34925" y="115888"/>
            <a:ext cx="9036050" cy="1143000"/>
          </a:xfrm>
        </p:spPr>
        <p:txBody>
          <a:bodyPr/>
          <a:lstStyle/>
          <a:p>
            <a:pPr eaLnBrk="1" hangingPunct="1">
              <a:defRPr/>
            </a:pPr>
            <a:r>
              <a:rPr lang="en-GB" dirty="0" smtClean="0"/>
              <a:t> </a:t>
            </a:r>
            <a:r>
              <a:rPr lang="en-GB" sz="4000" dirty="0" smtClean="0"/>
              <a:t>helping improve outcomes … especially when non-response risk</a:t>
            </a:r>
          </a:p>
        </p:txBody>
      </p:sp>
      <p:sp>
        <p:nvSpPr>
          <p:cNvPr id="25603" name="Line 6"/>
          <p:cNvSpPr>
            <a:spLocks noChangeShapeType="1"/>
          </p:cNvSpPr>
          <p:nvPr/>
        </p:nvSpPr>
        <p:spPr bwMode="auto">
          <a:xfrm>
            <a:off x="557214" y="5876925"/>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TextBox 7"/>
          <p:cNvSpPr txBox="1"/>
          <p:nvPr/>
        </p:nvSpPr>
        <p:spPr>
          <a:xfrm>
            <a:off x="88900" y="1905793"/>
            <a:ext cx="8929688" cy="3539431"/>
          </a:xfrm>
          <a:prstGeom prst="rect">
            <a:avLst/>
          </a:prstGeom>
          <a:noFill/>
        </p:spPr>
        <p:txBody>
          <a:bodyPr>
            <a:spAutoFit/>
          </a:bodyPr>
          <a:lstStyle/>
          <a:p>
            <a:pPr algn="ctr">
              <a:defRPr/>
            </a:pPr>
            <a:r>
              <a:rPr lang="en-GB" sz="2800" i="1" dirty="0">
                <a:effectLst>
                  <a:outerShdw blurRad="50800" dist="38100" dir="2700000" algn="tl" rotWithShape="0">
                    <a:prstClr val="black">
                      <a:alpha val="40000"/>
                    </a:prstClr>
                  </a:outerShdw>
                </a:effectLst>
                <a:cs typeface="+mn-cs"/>
              </a:rPr>
              <a:t>“ … repeated assessment and immediate feed-back of a patient’s mental health functioning during the course of therapy can alert therapists to patient non-response or negative response, support decisions on treatment planning and strategies (e.g. when and how to repair </a:t>
            </a:r>
            <a:r>
              <a:rPr lang="en-GB" sz="2800" i="1" dirty="0" err="1">
                <a:effectLst>
                  <a:outerShdw blurRad="50800" dist="38100" dir="2700000" algn="tl" rotWithShape="0">
                    <a:prstClr val="black">
                      <a:alpha val="40000"/>
                    </a:prstClr>
                  </a:outerShdw>
                </a:effectLst>
                <a:cs typeface="+mn-cs"/>
              </a:rPr>
              <a:t>thera-peutic</a:t>
            </a:r>
            <a:r>
              <a:rPr lang="en-GB" sz="2800" i="1" dirty="0">
                <a:effectLst>
                  <a:outerShdw blurRad="50800" dist="38100" dir="2700000" algn="tl" rotWithShape="0">
                    <a:prstClr val="black">
                      <a:alpha val="40000"/>
                    </a:prstClr>
                  </a:outerShdw>
                </a:effectLst>
                <a:cs typeface="+mn-cs"/>
              </a:rPr>
              <a:t> alliance ruptures) and help determine when treatment has been sufficient.”</a:t>
            </a:r>
          </a:p>
        </p:txBody>
      </p:sp>
      <p:sp>
        <p:nvSpPr>
          <p:cNvPr id="9" name="Text Box 5"/>
          <p:cNvSpPr txBox="1">
            <a:spLocks noChangeArrowheads="1"/>
          </p:cNvSpPr>
          <p:nvPr/>
        </p:nvSpPr>
        <p:spPr bwMode="auto">
          <a:xfrm>
            <a:off x="196850" y="6021388"/>
            <a:ext cx="87122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r>
              <a:rPr lang="en-GB" sz="1600" dirty="0" err="1" smtClean="0">
                <a:effectLst>
                  <a:outerShdw blurRad="38100" dist="38100" dir="2700000" algn="tl">
                    <a:srgbClr val="000000">
                      <a:alpha val="43137"/>
                    </a:srgbClr>
                  </a:outerShdw>
                </a:effectLst>
                <a:cs typeface="+mn-cs"/>
              </a:rPr>
              <a:t>Castonguay</a:t>
            </a:r>
            <a:r>
              <a:rPr lang="en-GB" sz="1600" dirty="0" smtClean="0">
                <a:effectLst>
                  <a:outerShdw blurRad="38100" dist="38100" dir="2700000" algn="tl">
                    <a:srgbClr val="000000">
                      <a:alpha val="43137"/>
                    </a:srgbClr>
                  </a:outerShdw>
                </a:effectLst>
                <a:cs typeface="+mn-cs"/>
              </a:rPr>
              <a:t>, L., M. </a:t>
            </a:r>
            <a:r>
              <a:rPr lang="en-GB" sz="1600" dirty="0" err="1" smtClean="0">
                <a:effectLst>
                  <a:outerShdw blurRad="38100" dist="38100" dir="2700000" algn="tl">
                    <a:srgbClr val="000000">
                      <a:alpha val="43137"/>
                    </a:srgbClr>
                  </a:outerShdw>
                </a:effectLst>
                <a:cs typeface="+mn-cs"/>
              </a:rPr>
              <a:t>Barkham</a:t>
            </a:r>
            <a:r>
              <a:rPr lang="en-GB" sz="1600" dirty="0" smtClean="0">
                <a:effectLst>
                  <a:outerShdw blurRad="38100" dist="38100" dir="2700000" algn="tl">
                    <a:srgbClr val="000000">
                      <a:alpha val="43137"/>
                    </a:srgbClr>
                  </a:outerShdw>
                </a:effectLst>
                <a:cs typeface="+mn-cs"/>
              </a:rPr>
              <a:t>, W. Lutz, et al. (2013). </a:t>
            </a:r>
            <a:r>
              <a:rPr lang="en-GB" sz="1600" i="1" dirty="0" smtClean="0">
                <a:effectLst>
                  <a:outerShdw blurRad="38100" dist="38100" dir="2700000" algn="tl">
                    <a:srgbClr val="000000">
                      <a:alpha val="43137"/>
                    </a:srgbClr>
                  </a:outerShdw>
                </a:effectLst>
                <a:cs typeface="+mn-cs"/>
              </a:rPr>
              <a:t>“Practice-orientated research.” </a:t>
            </a:r>
            <a:r>
              <a:rPr lang="en-GB" sz="1600" dirty="0" smtClean="0">
                <a:effectLst>
                  <a:outerShdw blurRad="38100" dist="38100" dir="2700000" algn="tl">
                    <a:srgbClr val="000000">
                      <a:alpha val="43137"/>
                    </a:srgbClr>
                  </a:outerShdw>
                </a:effectLst>
                <a:cs typeface="+mn-cs"/>
              </a:rPr>
              <a:t>in M. J. Lambert (</a:t>
            </a:r>
            <a:r>
              <a:rPr lang="en-GB" sz="1600" dirty="0" err="1" smtClean="0">
                <a:effectLst>
                  <a:outerShdw blurRad="38100" dist="38100" dir="2700000" algn="tl">
                    <a:srgbClr val="000000">
                      <a:alpha val="43137"/>
                    </a:srgbClr>
                  </a:outerShdw>
                </a:effectLst>
                <a:cs typeface="+mn-cs"/>
              </a:rPr>
              <a:t>ed</a:t>
            </a:r>
            <a:r>
              <a:rPr lang="en-GB" sz="1600" dirty="0" smtClean="0">
                <a:effectLst>
                  <a:outerShdw blurRad="38100" dist="38100" dir="2700000" algn="tl">
                    <a:srgbClr val="000000">
                      <a:alpha val="43137"/>
                    </a:srgbClr>
                  </a:outerShdw>
                </a:effectLst>
                <a:cs typeface="+mn-cs"/>
              </a:rPr>
              <a:t>) </a:t>
            </a:r>
            <a:r>
              <a:rPr lang="en-GB" sz="1600" i="1" dirty="0" smtClean="0">
                <a:effectLst>
                  <a:outerShdw blurRad="38100" dist="38100" dir="2700000" algn="tl">
                    <a:srgbClr val="000000">
                      <a:alpha val="43137"/>
                    </a:srgbClr>
                  </a:outerShdw>
                </a:effectLst>
                <a:cs typeface="+mn-cs"/>
              </a:rPr>
              <a:t>“Handbook of psychotherapy and </a:t>
            </a:r>
            <a:r>
              <a:rPr lang="en-GB" sz="1600" i="1" dirty="0" err="1" smtClean="0">
                <a:effectLst>
                  <a:outerShdw blurRad="38100" dist="38100" dir="2700000" algn="tl">
                    <a:srgbClr val="000000">
                      <a:alpha val="43137"/>
                    </a:srgbClr>
                  </a:outerShdw>
                </a:effectLst>
                <a:cs typeface="+mn-cs"/>
              </a:rPr>
              <a:t>behavior</a:t>
            </a:r>
            <a:r>
              <a:rPr lang="en-GB" sz="1600" i="1" dirty="0" smtClean="0">
                <a:effectLst>
                  <a:outerShdw blurRad="38100" dist="38100" dir="2700000" algn="tl">
                    <a:srgbClr val="000000">
                      <a:alpha val="43137"/>
                    </a:srgbClr>
                  </a:outerShdw>
                </a:effectLst>
                <a:cs typeface="+mn-cs"/>
              </a:rPr>
              <a:t> change (6</a:t>
            </a:r>
            <a:r>
              <a:rPr lang="en-GB" sz="1600" i="1" baseline="30000" dirty="0" smtClean="0">
                <a:effectLst>
                  <a:outerShdw blurRad="38100" dist="38100" dir="2700000" algn="tl">
                    <a:srgbClr val="000000">
                      <a:alpha val="43137"/>
                    </a:srgbClr>
                  </a:outerShdw>
                </a:effectLst>
                <a:cs typeface="+mn-cs"/>
              </a:rPr>
              <a:t>th</a:t>
            </a:r>
            <a:r>
              <a:rPr lang="en-GB" sz="1600" i="1" dirty="0" smtClean="0">
                <a:effectLst>
                  <a:outerShdw blurRad="38100" dist="38100" dir="2700000" algn="tl">
                    <a:srgbClr val="000000">
                      <a:alpha val="43137"/>
                    </a:srgbClr>
                  </a:outerShdw>
                </a:effectLst>
                <a:cs typeface="+mn-cs"/>
              </a:rPr>
              <a:t> </a:t>
            </a:r>
            <a:r>
              <a:rPr lang="en-GB" sz="1600" i="1" dirty="0" err="1" smtClean="0">
                <a:effectLst>
                  <a:outerShdw blurRad="38100" dist="38100" dir="2700000" algn="tl">
                    <a:srgbClr val="000000">
                      <a:alpha val="43137"/>
                    </a:srgbClr>
                  </a:outerShdw>
                </a:effectLst>
                <a:cs typeface="+mn-cs"/>
              </a:rPr>
              <a:t>ed</a:t>
            </a:r>
            <a:r>
              <a:rPr lang="en-GB" sz="1600" i="1" dirty="0" smtClean="0">
                <a:effectLst>
                  <a:outerShdw blurRad="38100" dist="38100" dir="2700000" algn="tl">
                    <a:srgbClr val="000000">
                      <a:alpha val="43137"/>
                    </a:srgbClr>
                  </a:outerShdw>
                </a:effectLst>
                <a:cs typeface="+mn-cs"/>
              </a:rPr>
              <a:t>)”</a:t>
            </a:r>
            <a:endParaRPr lang="en-GB" sz="1600" dirty="0">
              <a:effectLst>
                <a:outerShdw blurRad="38100" dist="38100" dir="2700000" algn="tl">
                  <a:srgbClr val="000000">
                    <a:alpha val="43137"/>
                  </a:srgbClr>
                </a:outerShdw>
              </a:effectLst>
              <a:cs typeface="+mn-cs"/>
            </a:endParaRPr>
          </a:p>
        </p:txBody>
      </p:sp>
      <p:sp>
        <p:nvSpPr>
          <p:cNvPr id="25606" name="Line 6"/>
          <p:cNvSpPr>
            <a:spLocks noChangeShapeType="1"/>
          </p:cNvSpPr>
          <p:nvPr/>
        </p:nvSpPr>
        <p:spPr bwMode="auto">
          <a:xfrm>
            <a:off x="557214" y="1557338"/>
            <a:ext cx="7991475" cy="0"/>
          </a:xfrm>
          <a:prstGeom prst="line">
            <a:avLst/>
          </a:prstGeom>
          <a:noFill/>
          <a:ln w="41275">
            <a:solidFill>
              <a:schemeClr val="fo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32667363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Line 6"/>
          <p:cNvSpPr>
            <a:spLocks noChangeShapeType="1"/>
          </p:cNvSpPr>
          <p:nvPr/>
        </p:nvSpPr>
        <p:spPr bwMode="auto">
          <a:xfrm>
            <a:off x="594519" y="6021288"/>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 name="TextBox 3"/>
          <p:cNvSpPr txBox="1"/>
          <p:nvPr/>
        </p:nvSpPr>
        <p:spPr>
          <a:xfrm>
            <a:off x="142081" y="6156592"/>
            <a:ext cx="8896351" cy="584776"/>
          </a:xfrm>
          <a:prstGeom prst="rect">
            <a:avLst/>
          </a:prstGeom>
          <a:noFill/>
        </p:spPr>
        <p:txBody>
          <a:bodyPr wrap="square">
            <a:spAutoFit/>
          </a:bodyPr>
          <a:lstStyle/>
          <a:p>
            <a:pPr algn="ctr">
              <a:defRPr/>
            </a:pPr>
            <a:r>
              <a:rPr lang="en-GB" sz="1600" dirty="0" err="1">
                <a:effectLst>
                  <a:outerShdw blurRad="38100" dist="38100" dir="2700000" algn="tl">
                    <a:srgbClr val="000000">
                      <a:alpha val="43137"/>
                    </a:srgbClr>
                  </a:outerShdw>
                </a:effectLst>
                <a:cs typeface="+mn-cs"/>
              </a:rPr>
              <a:t>Hannan</a:t>
            </a:r>
            <a:r>
              <a:rPr lang="en-GB" sz="1600" dirty="0">
                <a:effectLst>
                  <a:outerShdw blurRad="38100" dist="38100" dir="2700000" algn="tl">
                    <a:srgbClr val="000000">
                      <a:alpha val="43137"/>
                    </a:srgbClr>
                  </a:outerShdw>
                </a:effectLst>
                <a:cs typeface="+mn-cs"/>
              </a:rPr>
              <a:t>, C., M. J. Lambert, et al. (2005). </a:t>
            </a:r>
            <a:r>
              <a:rPr lang="en-GB" sz="1600" i="1" dirty="0">
                <a:effectLst>
                  <a:outerShdw blurRad="38100" dist="38100" dir="2700000" algn="tl">
                    <a:srgbClr val="000000">
                      <a:alpha val="43137"/>
                    </a:srgbClr>
                  </a:outerShdw>
                </a:effectLst>
                <a:cs typeface="+mn-cs"/>
              </a:rPr>
              <a:t>"A lab test and algorithms for identifying clients at risk for treatment failure."</a:t>
            </a:r>
            <a:r>
              <a:rPr lang="en-GB" sz="1600" dirty="0">
                <a:effectLst>
                  <a:outerShdw blurRad="38100" dist="38100" dir="2700000" algn="tl">
                    <a:srgbClr val="000000">
                      <a:alpha val="43137"/>
                    </a:srgbClr>
                  </a:outerShdw>
                </a:effectLst>
                <a:cs typeface="+mn-cs"/>
              </a:rPr>
              <a:t> Journal of Clinical Psychology 61(2): 155-163.</a:t>
            </a:r>
          </a:p>
        </p:txBody>
      </p:sp>
      <p:graphicFrame>
        <p:nvGraphicFramePr>
          <p:cNvPr id="26629" name="Chart 5"/>
          <p:cNvGraphicFramePr>
            <a:graphicFrameLocks/>
          </p:cNvGraphicFramePr>
          <p:nvPr>
            <p:extLst>
              <p:ext uri="{D42A27DB-BD31-4B8C-83A1-F6EECF244321}">
                <p14:modId xmlns:p14="http://schemas.microsoft.com/office/powerpoint/2010/main" val="3697632393"/>
              </p:ext>
            </p:extLst>
          </p:nvPr>
        </p:nvGraphicFramePr>
        <p:xfrm>
          <a:off x="4644008" y="988284"/>
          <a:ext cx="3990975" cy="2925762"/>
        </p:xfrm>
        <a:graphic>
          <a:graphicData uri="http://schemas.openxmlformats.org/presentationml/2006/ole">
            <mc:AlternateContent xmlns:mc="http://schemas.openxmlformats.org/markup-compatibility/2006">
              <mc:Choice xmlns:v="urn:schemas-microsoft-com:vml" Requires="v">
                <p:oleObj spid="_x0000_s75124" r:id="rId3" imgW="3993226" imgH="2926334" progId="Excel.Chart.8">
                  <p:embed/>
                </p:oleObj>
              </mc:Choice>
              <mc:Fallback>
                <p:oleObj r:id="rId3" imgW="3993226" imgH="2926334"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988284"/>
                        <a:ext cx="3990975"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30" name="Chart 6"/>
          <p:cNvGraphicFramePr>
            <a:graphicFrameLocks/>
          </p:cNvGraphicFramePr>
          <p:nvPr>
            <p:extLst>
              <p:ext uri="{D42A27DB-BD31-4B8C-83A1-F6EECF244321}">
                <p14:modId xmlns:p14="http://schemas.microsoft.com/office/powerpoint/2010/main" val="439594973"/>
              </p:ext>
            </p:extLst>
          </p:nvPr>
        </p:nvGraphicFramePr>
        <p:xfrm>
          <a:off x="4939481" y="3601086"/>
          <a:ext cx="3736975" cy="2551112"/>
        </p:xfrm>
        <a:graphic>
          <a:graphicData uri="http://schemas.openxmlformats.org/presentationml/2006/ole">
            <mc:AlternateContent xmlns:mc="http://schemas.openxmlformats.org/markup-compatibility/2006">
              <mc:Choice xmlns:v="urn:schemas-microsoft-com:vml" Requires="v">
                <p:oleObj spid="_x0000_s75125" r:id="rId5" imgW="3737172" imgH="2554445" progId="Excel.Chart.8">
                  <p:embed/>
                </p:oleObj>
              </mc:Choice>
              <mc:Fallback>
                <p:oleObj r:id="rId5" imgW="3737172" imgH="2554445"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9481" y="3601086"/>
                        <a:ext cx="3736975"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35496" y="980728"/>
            <a:ext cx="4824536" cy="4832092"/>
          </a:xfrm>
          <a:prstGeom prst="rect">
            <a:avLst/>
          </a:prstGeom>
          <a:noFill/>
        </p:spPr>
        <p:txBody>
          <a:bodyPr wrap="square">
            <a:spAutoFit/>
          </a:bodyPr>
          <a:lstStyle/>
          <a:p>
            <a:pPr marL="355600" indent="-355600">
              <a:buClr>
                <a:srgbClr val="FFCC00"/>
              </a:buClr>
              <a:buFont typeface="Wingdings" pitchFamily="2" charset="2"/>
              <a:buChar char="²"/>
              <a:defRPr/>
            </a:pPr>
            <a:r>
              <a:rPr lang="en-GB" sz="2200" dirty="0">
                <a:effectLst>
                  <a:outerShdw blurRad="38100" dist="38100" dir="2700000" algn="tl">
                    <a:srgbClr val="000000">
                      <a:alpha val="43137"/>
                    </a:srgbClr>
                  </a:outerShdw>
                </a:effectLst>
                <a:cs typeface="+mn-cs"/>
              </a:rPr>
              <a:t>550 clients &amp; 48 therapists (22 licensed, 26 trainees)</a:t>
            </a:r>
          </a:p>
          <a:p>
            <a:pPr marL="355600" indent="-355600">
              <a:buClr>
                <a:srgbClr val="FFCC00"/>
              </a:buClr>
              <a:buFont typeface="Wingdings" pitchFamily="2" charset="2"/>
              <a:buChar char="²"/>
              <a:defRPr/>
            </a:pPr>
            <a:r>
              <a:rPr lang="en-GB" sz="2200" dirty="0">
                <a:effectLst>
                  <a:outerShdw blurRad="38100" dist="38100" dir="2700000" algn="tl">
                    <a:srgbClr val="000000">
                      <a:alpha val="43137"/>
                    </a:srgbClr>
                  </a:outerShdw>
                </a:effectLst>
                <a:cs typeface="+mn-cs"/>
              </a:rPr>
              <a:t>told that 8% of clients would probably deteriorate &amp; they were asked to identify them</a:t>
            </a:r>
          </a:p>
          <a:p>
            <a:pPr marL="355600" indent="-355600">
              <a:buClr>
                <a:srgbClr val="FFCC00"/>
              </a:buClr>
              <a:buFont typeface="Wingdings" pitchFamily="2" charset="2"/>
              <a:buChar char="²"/>
              <a:defRPr/>
            </a:pPr>
            <a:r>
              <a:rPr lang="en-GB" sz="2200" dirty="0">
                <a:effectLst>
                  <a:outerShdw blurRad="38100" dist="38100" dir="2700000" algn="tl">
                    <a:srgbClr val="000000">
                      <a:alpha val="43137"/>
                    </a:srgbClr>
                  </a:outerShdw>
                </a:effectLst>
                <a:cs typeface="+mn-cs"/>
              </a:rPr>
              <a:t>40/550 (7.3%) of clients actually deteriorated (OQ-45)</a:t>
            </a:r>
          </a:p>
          <a:p>
            <a:pPr marL="355600" indent="-355600">
              <a:buClr>
                <a:srgbClr val="FFCC00"/>
              </a:buClr>
              <a:buFont typeface="Wingdings" pitchFamily="2" charset="2"/>
              <a:buChar char="²"/>
              <a:defRPr/>
            </a:pPr>
            <a:r>
              <a:rPr lang="en-GB" sz="2200" dirty="0">
                <a:effectLst>
                  <a:outerShdw blurRad="38100" dist="38100" dir="2700000" algn="tl">
                    <a:srgbClr val="000000">
                      <a:alpha val="43137"/>
                    </a:srgbClr>
                  </a:outerShdw>
                </a:effectLst>
                <a:cs typeface="+mn-cs"/>
              </a:rPr>
              <a:t>actuarial feedback identified 36/40 – a 90% detection rate</a:t>
            </a:r>
          </a:p>
          <a:p>
            <a:pPr marL="355600" indent="-355600">
              <a:buClr>
                <a:srgbClr val="FFCC00"/>
              </a:buClr>
              <a:buFont typeface="Wingdings" pitchFamily="2" charset="2"/>
              <a:buChar char="²"/>
              <a:defRPr/>
            </a:pPr>
            <a:r>
              <a:rPr lang="en-GB" sz="2200" dirty="0">
                <a:effectLst>
                  <a:outerShdw blurRad="38100" dist="38100" dir="2700000" algn="tl">
                    <a:srgbClr val="000000">
                      <a:alpha val="43137"/>
                    </a:srgbClr>
                  </a:outerShdw>
                </a:effectLst>
                <a:cs typeface="+mn-cs"/>
              </a:rPr>
              <a:t>therapists identified 3, only 1 of whom actually deteriorated – a 2.5% detection rate</a:t>
            </a:r>
          </a:p>
          <a:p>
            <a:pPr marL="355600" indent="-355600">
              <a:buClr>
                <a:srgbClr val="FFCC00"/>
              </a:buClr>
              <a:buFont typeface="Wingdings" pitchFamily="2" charset="2"/>
              <a:buChar char="²"/>
              <a:defRPr/>
            </a:pPr>
            <a:r>
              <a:rPr lang="en-GB" sz="2200" dirty="0">
                <a:effectLst>
                  <a:outerShdw blurRad="38100" dist="38100" dir="2700000" algn="tl">
                    <a:srgbClr val="000000">
                      <a:alpha val="43137"/>
                    </a:srgbClr>
                  </a:outerShdw>
                </a:effectLst>
                <a:cs typeface="+mn-cs"/>
              </a:rPr>
              <a:t>it was a trainee who was the only one who was accurate </a:t>
            </a:r>
          </a:p>
        </p:txBody>
      </p:sp>
      <p:sp>
        <p:nvSpPr>
          <p:cNvPr id="111618" name="Rectangle 2"/>
          <p:cNvSpPr>
            <a:spLocks noGrp="1" noRot="1" noChangeArrowheads="1"/>
          </p:cNvSpPr>
          <p:nvPr>
            <p:ph type="title"/>
          </p:nvPr>
        </p:nvSpPr>
        <p:spPr>
          <a:xfrm>
            <a:off x="0" y="-100013"/>
            <a:ext cx="9180512" cy="1143001"/>
          </a:xfrm>
        </p:spPr>
        <p:txBody>
          <a:bodyPr/>
          <a:lstStyle/>
          <a:p>
            <a:pPr eaLnBrk="1" hangingPunct="1">
              <a:defRPr/>
            </a:pPr>
            <a:r>
              <a:rPr lang="en-GB" sz="4000" dirty="0" smtClean="0"/>
              <a:t>bad at identifying deterioration</a:t>
            </a:r>
          </a:p>
        </p:txBody>
      </p:sp>
    </p:spTree>
    <p:extLst>
      <p:ext uri="{BB962C8B-B14F-4D97-AF65-F5344CB8AC3E}">
        <p14:creationId xmlns:p14="http://schemas.microsoft.com/office/powerpoint/2010/main" val="22178944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71438" y="-26988"/>
            <a:ext cx="8928100" cy="1143001"/>
          </a:xfrm>
        </p:spPr>
        <p:txBody>
          <a:bodyPr/>
          <a:lstStyle/>
          <a:p>
            <a:pPr eaLnBrk="1" hangingPunct="1">
              <a:defRPr/>
            </a:pPr>
            <a:r>
              <a:rPr lang="en-GB" sz="4000" dirty="0" smtClean="0"/>
              <a:t>practice-based evidence</a:t>
            </a:r>
          </a:p>
        </p:txBody>
      </p:sp>
      <p:sp>
        <p:nvSpPr>
          <p:cNvPr id="111619" name="Rectangle 3"/>
          <p:cNvSpPr>
            <a:spLocks noGrp="1" noRot="1" noChangeArrowheads="1"/>
          </p:cNvSpPr>
          <p:nvPr>
            <p:ph type="body" idx="1"/>
          </p:nvPr>
        </p:nvSpPr>
        <p:spPr>
          <a:xfrm>
            <a:off x="35496" y="2709418"/>
            <a:ext cx="9144000" cy="2951830"/>
          </a:xfrm>
        </p:spPr>
        <p:txBody>
          <a:bodyPr/>
          <a:lstStyle/>
          <a:p>
            <a:pPr marL="355600" indent="-355600" eaLnBrk="1" hangingPunct="1">
              <a:buSzTx/>
              <a:buFont typeface="Wingdings" pitchFamily="2" charset="2"/>
              <a:buChar char="²"/>
              <a:defRPr/>
            </a:pPr>
            <a:r>
              <a:rPr lang="en-GB" sz="2000" dirty="0" err="1" smtClean="0"/>
              <a:t>celesthealth</a:t>
            </a:r>
            <a:r>
              <a:rPr lang="en-GB" sz="2000" dirty="0" smtClean="0"/>
              <a:t> system for mental health &amp; college </a:t>
            </a:r>
            <a:r>
              <a:rPr lang="en-GB" sz="2000" dirty="0" err="1" smtClean="0"/>
              <a:t>counseling</a:t>
            </a:r>
            <a:r>
              <a:rPr lang="en-GB" sz="2000" dirty="0" smtClean="0"/>
              <a:t> settings (</a:t>
            </a:r>
            <a:r>
              <a:rPr lang="en-GB" sz="2000" dirty="0" err="1" smtClean="0"/>
              <a:t>chs-mh</a:t>
            </a:r>
            <a:r>
              <a:rPr lang="en-GB" sz="2000" dirty="0" smtClean="0"/>
              <a:t>) www.celesthealth.com</a:t>
            </a:r>
          </a:p>
          <a:p>
            <a:pPr marL="355600" indent="-355600" eaLnBrk="1" hangingPunct="1">
              <a:buSzTx/>
              <a:buFont typeface="Wingdings" pitchFamily="2" charset="2"/>
              <a:buChar char="²"/>
              <a:defRPr/>
            </a:pPr>
            <a:r>
              <a:rPr lang="en-GB" sz="2000" dirty="0" smtClean="0"/>
              <a:t>clinical outcomes in routine evaluation (core) www.coreims.co.uk</a:t>
            </a:r>
          </a:p>
          <a:p>
            <a:pPr marL="355600" indent="-355600" eaLnBrk="1" hangingPunct="1">
              <a:buSzTx/>
              <a:buFont typeface="Wingdings" pitchFamily="2" charset="2"/>
              <a:buChar char="²"/>
              <a:defRPr/>
            </a:pPr>
            <a:r>
              <a:rPr lang="en-GB" sz="2000" dirty="0" smtClean="0"/>
              <a:t>outcome questionnaire-45 (oq45) &amp; linked measures www.oqmeasures.com</a:t>
            </a:r>
          </a:p>
          <a:p>
            <a:pPr marL="355600" indent="-355600" eaLnBrk="1" hangingPunct="1">
              <a:buSzTx/>
              <a:buFont typeface="Wingdings" pitchFamily="2" charset="2"/>
              <a:buChar char="²"/>
              <a:defRPr/>
            </a:pPr>
            <a:r>
              <a:rPr lang="en-GB" sz="2000" dirty="0" smtClean="0"/>
              <a:t>partners for change outcome management system (</a:t>
            </a:r>
            <a:r>
              <a:rPr lang="en-GB" sz="2000" dirty="0" err="1" smtClean="0"/>
              <a:t>pcoms</a:t>
            </a:r>
            <a:r>
              <a:rPr lang="en-GB" sz="2000" dirty="0" smtClean="0"/>
              <a:t>) http://scottdmiller.com &amp; https://heartandsoulofchange.com</a:t>
            </a:r>
          </a:p>
          <a:p>
            <a:pPr marL="355600" indent="-355600" eaLnBrk="1" hangingPunct="1">
              <a:buSzTx/>
              <a:buFont typeface="Wingdings" pitchFamily="2" charset="2"/>
              <a:buChar char="²"/>
              <a:defRPr/>
            </a:pPr>
            <a:r>
              <a:rPr lang="en-GB" sz="2000" dirty="0" smtClean="0"/>
              <a:t>treatment outcome package (top) www.outcomereferrals.com </a:t>
            </a:r>
          </a:p>
        </p:txBody>
      </p:sp>
      <p:sp>
        <p:nvSpPr>
          <p:cNvPr id="24580" name="Text Box 5"/>
          <p:cNvSpPr txBox="1">
            <a:spLocks noChangeArrowheads="1"/>
          </p:cNvSpPr>
          <p:nvPr/>
        </p:nvSpPr>
        <p:spPr bwMode="auto">
          <a:xfrm>
            <a:off x="179389" y="6094413"/>
            <a:ext cx="8713787"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dirty="0" err="1">
                <a:effectLst>
                  <a:outerShdw blurRad="50800" dist="38100" dir="2700000" algn="tl" rotWithShape="0">
                    <a:prstClr val="black">
                      <a:alpha val="40000"/>
                    </a:prstClr>
                  </a:outerShdw>
                </a:effectLst>
              </a:rPr>
              <a:t>Castonguay</a:t>
            </a:r>
            <a:r>
              <a:rPr lang="en-GB" altLang="en-US" sz="1600" dirty="0">
                <a:effectLst>
                  <a:outerShdw blurRad="50800" dist="38100" dir="2700000" algn="tl" rotWithShape="0">
                    <a:prstClr val="black">
                      <a:alpha val="40000"/>
                    </a:prstClr>
                  </a:outerShdw>
                </a:effectLst>
              </a:rPr>
              <a:t>, L., M. </a:t>
            </a:r>
            <a:r>
              <a:rPr lang="en-GB" altLang="en-US" sz="1600" dirty="0" err="1">
                <a:effectLst>
                  <a:outerShdw blurRad="50800" dist="38100" dir="2700000" algn="tl" rotWithShape="0">
                    <a:prstClr val="black">
                      <a:alpha val="40000"/>
                    </a:prstClr>
                  </a:outerShdw>
                </a:effectLst>
              </a:rPr>
              <a:t>Barkham</a:t>
            </a:r>
            <a:r>
              <a:rPr lang="en-GB" altLang="en-US" sz="1600" dirty="0">
                <a:effectLst>
                  <a:outerShdw blurRad="50800" dist="38100" dir="2700000" algn="tl" rotWithShape="0">
                    <a:prstClr val="black">
                      <a:alpha val="40000"/>
                    </a:prstClr>
                  </a:outerShdw>
                </a:effectLst>
              </a:rPr>
              <a:t>, W. Lutz, et al. (2013). </a:t>
            </a:r>
            <a:r>
              <a:rPr lang="en-GB" altLang="en-US" sz="1600" i="1" dirty="0">
                <a:effectLst>
                  <a:outerShdw blurRad="50800" dist="38100" dir="2700000" algn="tl" rotWithShape="0">
                    <a:prstClr val="black">
                      <a:alpha val="40000"/>
                    </a:prstClr>
                  </a:outerShdw>
                </a:effectLst>
              </a:rPr>
              <a:t>“Practice-orientated research.” </a:t>
            </a:r>
            <a:r>
              <a:rPr lang="en-GB" altLang="en-US" sz="1600" dirty="0">
                <a:effectLst>
                  <a:outerShdw blurRad="50800" dist="38100" dir="2700000" algn="tl" rotWithShape="0">
                    <a:prstClr val="black">
                      <a:alpha val="40000"/>
                    </a:prstClr>
                  </a:outerShdw>
                </a:effectLst>
              </a:rPr>
              <a:t>in M. J. Lambert (</a:t>
            </a:r>
            <a:r>
              <a:rPr lang="en-GB" altLang="en-US" sz="1600" dirty="0" err="1">
                <a:effectLst>
                  <a:outerShdw blurRad="50800" dist="38100" dir="2700000" algn="tl" rotWithShape="0">
                    <a:prstClr val="black">
                      <a:alpha val="40000"/>
                    </a:prstClr>
                  </a:outerShdw>
                </a:effectLst>
              </a:rPr>
              <a:t>ed</a:t>
            </a:r>
            <a:r>
              <a:rPr lang="en-GB" altLang="en-US" sz="1600" dirty="0">
                <a:effectLst>
                  <a:outerShdw blurRad="50800" dist="38100" dir="2700000" algn="tl" rotWithShape="0">
                    <a:prstClr val="black">
                      <a:alpha val="40000"/>
                    </a:prstClr>
                  </a:outerShdw>
                </a:effectLst>
              </a:rPr>
              <a:t>) </a:t>
            </a:r>
            <a:r>
              <a:rPr lang="en-GB" altLang="en-US" sz="1600" i="1" dirty="0">
                <a:effectLst>
                  <a:outerShdw blurRad="50800" dist="38100" dir="2700000" algn="tl" rotWithShape="0">
                    <a:prstClr val="black">
                      <a:alpha val="40000"/>
                    </a:prstClr>
                  </a:outerShdw>
                </a:effectLst>
              </a:rPr>
              <a:t>“Handbook of psychotherapy and </a:t>
            </a:r>
            <a:r>
              <a:rPr lang="en-GB" altLang="en-US" sz="1600" i="1" dirty="0" err="1">
                <a:effectLst>
                  <a:outerShdw blurRad="50800" dist="38100" dir="2700000" algn="tl" rotWithShape="0">
                    <a:prstClr val="black">
                      <a:alpha val="40000"/>
                    </a:prstClr>
                  </a:outerShdw>
                </a:effectLst>
              </a:rPr>
              <a:t>behavior</a:t>
            </a:r>
            <a:r>
              <a:rPr lang="en-GB" altLang="en-US" sz="1600" i="1" dirty="0">
                <a:effectLst>
                  <a:outerShdw blurRad="50800" dist="38100" dir="2700000" algn="tl" rotWithShape="0">
                    <a:prstClr val="black">
                      <a:alpha val="40000"/>
                    </a:prstClr>
                  </a:outerShdw>
                </a:effectLst>
              </a:rPr>
              <a:t> change (6</a:t>
            </a:r>
            <a:r>
              <a:rPr lang="en-GB" altLang="en-US" sz="1600" i="1" baseline="30000" dirty="0">
                <a:effectLst>
                  <a:outerShdw blurRad="50800" dist="38100" dir="2700000" algn="tl" rotWithShape="0">
                    <a:prstClr val="black">
                      <a:alpha val="40000"/>
                    </a:prstClr>
                  </a:outerShdw>
                </a:effectLst>
              </a:rPr>
              <a:t>th</a:t>
            </a:r>
            <a:r>
              <a:rPr lang="en-GB" altLang="en-US" sz="1600" i="1" dirty="0">
                <a:effectLst>
                  <a:outerShdw blurRad="50800" dist="38100" dir="2700000" algn="tl" rotWithShape="0">
                    <a:prstClr val="black">
                      <a:alpha val="40000"/>
                    </a:prstClr>
                  </a:outerShdw>
                </a:effectLst>
              </a:rPr>
              <a:t> </a:t>
            </a:r>
            <a:r>
              <a:rPr lang="en-GB" altLang="en-US" sz="1600" i="1" dirty="0" err="1">
                <a:effectLst>
                  <a:outerShdw blurRad="50800" dist="38100" dir="2700000" algn="tl" rotWithShape="0">
                    <a:prstClr val="black">
                      <a:alpha val="40000"/>
                    </a:prstClr>
                  </a:outerShdw>
                </a:effectLst>
              </a:rPr>
              <a:t>ed</a:t>
            </a:r>
            <a:r>
              <a:rPr lang="en-GB" altLang="en-US" sz="1600" i="1" dirty="0">
                <a:effectLst>
                  <a:outerShdw blurRad="50800" dist="38100" dir="2700000" algn="tl" rotWithShape="0">
                    <a:prstClr val="black">
                      <a:alpha val="40000"/>
                    </a:prstClr>
                  </a:outerShdw>
                </a:effectLst>
              </a:rPr>
              <a:t>)”</a:t>
            </a:r>
            <a:endParaRPr lang="en-GB" altLang="en-US" sz="1600" dirty="0">
              <a:effectLst>
                <a:outerShdw blurRad="50800" dist="38100" dir="2700000" algn="tl" rotWithShape="0">
                  <a:prstClr val="black">
                    <a:alpha val="40000"/>
                  </a:prstClr>
                </a:outerShdw>
              </a:effectLst>
            </a:endParaRPr>
          </a:p>
        </p:txBody>
      </p:sp>
      <p:sp>
        <p:nvSpPr>
          <p:cNvPr id="24581" name="Line 6"/>
          <p:cNvSpPr>
            <a:spLocks noChangeShapeType="1"/>
          </p:cNvSpPr>
          <p:nvPr/>
        </p:nvSpPr>
        <p:spPr bwMode="auto">
          <a:xfrm>
            <a:off x="539751" y="5949950"/>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TextBox 1"/>
          <p:cNvSpPr txBox="1"/>
          <p:nvPr/>
        </p:nvSpPr>
        <p:spPr>
          <a:xfrm>
            <a:off x="-108520" y="1117193"/>
            <a:ext cx="9145588" cy="1015663"/>
          </a:xfrm>
          <a:prstGeom prst="rect">
            <a:avLst/>
          </a:prstGeom>
          <a:noFill/>
        </p:spPr>
        <p:txBody>
          <a:bodyPr>
            <a:spAutoFit/>
          </a:bodyPr>
          <a:lstStyle/>
          <a:p>
            <a:pPr algn="ctr">
              <a:defRPr/>
            </a:pPr>
            <a:r>
              <a:rPr lang="en-GB" sz="2000" i="1" dirty="0">
                <a:solidFill>
                  <a:schemeClr val="tx2">
                    <a:lumMod val="90000"/>
                  </a:schemeClr>
                </a:solidFill>
                <a:effectLst>
                  <a:outerShdw blurRad="50800" dist="38100" dir="2700000" algn="tl" rotWithShape="0">
                    <a:prstClr val="black">
                      <a:alpha val="40000"/>
                    </a:prstClr>
                  </a:outerShdw>
                </a:effectLst>
                <a:cs typeface="+mn-cs"/>
              </a:rPr>
              <a:t>“At its heart, practice-based evidence is premised on the adoption and ownership of a bona fide measurement system and its implementation as standard procedure within routine practice.”</a:t>
            </a:r>
          </a:p>
        </p:txBody>
      </p:sp>
      <p:sp>
        <p:nvSpPr>
          <p:cNvPr id="24583" name="Line 6"/>
          <p:cNvSpPr>
            <a:spLocks noChangeShapeType="1"/>
          </p:cNvSpPr>
          <p:nvPr/>
        </p:nvSpPr>
        <p:spPr bwMode="auto">
          <a:xfrm>
            <a:off x="539751" y="2420938"/>
            <a:ext cx="7991475" cy="0"/>
          </a:xfrm>
          <a:prstGeom prst="line">
            <a:avLst/>
          </a:prstGeom>
          <a:noFill/>
          <a:ln w="41275">
            <a:solidFill>
              <a:schemeClr val="fo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Rot="1" noChangeArrowheads="1"/>
          </p:cNvSpPr>
          <p:nvPr>
            <p:ph type="body" idx="1"/>
          </p:nvPr>
        </p:nvSpPr>
        <p:spPr>
          <a:xfrm>
            <a:off x="0" y="1844801"/>
            <a:ext cx="9144000" cy="4608535"/>
          </a:xfrm>
        </p:spPr>
        <p:txBody>
          <a:bodyPr/>
          <a:lstStyle/>
          <a:p>
            <a:pPr eaLnBrk="1" hangingPunct="1">
              <a:buSzTx/>
              <a:buFont typeface="Wingdings" pitchFamily="2" charset="2"/>
              <a:buChar char=""/>
              <a:defRPr/>
            </a:pPr>
            <a:r>
              <a:rPr lang="en-GB" sz="1600" dirty="0" smtClean="0"/>
              <a:t>M. </a:t>
            </a:r>
            <a:r>
              <a:rPr lang="en-GB" sz="1600" dirty="0" err="1" smtClean="0"/>
              <a:t>Barkham</a:t>
            </a:r>
            <a:r>
              <a:rPr lang="en-GB" sz="1600" dirty="0" smtClean="0"/>
              <a:t>, G. E. Hardy &amp; J. Mellor-Clark (</a:t>
            </a:r>
            <a:r>
              <a:rPr lang="en-GB" sz="1600" dirty="0" err="1" smtClean="0"/>
              <a:t>ed’s</a:t>
            </a:r>
            <a:r>
              <a:rPr lang="en-GB" sz="1600" dirty="0" smtClean="0"/>
              <a:t>) (2010)  </a:t>
            </a:r>
            <a:r>
              <a:rPr lang="en-GB" sz="1600" i="1" dirty="0" smtClean="0"/>
              <a:t>“Developing and delivering practice-based evidence.”   </a:t>
            </a:r>
            <a:r>
              <a:rPr lang="en-GB" sz="1600" dirty="0" smtClean="0"/>
              <a:t>Chichester: John Wiley &amp; Sons.</a:t>
            </a:r>
          </a:p>
          <a:p>
            <a:pPr eaLnBrk="1" hangingPunct="1">
              <a:buSzTx/>
              <a:buFont typeface="Wingdings" pitchFamily="2" charset="2"/>
              <a:buChar char=""/>
              <a:defRPr/>
            </a:pPr>
            <a:r>
              <a:rPr lang="en-GB" sz="1600" dirty="0" err="1" smtClean="0"/>
              <a:t>Newnham</a:t>
            </a:r>
            <a:r>
              <a:rPr lang="en-GB" sz="1600" dirty="0"/>
              <a:t>, E. A. and A. C. Page (2010). </a:t>
            </a:r>
            <a:r>
              <a:rPr lang="en-GB" sz="1600" i="1" dirty="0"/>
              <a:t>"Bridging the gap between best evidence and best practice in mental health."</a:t>
            </a:r>
            <a:r>
              <a:rPr lang="en-GB" sz="1600" dirty="0"/>
              <a:t> </a:t>
            </a:r>
            <a:r>
              <a:rPr lang="en-GB" sz="1600" dirty="0" smtClean="0"/>
              <a:t> </a:t>
            </a:r>
            <a:r>
              <a:rPr lang="en-GB" sz="1600" dirty="0" err="1" smtClean="0"/>
              <a:t>Clin</a:t>
            </a:r>
            <a:r>
              <a:rPr lang="en-GB" sz="1600" dirty="0" smtClean="0"/>
              <a:t> </a:t>
            </a:r>
            <a:r>
              <a:rPr lang="en-GB" sz="1600" dirty="0" err="1"/>
              <a:t>Psychol</a:t>
            </a:r>
            <a:r>
              <a:rPr lang="en-GB" sz="1600" dirty="0"/>
              <a:t> Rev 30(1): 127-142. </a:t>
            </a:r>
            <a:endParaRPr lang="en-GB" sz="1600" dirty="0" smtClean="0"/>
          </a:p>
          <a:p>
            <a:pPr eaLnBrk="1" hangingPunct="1">
              <a:buSzTx/>
              <a:buFont typeface="Wingdings" pitchFamily="2" charset="2"/>
              <a:buChar char=""/>
              <a:defRPr/>
            </a:pPr>
            <a:r>
              <a:rPr lang="en-GB" sz="1600" dirty="0" err="1"/>
              <a:t>Shimokawa</a:t>
            </a:r>
            <a:r>
              <a:rPr lang="en-GB" sz="1600" dirty="0"/>
              <a:t>, K., M. J. Lambert, et al. (2010). </a:t>
            </a:r>
            <a:r>
              <a:rPr lang="en-GB" sz="1600" i="1" dirty="0"/>
              <a:t>"Enhancing treatment outcome of patients at risk of treatment failure: Meta-analytic and mega-analytic review of a psychotherapy quality assurance system." </a:t>
            </a:r>
            <a:r>
              <a:rPr lang="en-GB" sz="1600" i="1" dirty="0" smtClean="0"/>
              <a:t> </a:t>
            </a:r>
            <a:r>
              <a:rPr lang="en-GB" sz="1600" dirty="0" smtClean="0"/>
              <a:t>J </a:t>
            </a:r>
            <a:r>
              <a:rPr lang="en-GB" sz="1600" dirty="0"/>
              <a:t>Consult </a:t>
            </a:r>
            <a:r>
              <a:rPr lang="en-GB" sz="1600" dirty="0" err="1"/>
              <a:t>Clin</a:t>
            </a:r>
            <a:r>
              <a:rPr lang="en-GB" sz="1600" dirty="0"/>
              <a:t> </a:t>
            </a:r>
            <a:r>
              <a:rPr lang="en-GB" sz="1600" dirty="0" err="1"/>
              <a:t>Psychol</a:t>
            </a:r>
            <a:r>
              <a:rPr lang="en-GB" sz="1600" dirty="0"/>
              <a:t> 78(3): 298-311.</a:t>
            </a:r>
          </a:p>
          <a:p>
            <a:pPr eaLnBrk="1" hangingPunct="1">
              <a:buSzTx/>
              <a:buFont typeface="Wingdings" pitchFamily="2" charset="2"/>
              <a:buChar char=""/>
              <a:defRPr/>
            </a:pPr>
            <a:r>
              <a:rPr lang="en-GB" sz="1600" dirty="0" smtClean="0"/>
              <a:t>Lambert, M. J. (2010) </a:t>
            </a:r>
            <a:r>
              <a:rPr lang="en-GB" sz="1600" i="1" dirty="0" smtClean="0"/>
              <a:t>"Prevention </a:t>
            </a:r>
            <a:r>
              <a:rPr lang="en-GB" sz="1600" i="1" dirty="0"/>
              <a:t>of treatment failure: the use of measuring, monitoring, and feedback in clinical practice".  </a:t>
            </a:r>
            <a:r>
              <a:rPr lang="en-GB" sz="1600" dirty="0"/>
              <a:t> </a:t>
            </a:r>
            <a:r>
              <a:rPr lang="en-GB" sz="1600" dirty="0" smtClean="0"/>
              <a:t>Washington: Am Psych Association</a:t>
            </a:r>
          </a:p>
          <a:p>
            <a:pPr eaLnBrk="1" hangingPunct="1">
              <a:buSzTx/>
              <a:buFont typeface="Wingdings" pitchFamily="2" charset="2"/>
              <a:buChar char=""/>
              <a:defRPr/>
            </a:pPr>
            <a:r>
              <a:rPr lang="en-GB" sz="1600" dirty="0"/>
              <a:t>Lutz, W., J. R. </a:t>
            </a:r>
            <a:r>
              <a:rPr lang="en-GB" sz="1600" dirty="0" err="1"/>
              <a:t>Bohnke</a:t>
            </a:r>
            <a:r>
              <a:rPr lang="en-GB" sz="1600" dirty="0"/>
              <a:t>, et al. (2011). </a:t>
            </a:r>
            <a:r>
              <a:rPr lang="en-GB" sz="1600" i="1" dirty="0"/>
              <a:t>"Lending an ear to feedback systems: Evaluation of recovery and non-response in psychotherapy in a </a:t>
            </a:r>
            <a:r>
              <a:rPr lang="en-GB" sz="1600" i="1" dirty="0" smtClean="0"/>
              <a:t>German </a:t>
            </a:r>
            <a:r>
              <a:rPr lang="en-GB" sz="1600" i="1" dirty="0"/>
              <a:t>outpatient setting." </a:t>
            </a:r>
            <a:r>
              <a:rPr lang="en-GB" sz="1600" dirty="0"/>
              <a:t>Community </a:t>
            </a:r>
            <a:r>
              <a:rPr lang="en-GB" sz="1600" dirty="0" err="1"/>
              <a:t>Ment</a:t>
            </a:r>
            <a:r>
              <a:rPr lang="en-GB" sz="1600" dirty="0"/>
              <a:t> Health J 47(3): 311-317. </a:t>
            </a:r>
          </a:p>
          <a:p>
            <a:pPr eaLnBrk="1" hangingPunct="1">
              <a:buSzTx/>
              <a:buFont typeface="Wingdings" pitchFamily="2" charset="2"/>
              <a:buChar char=""/>
              <a:defRPr/>
            </a:pPr>
            <a:r>
              <a:rPr lang="en-GB" sz="1600" dirty="0" smtClean="0"/>
              <a:t>Whipple</a:t>
            </a:r>
            <a:r>
              <a:rPr lang="en-GB" sz="1600" dirty="0"/>
              <a:t>, J. L. and M. J. Lambert (2011). </a:t>
            </a:r>
            <a:r>
              <a:rPr lang="en-GB" sz="1600" i="1" dirty="0"/>
              <a:t>"Outcome measures for practice." </a:t>
            </a:r>
            <a:r>
              <a:rPr lang="en-GB" sz="1600" i="1" dirty="0" smtClean="0"/>
              <a:t> </a:t>
            </a:r>
            <a:r>
              <a:rPr lang="en-GB" sz="1600" dirty="0" smtClean="0"/>
              <a:t>Annual </a:t>
            </a:r>
            <a:r>
              <a:rPr lang="en-GB" sz="1600" dirty="0"/>
              <a:t>review of clinical psychology 7: 87-111</a:t>
            </a:r>
            <a:r>
              <a:rPr lang="en-GB" sz="1600" dirty="0" smtClean="0"/>
              <a:t>.</a:t>
            </a:r>
          </a:p>
          <a:p>
            <a:pPr eaLnBrk="1" hangingPunct="1">
              <a:buSzTx/>
              <a:buFont typeface="Wingdings" pitchFamily="2" charset="2"/>
              <a:buChar char=""/>
              <a:defRPr/>
            </a:pPr>
            <a:r>
              <a:rPr lang="en-GB" sz="1600" dirty="0" err="1"/>
              <a:t>Carlier</a:t>
            </a:r>
            <a:r>
              <a:rPr lang="en-GB" sz="1600" dirty="0"/>
              <a:t>, I. V., D. </a:t>
            </a:r>
            <a:r>
              <a:rPr lang="en-GB" sz="1600" dirty="0" err="1"/>
              <a:t>Meuldijk</a:t>
            </a:r>
            <a:r>
              <a:rPr lang="en-GB" sz="1600" dirty="0"/>
              <a:t>, et al. (2012). </a:t>
            </a:r>
            <a:r>
              <a:rPr lang="en-GB" sz="1600" i="1" dirty="0"/>
              <a:t>"Routine outcome monitoring </a:t>
            </a:r>
            <a:r>
              <a:rPr lang="en-GB" sz="1600" i="1" dirty="0" smtClean="0"/>
              <a:t>&amp; </a:t>
            </a:r>
            <a:r>
              <a:rPr lang="en-GB" sz="1600" i="1" dirty="0"/>
              <a:t>feedback on physical or mental health status: Evidence and theory." </a:t>
            </a:r>
            <a:r>
              <a:rPr lang="en-GB" sz="1600" i="1" dirty="0" smtClean="0"/>
              <a:t> </a:t>
            </a:r>
            <a:r>
              <a:rPr lang="en-GB" sz="1600" dirty="0" smtClean="0"/>
              <a:t>J </a:t>
            </a:r>
            <a:r>
              <a:rPr lang="en-GB" sz="1600" dirty="0" err="1"/>
              <a:t>Eval</a:t>
            </a:r>
            <a:r>
              <a:rPr lang="en-GB" sz="1600" dirty="0"/>
              <a:t> </a:t>
            </a:r>
            <a:r>
              <a:rPr lang="en-GB" sz="1600" dirty="0" err="1"/>
              <a:t>Clin</a:t>
            </a:r>
            <a:r>
              <a:rPr lang="en-GB" sz="1600" dirty="0"/>
              <a:t> </a:t>
            </a:r>
            <a:r>
              <a:rPr lang="en-GB" sz="1600" dirty="0" err="1"/>
              <a:t>Pract</a:t>
            </a:r>
            <a:r>
              <a:rPr lang="en-GB" sz="1600" dirty="0"/>
              <a:t> </a:t>
            </a:r>
            <a:r>
              <a:rPr lang="en-GB" sz="1600" dirty="0" smtClean="0"/>
              <a:t>18: </a:t>
            </a:r>
            <a:r>
              <a:rPr lang="en-GB" sz="1600" dirty="0"/>
              <a:t>104-110. </a:t>
            </a:r>
          </a:p>
        </p:txBody>
      </p:sp>
      <p:sp>
        <p:nvSpPr>
          <p:cNvPr id="27652" name="Line 6"/>
          <p:cNvSpPr>
            <a:spLocks noChangeShapeType="1"/>
          </p:cNvSpPr>
          <p:nvPr/>
        </p:nvSpPr>
        <p:spPr bwMode="auto">
          <a:xfrm>
            <a:off x="612776" y="6669088"/>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1618" name="Rectangle 2"/>
          <p:cNvSpPr>
            <a:spLocks noGrp="1" noRot="1" noChangeArrowheads="1"/>
          </p:cNvSpPr>
          <p:nvPr>
            <p:ph type="title"/>
          </p:nvPr>
        </p:nvSpPr>
        <p:spPr>
          <a:xfrm>
            <a:off x="-468560" y="341784"/>
            <a:ext cx="9937104" cy="1143000"/>
          </a:xfrm>
        </p:spPr>
        <p:txBody>
          <a:bodyPr/>
          <a:lstStyle/>
          <a:p>
            <a:pPr eaLnBrk="1" hangingPunct="1">
              <a:defRPr/>
            </a:pPr>
            <a:r>
              <a:rPr lang="en-GB" sz="4000" dirty="0" smtClean="0"/>
              <a:t>using regular sessional feedback helps therapists improve outcomes</a:t>
            </a:r>
          </a:p>
        </p:txBody>
      </p:sp>
    </p:spTree>
    <p:extLst>
      <p:ext uri="{BB962C8B-B14F-4D97-AF65-F5344CB8AC3E}">
        <p14:creationId xmlns:p14="http://schemas.microsoft.com/office/powerpoint/2010/main" val="28829873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Line 6"/>
          <p:cNvSpPr>
            <a:spLocks noChangeShapeType="1"/>
          </p:cNvSpPr>
          <p:nvPr/>
        </p:nvSpPr>
        <p:spPr bwMode="auto">
          <a:xfrm>
            <a:off x="539751" y="6092825"/>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 name="TextBox 2"/>
          <p:cNvSpPr txBox="1"/>
          <p:nvPr/>
        </p:nvSpPr>
        <p:spPr>
          <a:xfrm>
            <a:off x="-109166" y="1052513"/>
            <a:ext cx="5905302" cy="4893647"/>
          </a:xfrm>
          <a:prstGeom prst="rect">
            <a:avLst/>
          </a:prstGeom>
          <a:noFill/>
        </p:spPr>
        <p:txBody>
          <a:bodyPr wrap="square">
            <a:spAutoFit/>
          </a:bodyPr>
          <a:lstStyle/>
          <a:p>
            <a:pPr marL="365125" indent="-365125">
              <a:buClr>
                <a:srgbClr val="FFCC00"/>
              </a:buClr>
              <a:buSzPct val="110000"/>
              <a:buFont typeface="Wingdings" pitchFamily="2" charset="2"/>
              <a:buChar char="²"/>
              <a:defRPr/>
            </a:pPr>
            <a:r>
              <a:rPr lang="en-GB" sz="2400" dirty="0">
                <a:effectLst>
                  <a:outerShdw blurRad="38100" dist="38100" dir="2700000" algn="tl">
                    <a:srgbClr val="000000">
                      <a:alpha val="43137"/>
                    </a:srgbClr>
                  </a:outerShdw>
                </a:effectLst>
                <a:cs typeface="+mn-cs"/>
              </a:rPr>
              <a:t>best results typically depend on the therapists involved being committed to using feedback  </a:t>
            </a:r>
          </a:p>
          <a:p>
            <a:pPr marL="365125" indent="-365125">
              <a:buClr>
                <a:srgbClr val="FFCC00"/>
              </a:buClr>
              <a:buSzPct val="110000"/>
              <a:buFont typeface="Wingdings" pitchFamily="2" charset="2"/>
              <a:buChar char="²"/>
              <a:defRPr/>
            </a:pPr>
            <a:r>
              <a:rPr lang="en-GB" sz="2400" dirty="0">
                <a:effectLst>
                  <a:outerShdw blurRad="38100" dist="38100" dir="2700000" algn="tl">
                    <a:srgbClr val="000000">
                      <a:alpha val="43137"/>
                    </a:srgbClr>
                  </a:outerShdw>
                </a:effectLst>
                <a:cs typeface="+mn-cs"/>
              </a:rPr>
              <a:t>regular sessional assessment of outcome progress &amp; therapeutic alliance given to both therapist &amp; client for possible discussion</a:t>
            </a:r>
          </a:p>
          <a:p>
            <a:pPr marL="365125" indent="-365125">
              <a:buClr>
                <a:srgbClr val="FFCC00"/>
              </a:buClr>
              <a:buSzPct val="110000"/>
              <a:buFont typeface="Wingdings" pitchFamily="2" charset="2"/>
              <a:buChar char="²"/>
              <a:defRPr/>
            </a:pPr>
            <a:r>
              <a:rPr lang="en-GB" sz="2400" dirty="0">
                <a:effectLst>
                  <a:outerShdw blurRad="38100" dist="38100" dir="2700000" algn="tl">
                    <a:srgbClr val="000000">
                      <a:alpha val="43137"/>
                    </a:srgbClr>
                  </a:outerShdw>
                </a:effectLst>
                <a:cs typeface="+mn-cs"/>
              </a:rPr>
              <a:t>current evidence suggests this halves client deterioration rates</a:t>
            </a:r>
          </a:p>
          <a:p>
            <a:pPr marL="365125" indent="-365125">
              <a:buClr>
                <a:srgbClr val="FFCC00"/>
              </a:buClr>
              <a:buSzPct val="110000"/>
              <a:buFont typeface="Wingdings" pitchFamily="2" charset="2"/>
              <a:buChar char="²"/>
              <a:defRPr/>
            </a:pPr>
            <a:r>
              <a:rPr lang="en-GB" sz="2400" dirty="0">
                <a:effectLst>
                  <a:outerShdw blurRad="38100" dist="38100" dir="2700000" algn="tl">
                    <a:srgbClr val="000000">
                      <a:alpha val="43137"/>
                    </a:srgbClr>
                  </a:outerShdw>
                </a:effectLst>
                <a:cs typeface="+mn-cs"/>
              </a:rPr>
              <a:t>there are encouraging increases in treatment gains as well - e.g. using </a:t>
            </a:r>
            <a:r>
              <a:rPr lang="en-GB" sz="2400" dirty="0" err="1">
                <a:effectLst>
                  <a:outerShdw blurRad="38100" dist="38100" dir="2700000" algn="tl">
                    <a:srgbClr val="000000">
                      <a:alpha val="43137"/>
                    </a:srgbClr>
                  </a:outerShdw>
                </a:effectLst>
                <a:cs typeface="+mn-cs"/>
              </a:rPr>
              <a:t>pcoms</a:t>
            </a:r>
            <a:r>
              <a:rPr lang="en-GB" sz="2400" dirty="0">
                <a:effectLst>
                  <a:outerShdw blurRad="38100" dist="38100" dir="2700000" algn="tl">
                    <a:srgbClr val="000000">
                      <a:alpha val="43137"/>
                    </a:srgbClr>
                  </a:outerShdw>
                </a:effectLst>
                <a:cs typeface="+mn-cs"/>
              </a:rPr>
              <a:t>, reliable improve-</a:t>
            </a:r>
            <a:r>
              <a:rPr lang="en-GB" sz="2400" dirty="0" err="1">
                <a:effectLst>
                  <a:outerShdw blurRad="38100" dist="38100" dir="2700000" algn="tl">
                    <a:srgbClr val="000000">
                      <a:alpha val="43137"/>
                    </a:srgbClr>
                  </a:outerShdw>
                </a:effectLst>
                <a:cs typeface="+mn-cs"/>
              </a:rPr>
              <a:t>ment</a:t>
            </a:r>
            <a:r>
              <a:rPr lang="en-GB" sz="2400" dirty="0">
                <a:effectLst>
                  <a:outerShdw blurRad="38100" dist="38100" dir="2700000" algn="tl">
                    <a:srgbClr val="000000">
                      <a:alpha val="43137"/>
                    </a:srgbClr>
                  </a:outerShdw>
                </a:effectLst>
                <a:cs typeface="+mn-cs"/>
              </a:rPr>
              <a:t> rates increase by 3.5 x  </a:t>
            </a:r>
          </a:p>
        </p:txBody>
      </p:sp>
      <p:sp>
        <p:nvSpPr>
          <p:cNvPr id="28678" name="Text Box 5"/>
          <p:cNvSpPr txBox="1">
            <a:spLocks noChangeArrowheads="1"/>
          </p:cNvSpPr>
          <p:nvPr/>
        </p:nvSpPr>
        <p:spPr bwMode="auto">
          <a:xfrm>
            <a:off x="35496" y="6167438"/>
            <a:ext cx="8856984"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dirty="0" err="1"/>
              <a:t>Castonguay</a:t>
            </a:r>
            <a:r>
              <a:rPr lang="en-GB" altLang="en-US" sz="1600" dirty="0"/>
              <a:t>, L., M. </a:t>
            </a:r>
            <a:r>
              <a:rPr lang="en-GB" altLang="en-US" sz="1600" dirty="0" err="1"/>
              <a:t>Barkham</a:t>
            </a:r>
            <a:r>
              <a:rPr lang="en-GB" altLang="en-US" sz="1600" dirty="0"/>
              <a:t>, W. Lutz, et al. (2013). </a:t>
            </a:r>
            <a:r>
              <a:rPr lang="en-GB" altLang="en-US" sz="1600" i="1" dirty="0"/>
              <a:t>“Practice-orientated research.” </a:t>
            </a:r>
            <a:r>
              <a:rPr lang="en-GB" altLang="en-US" sz="1600" dirty="0"/>
              <a:t>in M. J. Lambert (</a:t>
            </a:r>
            <a:r>
              <a:rPr lang="en-GB" altLang="en-US" sz="1600" dirty="0" err="1"/>
              <a:t>ed</a:t>
            </a:r>
            <a:r>
              <a:rPr lang="en-GB" altLang="en-US" sz="1600" dirty="0"/>
              <a:t>) </a:t>
            </a:r>
            <a:r>
              <a:rPr lang="en-GB" altLang="en-US" sz="1600" i="1" dirty="0"/>
              <a:t>“Handbook of psychotherapy and </a:t>
            </a:r>
            <a:r>
              <a:rPr lang="en-GB" altLang="en-US" sz="1600" i="1" dirty="0" err="1"/>
              <a:t>behavior</a:t>
            </a:r>
            <a:r>
              <a:rPr lang="en-GB" altLang="en-US" sz="1600" i="1" dirty="0"/>
              <a:t> change (6</a:t>
            </a:r>
            <a:r>
              <a:rPr lang="en-GB" altLang="en-US" sz="1600" i="1" baseline="30000" dirty="0"/>
              <a:t>th</a:t>
            </a:r>
            <a:r>
              <a:rPr lang="en-GB" altLang="en-US" sz="1600" i="1" dirty="0"/>
              <a:t> </a:t>
            </a:r>
            <a:r>
              <a:rPr lang="en-GB" altLang="en-US" sz="1600" i="1" dirty="0" err="1"/>
              <a:t>ed</a:t>
            </a:r>
            <a:r>
              <a:rPr lang="en-GB" altLang="en-US" sz="1600" i="1" dirty="0"/>
              <a:t>)”</a:t>
            </a:r>
            <a:endParaRPr lang="en-GB" altLang="en-US" sz="1600" dirty="0"/>
          </a:p>
        </p:txBody>
      </p:sp>
      <p:pic>
        <p:nvPicPr>
          <p:cNvPr id="28674" name="Picture 3" descr="C:\Users\James\AppData\Local\Microsoft\Windows\Temporary Internet Files\Content.IE5\FTOPJ1H1\MC90012767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3801" y="415925"/>
            <a:ext cx="36115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Rot="1" noChangeArrowheads="1"/>
          </p:cNvSpPr>
          <p:nvPr>
            <p:ph type="title"/>
          </p:nvPr>
        </p:nvSpPr>
        <p:spPr>
          <a:xfrm>
            <a:off x="0" y="44450"/>
            <a:ext cx="9180513" cy="1143000"/>
          </a:xfrm>
        </p:spPr>
        <p:txBody>
          <a:bodyPr/>
          <a:lstStyle/>
          <a:p>
            <a:pPr eaLnBrk="1" hangingPunct="1">
              <a:defRPr/>
            </a:pPr>
            <a:r>
              <a:rPr lang="en-GB" sz="4000" dirty="0" smtClean="0"/>
              <a:t>to get best results from feedback</a:t>
            </a:r>
          </a:p>
        </p:txBody>
      </p:sp>
    </p:spTree>
    <p:extLst>
      <p:ext uri="{BB962C8B-B14F-4D97-AF65-F5344CB8AC3E}">
        <p14:creationId xmlns:p14="http://schemas.microsoft.com/office/powerpoint/2010/main" val="1962592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251520" y="341784"/>
            <a:ext cx="8640960" cy="1143000"/>
          </a:xfrm>
        </p:spPr>
        <p:txBody>
          <a:bodyPr/>
          <a:lstStyle/>
          <a:p>
            <a:pPr eaLnBrk="1" hangingPunct="1">
              <a:defRPr/>
            </a:pPr>
            <a:r>
              <a:rPr lang="en-GB" sz="4000" dirty="0" smtClean="0"/>
              <a:t>although caution &amp; further evolution of the ideas is needed</a:t>
            </a:r>
          </a:p>
        </p:txBody>
      </p:sp>
      <p:sp>
        <p:nvSpPr>
          <p:cNvPr id="111619" name="Rectangle 3"/>
          <p:cNvSpPr>
            <a:spLocks noGrp="1" noRot="1" noChangeArrowheads="1"/>
          </p:cNvSpPr>
          <p:nvPr>
            <p:ph type="body" idx="1"/>
          </p:nvPr>
        </p:nvSpPr>
        <p:spPr>
          <a:xfrm>
            <a:off x="0" y="1772816"/>
            <a:ext cx="9036496" cy="4608535"/>
          </a:xfrm>
        </p:spPr>
        <p:txBody>
          <a:bodyPr/>
          <a:lstStyle/>
          <a:p>
            <a:pPr eaLnBrk="1" hangingPunct="1">
              <a:buSzTx/>
              <a:buFont typeface="Wingdings" pitchFamily="2" charset="2"/>
              <a:buChar char=""/>
              <a:defRPr/>
            </a:pPr>
            <a:r>
              <a:rPr lang="en-US" sz="1600" dirty="0"/>
              <a:t>Kendrick, T., et al. (2016). </a:t>
            </a:r>
            <a:r>
              <a:rPr lang="en-US" sz="1600" i="1" dirty="0"/>
              <a:t>"Routine use of patient reported outcome measures (PROMs) for improving treatment of common mental health disorders in adults." </a:t>
            </a:r>
            <a:r>
              <a:rPr lang="en-US" sz="1600" dirty="0"/>
              <a:t>Cochrane Database of Systematic Reviews </a:t>
            </a:r>
            <a:r>
              <a:rPr lang="en-US" sz="1600" b="1" dirty="0"/>
              <a:t>7</a:t>
            </a:r>
            <a:r>
              <a:rPr lang="en-US" sz="1600" dirty="0"/>
              <a:t>: 1-</a:t>
            </a:r>
            <a:r>
              <a:rPr lang="en-US" sz="1600" dirty="0" smtClean="0"/>
              <a:t>106.</a:t>
            </a:r>
            <a:r>
              <a:rPr lang="en-GB" sz="1600" dirty="0" smtClean="0"/>
              <a:t> </a:t>
            </a:r>
          </a:p>
          <a:p>
            <a:pPr eaLnBrk="1" hangingPunct="1">
              <a:buSzTx/>
              <a:buFont typeface="Wingdings" pitchFamily="2" charset="2"/>
              <a:buChar char=""/>
              <a:defRPr/>
            </a:pPr>
            <a:r>
              <a:rPr lang="en-US" sz="1600" dirty="0"/>
              <a:t>Davidson, K., et al. (2015). </a:t>
            </a:r>
            <a:r>
              <a:rPr lang="en-US" sz="1600" i="1" dirty="0"/>
              <a:t>"Would continuous feedback of patient's clinical outcomes to practitioners improve NHS psychological therapy services</a:t>
            </a:r>
            <a:r>
              <a:rPr lang="en-US" sz="1600" i="1" dirty="0" smtClean="0"/>
              <a:t>?" </a:t>
            </a:r>
            <a:r>
              <a:rPr lang="en-US" sz="1600" dirty="0"/>
              <a:t>Psychology and Psychotherapy: Theory, Research and Practice </a:t>
            </a:r>
            <a:r>
              <a:rPr lang="en-US" sz="1600" b="1" dirty="0"/>
              <a:t>88</a:t>
            </a:r>
            <a:r>
              <a:rPr lang="en-US" sz="1600" dirty="0"/>
              <a:t>(1): 21-37</a:t>
            </a:r>
            <a:r>
              <a:rPr lang="en-US" sz="1600" dirty="0" smtClean="0"/>
              <a:t>. </a:t>
            </a:r>
          </a:p>
          <a:p>
            <a:pPr eaLnBrk="1" hangingPunct="1">
              <a:buSzTx/>
              <a:buFont typeface="Wingdings" pitchFamily="2" charset="2"/>
              <a:buChar char=""/>
              <a:defRPr/>
            </a:pPr>
            <a:r>
              <a:rPr lang="en-US" sz="1600" dirty="0" err="1"/>
              <a:t>Guo</a:t>
            </a:r>
            <a:r>
              <a:rPr lang="en-US" sz="1600" dirty="0"/>
              <a:t>, T., et al. (2015). </a:t>
            </a:r>
            <a:r>
              <a:rPr lang="en-US" sz="1600" i="1" dirty="0"/>
              <a:t>"Measurement-Based Care Versus Standard Care for Major Depression: A Randomized Controlled </a:t>
            </a:r>
            <a:r>
              <a:rPr lang="en-US" sz="1600" i="1" dirty="0" smtClean="0"/>
              <a:t>Trial.</a:t>
            </a:r>
            <a:r>
              <a:rPr lang="en-US" sz="1600" i="1" dirty="0"/>
              <a:t>" </a:t>
            </a:r>
            <a:r>
              <a:rPr lang="en-US" sz="1600" dirty="0"/>
              <a:t>Am J Psychiatry </a:t>
            </a:r>
            <a:r>
              <a:rPr lang="en-US" sz="1600" b="1" dirty="0"/>
              <a:t>172</a:t>
            </a:r>
            <a:r>
              <a:rPr lang="en-US" sz="1600" dirty="0"/>
              <a:t>(10): 1004-1013</a:t>
            </a:r>
            <a:r>
              <a:rPr lang="en-US" sz="1600" dirty="0" smtClean="0"/>
              <a:t>.</a:t>
            </a:r>
            <a:endParaRPr lang="en-GB" sz="1600" dirty="0"/>
          </a:p>
          <a:p>
            <a:pPr eaLnBrk="1" hangingPunct="1">
              <a:buSzTx/>
              <a:buFont typeface="Wingdings" pitchFamily="2" charset="2"/>
              <a:buChar char=""/>
              <a:defRPr/>
            </a:pPr>
            <a:r>
              <a:rPr lang="en-US" sz="1600" dirty="0"/>
              <a:t>Connolly Gibbons, M. B., et al. (2015). </a:t>
            </a:r>
            <a:r>
              <a:rPr lang="en-US" sz="1600" i="1" dirty="0"/>
              <a:t>"The effectiveness of clinician feedback in the treatment of depression in the community mental health system." </a:t>
            </a:r>
            <a:r>
              <a:rPr lang="en-US" sz="1600" dirty="0"/>
              <a:t>J Consult </a:t>
            </a:r>
            <a:r>
              <a:rPr lang="en-US" sz="1600" dirty="0" err="1"/>
              <a:t>Clin</a:t>
            </a:r>
            <a:r>
              <a:rPr lang="en-US" sz="1600" dirty="0"/>
              <a:t> </a:t>
            </a:r>
            <a:r>
              <a:rPr lang="en-US" sz="1600" dirty="0" err="1"/>
              <a:t>Psychol</a:t>
            </a:r>
            <a:r>
              <a:rPr lang="en-US" sz="1600" dirty="0"/>
              <a:t> </a:t>
            </a:r>
            <a:r>
              <a:rPr lang="en-US" sz="1600" b="1" dirty="0"/>
              <a:t>83</a:t>
            </a:r>
            <a:r>
              <a:rPr lang="en-US" sz="1600" dirty="0"/>
              <a:t>(4): 748-759</a:t>
            </a:r>
            <a:r>
              <a:rPr lang="en-US" sz="1600" dirty="0" smtClean="0"/>
              <a:t>.</a:t>
            </a:r>
          </a:p>
          <a:p>
            <a:pPr eaLnBrk="1" hangingPunct="1">
              <a:buSzTx/>
              <a:buFont typeface="Wingdings" pitchFamily="2" charset="2"/>
              <a:buChar char=""/>
              <a:defRPr/>
            </a:pPr>
            <a:r>
              <a:rPr lang="en-US" sz="1600" dirty="0"/>
              <a:t>Slone, N. C., et al. (2015). "Evaluating the efficacy of client feedback in group psychotherapy." Group Dynamics: Theory, Research, and Practice </a:t>
            </a:r>
            <a:r>
              <a:rPr lang="en-US" sz="1600" b="1" dirty="0"/>
              <a:t>19</a:t>
            </a:r>
            <a:r>
              <a:rPr lang="en-US" sz="1600" dirty="0"/>
              <a:t>(2): 122-136.</a:t>
            </a:r>
            <a:endParaRPr lang="en-US" sz="1600" dirty="0" smtClean="0"/>
          </a:p>
          <a:p>
            <a:pPr eaLnBrk="1" hangingPunct="1">
              <a:buSzTx/>
              <a:buFont typeface="Wingdings" pitchFamily="2" charset="2"/>
              <a:buChar char=""/>
              <a:defRPr/>
            </a:pPr>
            <a:r>
              <a:rPr lang="en-US" sz="1600" dirty="0"/>
              <a:t>Lutz, W., et al. (2015). </a:t>
            </a:r>
            <a:r>
              <a:rPr lang="en-US" sz="1600" i="1" dirty="0"/>
              <a:t>"Feedback and therapist effects in the context of treatment outcome and treatment length." </a:t>
            </a:r>
            <a:r>
              <a:rPr lang="en-US" sz="1600" dirty="0" err="1"/>
              <a:t>Psychother</a:t>
            </a:r>
            <a:r>
              <a:rPr lang="en-US" sz="1600" dirty="0"/>
              <a:t> Res </a:t>
            </a:r>
            <a:r>
              <a:rPr lang="en-US" sz="1600" b="1" dirty="0"/>
              <a:t>25</a:t>
            </a:r>
            <a:r>
              <a:rPr lang="en-US" sz="1600" dirty="0"/>
              <a:t>(6): 647-660.</a:t>
            </a:r>
            <a:r>
              <a:rPr lang="en-GB" sz="1600" dirty="0" smtClean="0"/>
              <a:t> </a:t>
            </a:r>
          </a:p>
          <a:p>
            <a:pPr eaLnBrk="1" hangingPunct="1">
              <a:buSzTx/>
              <a:buFont typeface="Wingdings" pitchFamily="2" charset="2"/>
              <a:buChar char=""/>
              <a:defRPr/>
            </a:pPr>
            <a:r>
              <a:rPr lang="en-US" sz="1600" dirty="0"/>
              <a:t>Boswell, J. F., et al. (2015). "Implementing routine outcome monitoring in clinical practice: Benefits, challenges, &amp;</a:t>
            </a:r>
            <a:r>
              <a:rPr lang="en-US" sz="1600" dirty="0" smtClean="0"/>
              <a:t> </a:t>
            </a:r>
            <a:r>
              <a:rPr lang="en-US" sz="1600" dirty="0"/>
              <a:t>solutions." Psychotherapy Research </a:t>
            </a:r>
            <a:r>
              <a:rPr lang="en-US" sz="1600" b="1" dirty="0"/>
              <a:t>25</a:t>
            </a:r>
            <a:r>
              <a:rPr lang="en-US" sz="1600" dirty="0"/>
              <a:t>(1): 6-19.</a:t>
            </a:r>
          </a:p>
          <a:p>
            <a:pPr eaLnBrk="1" hangingPunct="1">
              <a:buSzTx/>
              <a:buFont typeface="Wingdings" pitchFamily="2" charset="2"/>
              <a:buChar char=""/>
              <a:defRPr/>
            </a:pPr>
            <a:endParaRPr lang="en-GB" sz="1600" dirty="0" smtClean="0"/>
          </a:p>
        </p:txBody>
      </p:sp>
      <p:sp>
        <p:nvSpPr>
          <p:cNvPr id="27652" name="Line 6"/>
          <p:cNvSpPr>
            <a:spLocks noChangeShapeType="1"/>
          </p:cNvSpPr>
          <p:nvPr/>
        </p:nvSpPr>
        <p:spPr bwMode="auto">
          <a:xfrm>
            <a:off x="612776" y="6669088"/>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42601425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p:cNvSpPr txBox="1">
            <a:spLocks/>
          </p:cNvSpPr>
          <p:nvPr/>
        </p:nvSpPr>
        <p:spPr bwMode="auto">
          <a:xfrm>
            <a:off x="179512" y="3717032"/>
            <a:ext cx="2880320"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a:defRPr/>
            </a:pPr>
            <a:r>
              <a:rPr lang="en-GB" sz="2400" dirty="0"/>
              <a:t>http://</a:t>
            </a:r>
            <a:r>
              <a:rPr lang="en-GB" sz="2400" dirty="0" err="1"/>
              <a:t>scottdmiller.com</a:t>
            </a:r>
            <a:r>
              <a:rPr lang="en-GB" sz="2400" dirty="0"/>
              <a:t> </a:t>
            </a:r>
            <a:r>
              <a:rPr lang="en-GB" sz="2400" dirty="0" smtClean="0"/>
              <a:t>&amp; https://</a:t>
            </a:r>
            <a:r>
              <a:rPr lang="en-GB" sz="2400" dirty="0" err="1" smtClean="0"/>
              <a:t>heartandsoulofchange.com</a:t>
            </a:r>
            <a:endParaRPr lang="en-GB" sz="2400" b="0" dirty="0">
              <a:latin typeface="+mn-lt"/>
            </a:endParaRPr>
          </a:p>
        </p:txBody>
      </p:sp>
      <p:sp>
        <p:nvSpPr>
          <p:cNvPr id="12" name="Line 6"/>
          <p:cNvSpPr>
            <a:spLocks noChangeShapeType="1"/>
          </p:cNvSpPr>
          <p:nvPr/>
        </p:nvSpPr>
        <p:spPr bwMode="auto">
          <a:xfrm>
            <a:off x="467544" y="6309320"/>
            <a:ext cx="2304256"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 name="Line 6"/>
          <p:cNvSpPr>
            <a:spLocks noChangeShapeType="1"/>
          </p:cNvSpPr>
          <p:nvPr/>
        </p:nvSpPr>
        <p:spPr bwMode="auto">
          <a:xfrm>
            <a:off x="467544" y="3212976"/>
            <a:ext cx="2304256" cy="0"/>
          </a:xfrm>
          <a:prstGeom prst="line">
            <a:avLst/>
          </a:prstGeom>
          <a:noFill/>
          <a:ln w="41275">
            <a:solidFill>
              <a:schemeClr val="fo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2" name="Object 1"/>
          <p:cNvGraphicFramePr>
            <a:graphicFrameLocks noChangeAspect="1"/>
          </p:cNvGraphicFramePr>
          <p:nvPr>
            <p:extLst>
              <p:ext uri="{D42A27DB-BD31-4B8C-83A1-F6EECF244321}">
                <p14:modId xmlns:p14="http://schemas.microsoft.com/office/powerpoint/2010/main" val="3439943828"/>
              </p:ext>
            </p:extLst>
          </p:nvPr>
        </p:nvGraphicFramePr>
        <p:xfrm>
          <a:off x="3203848" y="188640"/>
          <a:ext cx="4364360" cy="6480720"/>
        </p:xfrm>
        <a:graphic>
          <a:graphicData uri="http://schemas.openxmlformats.org/presentationml/2006/ole">
            <mc:AlternateContent xmlns:mc="http://schemas.openxmlformats.org/markup-compatibility/2006">
              <mc:Choice xmlns:v="urn:schemas-microsoft-com:vml" Requires="v">
                <p:oleObj spid="_x0000_s71882" name="Document" r:id="rId3" imgW="6337300" imgH="9410700" progId="Word.Document.8">
                  <p:embed/>
                </p:oleObj>
              </mc:Choice>
              <mc:Fallback>
                <p:oleObj name="Document" r:id="rId3" imgW="6337300" imgH="9410700" progId="Word.Document.8">
                  <p:embed/>
                  <p:pic>
                    <p:nvPicPr>
                      <p:cNvPr id="0" name=""/>
                      <p:cNvPicPr/>
                      <p:nvPr/>
                    </p:nvPicPr>
                    <p:blipFill>
                      <a:blip r:embed="rId4">
                        <a:alphaModFix/>
                      </a:blip>
                      <a:stretch>
                        <a:fillRect/>
                      </a:stretch>
                    </p:blipFill>
                    <p:spPr>
                      <a:xfrm>
                        <a:off x="3203848" y="188640"/>
                        <a:ext cx="4364360" cy="6480720"/>
                      </a:xfrm>
                      <a:prstGeom prst="rect">
                        <a:avLst/>
                      </a:prstGeom>
                      <a:solidFill>
                        <a:schemeClr val="tx1"/>
                      </a:solidFill>
                    </p:spPr>
                  </p:pic>
                </p:oleObj>
              </mc:Fallback>
            </mc:AlternateContent>
          </a:graphicData>
        </a:graphic>
      </p:graphicFrame>
      <p:sp>
        <p:nvSpPr>
          <p:cNvPr id="9" name="Title 7"/>
          <p:cNvSpPr txBox="1">
            <a:spLocks/>
          </p:cNvSpPr>
          <p:nvPr/>
        </p:nvSpPr>
        <p:spPr bwMode="auto">
          <a:xfrm>
            <a:off x="215516" y="1268760"/>
            <a:ext cx="2808312"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a:defRPr/>
            </a:pPr>
            <a:r>
              <a:rPr lang="en-GB" sz="2400" dirty="0"/>
              <a:t>partners for change outcome management system (</a:t>
            </a:r>
            <a:r>
              <a:rPr lang="en-GB" sz="2400" dirty="0" err="1"/>
              <a:t>pcoms</a:t>
            </a:r>
            <a:r>
              <a:rPr lang="en-GB" sz="2400" dirty="0" smtClean="0"/>
              <a:t>)</a:t>
            </a:r>
            <a:endParaRPr lang="en-GB" sz="2400" b="0" dirty="0">
              <a:latin typeface="+mn-lt"/>
            </a:endParaRPr>
          </a:p>
        </p:txBody>
      </p:sp>
    </p:spTree>
    <p:extLst>
      <p:ext uri="{BB962C8B-B14F-4D97-AF65-F5344CB8AC3E}">
        <p14:creationId xmlns:p14="http://schemas.microsoft.com/office/powerpoint/2010/main" val="168862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p:cNvSpPr txBox="1">
            <a:spLocks/>
          </p:cNvSpPr>
          <p:nvPr/>
        </p:nvSpPr>
        <p:spPr bwMode="auto">
          <a:xfrm>
            <a:off x="179512" y="3717032"/>
            <a:ext cx="2880320"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a:defRPr/>
            </a:pPr>
            <a:r>
              <a:rPr lang="en-GB" sz="2400" dirty="0"/>
              <a:t>http://</a:t>
            </a:r>
            <a:r>
              <a:rPr lang="en-GB" sz="2400" dirty="0" err="1"/>
              <a:t>scottdmiller.com</a:t>
            </a:r>
            <a:r>
              <a:rPr lang="en-GB" sz="2400" dirty="0"/>
              <a:t> </a:t>
            </a:r>
            <a:r>
              <a:rPr lang="en-GB" sz="2400" dirty="0" smtClean="0"/>
              <a:t>&amp; https://</a:t>
            </a:r>
            <a:r>
              <a:rPr lang="en-GB" sz="2400" dirty="0" err="1" smtClean="0"/>
              <a:t>heartandsoulofchange.com</a:t>
            </a:r>
            <a:endParaRPr lang="en-GB" sz="2400" b="0" dirty="0">
              <a:latin typeface="+mn-lt"/>
            </a:endParaRPr>
          </a:p>
        </p:txBody>
      </p:sp>
      <p:sp>
        <p:nvSpPr>
          <p:cNvPr id="12" name="Line 6"/>
          <p:cNvSpPr>
            <a:spLocks noChangeShapeType="1"/>
          </p:cNvSpPr>
          <p:nvPr/>
        </p:nvSpPr>
        <p:spPr bwMode="auto">
          <a:xfrm>
            <a:off x="467544" y="6309320"/>
            <a:ext cx="2304256"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 name="Line 6"/>
          <p:cNvSpPr>
            <a:spLocks noChangeShapeType="1"/>
          </p:cNvSpPr>
          <p:nvPr/>
        </p:nvSpPr>
        <p:spPr bwMode="auto">
          <a:xfrm>
            <a:off x="467544" y="3212976"/>
            <a:ext cx="2304256" cy="0"/>
          </a:xfrm>
          <a:prstGeom prst="line">
            <a:avLst/>
          </a:prstGeom>
          <a:noFill/>
          <a:ln w="41275">
            <a:solidFill>
              <a:schemeClr val="fo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 name="Title 7"/>
          <p:cNvSpPr txBox="1">
            <a:spLocks/>
          </p:cNvSpPr>
          <p:nvPr/>
        </p:nvSpPr>
        <p:spPr bwMode="auto">
          <a:xfrm>
            <a:off x="215516" y="1268760"/>
            <a:ext cx="2808312"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a:defRPr/>
            </a:pPr>
            <a:r>
              <a:rPr lang="en-GB" sz="2400" dirty="0"/>
              <a:t>partners for change outcome management system (</a:t>
            </a:r>
            <a:r>
              <a:rPr lang="en-GB" sz="2400" dirty="0" err="1"/>
              <a:t>pcoms</a:t>
            </a:r>
            <a:r>
              <a:rPr lang="en-GB" sz="2400" dirty="0" smtClean="0"/>
              <a:t>)</a:t>
            </a:r>
            <a:endParaRPr lang="en-GB" sz="2400" b="0" dirty="0">
              <a:latin typeface="+mn-lt"/>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391872596"/>
              </p:ext>
            </p:extLst>
          </p:nvPr>
        </p:nvGraphicFramePr>
        <p:xfrm>
          <a:off x="3148013" y="212884"/>
          <a:ext cx="4524577" cy="6456476"/>
        </p:xfrm>
        <a:graphic>
          <a:graphicData uri="http://schemas.openxmlformats.org/presentationml/2006/ole">
            <mc:AlternateContent xmlns:mc="http://schemas.openxmlformats.org/markup-compatibility/2006">
              <mc:Choice xmlns:v="urn:schemas-microsoft-com:vml" Requires="v">
                <p:oleObj spid="_x0000_s75966" name="Document" r:id="rId3" imgW="6337300" imgH="9042400" progId="Word.Document.8">
                  <p:embed/>
                </p:oleObj>
              </mc:Choice>
              <mc:Fallback>
                <p:oleObj name="Document" r:id="rId3" imgW="6337300" imgH="9042400" progId="Word.Document.8">
                  <p:embed/>
                  <p:pic>
                    <p:nvPicPr>
                      <p:cNvPr id="0" name=""/>
                      <p:cNvPicPr/>
                      <p:nvPr/>
                    </p:nvPicPr>
                    <p:blipFill>
                      <a:blip r:embed="rId4"/>
                      <a:stretch>
                        <a:fillRect/>
                      </a:stretch>
                    </p:blipFill>
                    <p:spPr>
                      <a:xfrm>
                        <a:off x="3148013" y="212884"/>
                        <a:ext cx="4524577" cy="6456476"/>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24372463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p:cNvSpPr>
            <a:spLocks noGrp="1" noRot="1" noChangeArrowheads="1"/>
          </p:cNvSpPr>
          <p:nvPr>
            <p:ph type="body" sz="half" idx="3"/>
          </p:nvPr>
        </p:nvSpPr>
        <p:spPr>
          <a:xfrm>
            <a:off x="107504" y="1700808"/>
            <a:ext cx="5400600" cy="4752528"/>
          </a:xfrm>
        </p:spPr>
        <p:txBody>
          <a:bodyPr lIns="92075" tIns="46038" rIns="92075" bIns="46038"/>
          <a:lstStyle/>
          <a:p>
            <a:pPr marL="447675" indent="-447675" eaLnBrk="1" hangingPunct="1">
              <a:lnSpc>
                <a:spcPct val="90000"/>
              </a:lnSpc>
              <a:buSzPct val="110000"/>
              <a:buFont typeface="Wingdings" pitchFamily="2" charset="2"/>
              <a:buChar char="Ø"/>
              <a:defRPr/>
            </a:pPr>
            <a:r>
              <a:rPr lang="en-US" sz="2200" dirty="0" smtClean="0">
                <a:effectLst>
                  <a:outerShdw blurRad="50800" dist="38100" dir="2700000" algn="tl" rotWithShape="0">
                    <a:prstClr val="black">
                      <a:alpha val="40000"/>
                    </a:prstClr>
                  </a:outerShdw>
                </a:effectLst>
              </a:rPr>
              <a:t>the blog section – for a complete downloadable copy of all today’s slides &amp; an evolving sequence of blog posts about the workshop</a:t>
            </a:r>
          </a:p>
          <a:p>
            <a:pPr marL="447675" indent="-447675" eaLnBrk="1" hangingPunct="1">
              <a:lnSpc>
                <a:spcPct val="90000"/>
              </a:lnSpc>
              <a:buSzPct val="110000"/>
              <a:buFont typeface="Wingdings" pitchFamily="2" charset="2"/>
              <a:buChar char="Ø"/>
              <a:defRPr/>
            </a:pPr>
            <a:endParaRPr lang="en-US" sz="800" i="1" dirty="0" smtClean="0">
              <a:effectLst>
                <a:outerShdw blurRad="50800" dist="38100" dir="2700000" algn="tl" rotWithShape="0">
                  <a:prstClr val="black">
                    <a:alpha val="40000"/>
                  </a:prstClr>
                </a:outerShdw>
              </a:effectLst>
            </a:endParaRPr>
          </a:p>
          <a:p>
            <a:pPr marL="447675" indent="-447675" eaLnBrk="1" hangingPunct="1">
              <a:lnSpc>
                <a:spcPct val="90000"/>
              </a:lnSpc>
              <a:buSzPct val="110000"/>
              <a:buFont typeface="Wingdings" pitchFamily="2" charset="2"/>
              <a:buChar char="Ø"/>
              <a:defRPr/>
            </a:pPr>
            <a:r>
              <a:rPr lang="en-US" sz="2200" dirty="0" smtClean="0">
                <a:effectLst>
                  <a:outerShdw blurRad="50800" dist="38100" dir="2700000" algn="tl" rotWithShape="0">
                    <a:prstClr val="black">
                      <a:alpha val="40000"/>
                    </a:prstClr>
                  </a:outerShdw>
                </a:effectLst>
              </a:rPr>
              <a:t>the tag cloud (top right) – for more details &amp; possibly handouts about many of today’s topics</a:t>
            </a:r>
            <a:endParaRPr lang="en-US" sz="2200" dirty="0">
              <a:effectLst>
                <a:outerShdw blurRad="50800" dist="38100" dir="2700000" algn="tl" rotWithShape="0">
                  <a:prstClr val="black">
                    <a:alpha val="40000"/>
                  </a:prstClr>
                </a:outerShdw>
              </a:effectLst>
            </a:endParaRPr>
          </a:p>
          <a:p>
            <a:pPr marL="0" indent="0" eaLnBrk="1" hangingPunct="1">
              <a:lnSpc>
                <a:spcPct val="90000"/>
              </a:lnSpc>
              <a:buSzPct val="110000"/>
              <a:buNone/>
              <a:defRPr/>
            </a:pPr>
            <a:endParaRPr lang="en-US" sz="800" dirty="0">
              <a:effectLst>
                <a:outerShdw blurRad="50800" dist="38100" dir="2700000" algn="tl" rotWithShape="0">
                  <a:prstClr val="black">
                    <a:alpha val="40000"/>
                  </a:prstClr>
                </a:outerShdw>
              </a:effectLst>
            </a:endParaRPr>
          </a:p>
          <a:p>
            <a:pPr marL="447675" indent="-447675" eaLnBrk="1" hangingPunct="1">
              <a:lnSpc>
                <a:spcPct val="90000"/>
              </a:lnSpc>
              <a:buSzPct val="110000"/>
              <a:buFont typeface="Wingdings" pitchFamily="2" charset="2"/>
              <a:buChar char="Ø"/>
              <a:defRPr/>
            </a:pPr>
            <a:r>
              <a:rPr lang="en-US" sz="2200" dirty="0" err="1" smtClean="0">
                <a:effectLst>
                  <a:outerShdw blurRad="50800" dist="38100" dir="2700000" algn="tl" rotWithShape="0">
                    <a:prstClr val="black">
                      <a:alpha val="40000"/>
                    </a:prstClr>
                  </a:outerShdw>
                </a:effectLst>
              </a:rPr>
              <a:t>facebook</a:t>
            </a:r>
            <a:r>
              <a:rPr lang="en-US" sz="2200" dirty="0" smtClean="0">
                <a:effectLst>
                  <a:outerShdw blurRad="50800" dist="38100" dir="2700000" algn="tl" rotWithShape="0">
                    <a:prstClr val="black">
                      <a:alpha val="40000"/>
                    </a:prstClr>
                  </a:outerShdw>
                </a:effectLst>
              </a:rPr>
              <a:t>, twitter, g+ &amp; </a:t>
            </a:r>
            <a:r>
              <a:rPr lang="en-US" sz="2200" dirty="0" err="1" smtClean="0">
                <a:effectLst>
                  <a:outerShdw blurRad="50800" dist="38100" dir="2700000" algn="tl" rotWithShape="0">
                    <a:prstClr val="black">
                      <a:alpha val="40000"/>
                    </a:prstClr>
                  </a:outerShdw>
                </a:effectLst>
              </a:rPr>
              <a:t>scoop.it</a:t>
            </a:r>
            <a:endParaRPr lang="en-US" sz="2200" dirty="0" smtClean="0">
              <a:effectLst>
                <a:outerShdw blurRad="50800" dist="38100" dir="2700000" algn="tl" rotWithShape="0">
                  <a:prstClr val="black">
                    <a:alpha val="40000"/>
                  </a:prstClr>
                </a:outerShdw>
              </a:effectLst>
            </a:endParaRPr>
          </a:p>
          <a:p>
            <a:pPr marL="0" indent="0" eaLnBrk="1" hangingPunct="1">
              <a:lnSpc>
                <a:spcPct val="90000"/>
              </a:lnSpc>
              <a:buSzPct val="110000"/>
              <a:buNone/>
              <a:defRPr/>
            </a:pPr>
            <a:endParaRPr lang="en-US" sz="800" dirty="0" smtClean="0">
              <a:effectLst>
                <a:outerShdw blurRad="50800" dist="38100" dir="2700000" algn="tl" rotWithShape="0">
                  <a:prstClr val="black">
                    <a:alpha val="40000"/>
                  </a:prstClr>
                </a:outerShdw>
              </a:effectLst>
            </a:endParaRPr>
          </a:p>
          <a:p>
            <a:pPr marL="447675" indent="-447675" eaLnBrk="1" hangingPunct="1">
              <a:lnSpc>
                <a:spcPct val="90000"/>
              </a:lnSpc>
              <a:buSzPct val="110000"/>
              <a:buFont typeface="Wingdings" pitchFamily="2" charset="2"/>
              <a:buChar char="Ø"/>
              <a:defRPr/>
            </a:pPr>
            <a:r>
              <a:rPr lang="en-US" sz="2200" dirty="0" smtClean="0">
                <a:effectLst>
                  <a:outerShdw blurRad="50800" dist="38100" dir="2700000" algn="tl" rotWithShape="0">
                    <a:prstClr val="black">
                      <a:alpha val="40000"/>
                    </a:prstClr>
                  </a:outerShdw>
                </a:effectLst>
              </a:rPr>
              <a:t>for research updates on psycho-therapy, depression, mindfulness &amp; compassion, positive psycho-logy, and healthy lifestyle, sign up for free trimonthly newsletter</a:t>
            </a:r>
            <a:endParaRPr lang="en-US" sz="800" dirty="0" smtClean="0">
              <a:effectLst>
                <a:outerShdw blurRad="50800" dist="38100" dir="2700000" algn="tl" rotWithShape="0">
                  <a:prstClr val="black">
                    <a:alpha val="40000"/>
                  </a:prstClr>
                </a:outerShdw>
              </a:effectLst>
            </a:endParaRPr>
          </a:p>
        </p:txBody>
      </p:sp>
      <p:sp>
        <p:nvSpPr>
          <p:cNvPr id="5124" name="Line 4"/>
          <p:cNvSpPr>
            <a:spLocks noChangeShapeType="1"/>
          </p:cNvSpPr>
          <p:nvPr/>
        </p:nvSpPr>
        <p:spPr bwMode="auto">
          <a:xfrm>
            <a:off x="793750" y="6741368"/>
            <a:ext cx="7593013"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25" name="Rectangle 6"/>
          <p:cNvSpPr>
            <a:spLocks noChangeArrowheads="1"/>
          </p:cNvSpPr>
          <p:nvPr/>
        </p:nvSpPr>
        <p:spPr bwMode="gray">
          <a:xfrm>
            <a:off x="762000" y="601663"/>
            <a:ext cx="31750" cy="10525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endParaRPr kumimoji="1" lang="en-US" altLang="en-US" sz="2400"/>
          </a:p>
        </p:txBody>
      </p:sp>
      <p:sp>
        <p:nvSpPr>
          <p:cNvPr id="147458" name="Rectangle 2"/>
          <p:cNvSpPr>
            <a:spLocks noGrp="1" noRot="1" noChangeArrowheads="1"/>
          </p:cNvSpPr>
          <p:nvPr>
            <p:ph type="title"/>
          </p:nvPr>
        </p:nvSpPr>
        <p:spPr>
          <a:xfrm>
            <a:off x="411361" y="125363"/>
            <a:ext cx="8265095" cy="1359421"/>
          </a:xfrm>
        </p:spPr>
        <p:txBody>
          <a:bodyPr lIns="92075" tIns="46038" rIns="92075" bIns="46038" anchor="b"/>
          <a:lstStyle/>
          <a:p>
            <a:pPr eaLnBrk="1" hangingPunct="1">
              <a:defRPr/>
            </a:pPr>
            <a:r>
              <a:rPr lang="en-US" dirty="0" smtClean="0"/>
              <a:t>a variety of resources at </a:t>
            </a:r>
            <a:r>
              <a:rPr lang="en-US" dirty="0" err="1" smtClean="0"/>
              <a:t>www.goodmedicine.org.uk</a:t>
            </a:r>
            <a:endParaRPr lang="en-US" dirty="0" smtClean="0"/>
          </a:p>
        </p:txBody>
      </p:sp>
      <p:pic>
        <p:nvPicPr>
          <p:cNvPr id="3" name="Picture 2"/>
          <p:cNvPicPr>
            <a:picLocks noChangeAspect="1"/>
          </p:cNvPicPr>
          <p:nvPr/>
        </p:nvPicPr>
        <p:blipFill>
          <a:blip r:embed="rId2"/>
          <a:stretch>
            <a:fillRect/>
          </a:stretch>
        </p:blipFill>
        <p:spPr>
          <a:xfrm>
            <a:off x="6043050" y="3529161"/>
            <a:ext cx="2304256" cy="519757"/>
          </a:xfrm>
          <a:prstGeom prst="rect">
            <a:avLst/>
          </a:prstGeom>
        </p:spPr>
      </p:pic>
      <p:pic>
        <p:nvPicPr>
          <p:cNvPr id="4" name="Picture 3"/>
          <p:cNvPicPr>
            <a:picLocks noChangeAspect="1"/>
          </p:cNvPicPr>
          <p:nvPr/>
        </p:nvPicPr>
        <p:blipFill>
          <a:blip r:embed="rId3"/>
          <a:stretch>
            <a:fillRect/>
          </a:stretch>
        </p:blipFill>
        <p:spPr>
          <a:xfrm>
            <a:off x="5580112" y="1989336"/>
            <a:ext cx="3230133" cy="719584"/>
          </a:xfrm>
          <a:prstGeom prst="rect">
            <a:avLst/>
          </a:prstGeom>
        </p:spPr>
      </p:pic>
      <p:pic>
        <p:nvPicPr>
          <p:cNvPr id="5" name="Picture 4"/>
          <p:cNvPicPr>
            <a:picLocks noChangeAspect="1"/>
          </p:cNvPicPr>
          <p:nvPr/>
        </p:nvPicPr>
        <p:blipFill>
          <a:blip r:embed="rId4"/>
          <a:stretch>
            <a:fillRect/>
          </a:stretch>
        </p:blipFill>
        <p:spPr>
          <a:xfrm>
            <a:off x="5652128" y="4869160"/>
            <a:ext cx="3086100" cy="1409700"/>
          </a:xfrm>
          <a:prstGeom prst="rect">
            <a:avLst/>
          </a:prstGeom>
        </p:spPr>
      </p:pic>
    </p:spTree>
    <p:extLst>
      <p:ext uri="{BB962C8B-B14F-4D97-AF65-F5344CB8AC3E}">
        <p14:creationId xmlns:p14="http://schemas.microsoft.com/office/powerpoint/2010/main" val="356616116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Line 6"/>
          <p:cNvSpPr>
            <a:spLocks noChangeShapeType="1"/>
          </p:cNvSpPr>
          <p:nvPr/>
        </p:nvSpPr>
        <p:spPr bwMode="auto">
          <a:xfrm>
            <a:off x="594011" y="5589240"/>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Title 7"/>
          <p:cNvSpPr>
            <a:spLocks noGrp="1"/>
          </p:cNvSpPr>
          <p:nvPr>
            <p:ph type="title"/>
          </p:nvPr>
        </p:nvSpPr>
        <p:spPr>
          <a:xfrm>
            <a:off x="1889448" y="179610"/>
            <a:ext cx="5400600" cy="873126"/>
          </a:xfrm>
        </p:spPr>
        <p:txBody>
          <a:bodyPr/>
          <a:lstStyle/>
          <a:p>
            <a:pPr algn="ctr">
              <a:defRPr/>
            </a:pPr>
            <a:r>
              <a:rPr lang="en-GB" sz="4000" b="0" dirty="0" smtClean="0"/>
              <a:t>a contextual model  </a:t>
            </a:r>
            <a:endParaRPr lang="en-GB" sz="4000" b="0" dirty="0"/>
          </a:p>
        </p:txBody>
      </p:sp>
      <p:sp>
        <p:nvSpPr>
          <p:cNvPr id="19462" name="TextBox 9"/>
          <p:cNvSpPr txBox="1">
            <a:spLocks noChangeArrowheads="1"/>
          </p:cNvSpPr>
          <p:nvPr/>
        </p:nvSpPr>
        <p:spPr bwMode="auto">
          <a:xfrm>
            <a:off x="107504" y="5949280"/>
            <a:ext cx="896448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dirty="0" err="1" smtClean="0">
                <a:effectLst>
                  <a:outerShdw blurRad="50800" dist="38100" dir="2700000" algn="tl" rotWithShape="0">
                    <a:prstClr val="black">
                      <a:alpha val="40000"/>
                    </a:prstClr>
                  </a:outerShdw>
                </a:effectLst>
              </a:rPr>
              <a:t>Wampold</a:t>
            </a:r>
            <a:r>
              <a:rPr lang="en-GB" altLang="en-US" sz="1600" dirty="0" smtClean="0">
                <a:effectLst>
                  <a:outerShdw blurRad="50800" dist="38100" dir="2700000" algn="tl" rotWithShape="0">
                    <a:prstClr val="black">
                      <a:alpha val="40000"/>
                    </a:prstClr>
                  </a:outerShdw>
                </a:effectLst>
              </a:rPr>
              <a:t>, B. &amp; </a:t>
            </a:r>
            <a:r>
              <a:rPr lang="en-GB" altLang="en-US" sz="1600" dirty="0">
                <a:effectLst>
                  <a:outerShdw blurRad="50800" dist="38100" dir="2700000" algn="tl" rotWithShape="0">
                    <a:prstClr val="black">
                      <a:alpha val="40000"/>
                    </a:prstClr>
                  </a:outerShdw>
                </a:effectLst>
              </a:rPr>
              <a:t>Z</a:t>
            </a:r>
            <a:r>
              <a:rPr lang="en-GB" altLang="en-US" sz="1600" dirty="0" smtClean="0">
                <a:effectLst>
                  <a:outerShdw blurRad="50800" dist="38100" dir="2700000" algn="tl" rotWithShape="0">
                    <a:prstClr val="black">
                      <a:alpha val="40000"/>
                    </a:prstClr>
                  </a:outerShdw>
                </a:effectLst>
              </a:rPr>
              <a:t>. </a:t>
            </a:r>
            <a:r>
              <a:rPr lang="en-GB" altLang="en-US" sz="1600" dirty="0" err="1" smtClean="0">
                <a:effectLst>
                  <a:outerShdw blurRad="50800" dist="38100" dir="2700000" algn="tl" rotWithShape="0">
                    <a:prstClr val="black">
                      <a:alpha val="40000"/>
                    </a:prstClr>
                  </a:outerShdw>
                </a:effectLst>
              </a:rPr>
              <a:t>Imel</a:t>
            </a:r>
            <a:r>
              <a:rPr lang="en-GB" altLang="en-US" sz="1600" dirty="0" smtClean="0">
                <a:effectLst>
                  <a:outerShdw blurRad="50800" dist="38100" dir="2700000" algn="tl" rotWithShape="0">
                    <a:prstClr val="black">
                      <a:alpha val="40000"/>
                    </a:prstClr>
                  </a:outerShdw>
                </a:effectLst>
              </a:rPr>
              <a:t> </a:t>
            </a:r>
            <a:r>
              <a:rPr lang="en-GB" altLang="en-US" sz="1600" dirty="0">
                <a:effectLst>
                  <a:outerShdw blurRad="50800" dist="38100" dir="2700000" algn="tl" rotWithShape="0">
                    <a:prstClr val="black">
                      <a:alpha val="40000"/>
                    </a:prstClr>
                  </a:outerShdw>
                </a:effectLst>
              </a:rPr>
              <a:t>(</a:t>
            </a:r>
            <a:r>
              <a:rPr lang="en-GB" altLang="en-US" sz="1600" dirty="0" smtClean="0">
                <a:effectLst>
                  <a:outerShdw blurRad="50800" dist="38100" dir="2700000" algn="tl" rotWithShape="0">
                    <a:prstClr val="black">
                      <a:alpha val="40000"/>
                    </a:prstClr>
                  </a:outerShdw>
                </a:effectLst>
              </a:rPr>
              <a:t>2015)</a:t>
            </a:r>
            <a:r>
              <a:rPr lang="en-GB" altLang="en-US" sz="1600" dirty="0">
                <a:effectLst>
                  <a:outerShdw blurRad="50800" dist="38100" dir="2700000" algn="tl" rotWithShape="0">
                    <a:prstClr val="black">
                      <a:alpha val="40000"/>
                    </a:prstClr>
                  </a:outerShdw>
                </a:effectLst>
              </a:rPr>
              <a:t>. </a:t>
            </a:r>
            <a:r>
              <a:rPr lang="en-GB" altLang="en-US" sz="1600" i="1" dirty="0" smtClean="0">
                <a:effectLst>
                  <a:outerShdw blurRad="50800" dist="38100" dir="2700000" algn="tl" rotWithShape="0">
                    <a:prstClr val="black">
                      <a:alpha val="40000"/>
                    </a:prstClr>
                  </a:outerShdw>
                </a:effectLst>
              </a:rPr>
              <a:t>”The great psychotherapy debate: the evidence for what makes psychotherapy work (2</a:t>
            </a:r>
            <a:r>
              <a:rPr lang="en-GB" altLang="en-US" sz="1600" i="1" baseline="30000" dirty="0" smtClean="0">
                <a:effectLst>
                  <a:outerShdw blurRad="50800" dist="38100" dir="2700000" algn="tl" rotWithShape="0">
                    <a:prstClr val="black">
                      <a:alpha val="40000"/>
                    </a:prstClr>
                  </a:outerShdw>
                </a:effectLst>
              </a:rPr>
              <a:t>nd</a:t>
            </a:r>
            <a:r>
              <a:rPr lang="en-GB" altLang="en-US" sz="1600" i="1" dirty="0" smtClean="0">
                <a:effectLst>
                  <a:outerShdw blurRad="50800" dist="38100" dir="2700000" algn="tl" rotWithShape="0">
                    <a:prstClr val="black">
                      <a:alpha val="40000"/>
                    </a:prstClr>
                  </a:outerShdw>
                </a:effectLst>
              </a:rPr>
              <a:t> </a:t>
            </a:r>
            <a:r>
              <a:rPr lang="en-GB" altLang="en-US" sz="1600" i="1" dirty="0" err="1" smtClean="0">
                <a:effectLst>
                  <a:outerShdw blurRad="50800" dist="38100" dir="2700000" algn="tl" rotWithShape="0">
                    <a:prstClr val="black">
                      <a:alpha val="40000"/>
                    </a:prstClr>
                  </a:outerShdw>
                </a:effectLst>
              </a:rPr>
              <a:t>ed</a:t>
            </a:r>
            <a:r>
              <a:rPr lang="en-GB" altLang="en-US" sz="1600" i="1" dirty="0" smtClean="0">
                <a:effectLst>
                  <a:outerShdw blurRad="50800" dist="38100" dir="2700000" algn="tl" rotWithShape="0">
                    <a:prstClr val="black">
                      <a:alpha val="40000"/>
                    </a:prstClr>
                  </a:outerShdw>
                </a:effectLst>
              </a:rPr>
              <a:t>).</a:t>
            </a:r>
            <a:r>
              <a:rPr lang="en-GB" altLang="en-US" sz="1600" i="1" dirty="0">
                <a:effectLst>
                  <a:outerShdw blurRad="50800" dist="38100" dir="2700000" algn="tl" rotWithShape="0">
                    <a:prstClr val="black">
                      <a:alpha val="40000"/>
                    </a:prstClr>
                  </a:outerShdw>
                </a:effectLst>
              </a:rPr>
              <a:t>" </a:t>
            </a:r>
            <a:r>
              <a:rPr lang="en-GB" altLang="en-US" sz="1600" i="1" dirty="0" smtClean="0">
                <a:effectLst>
                  <a:outerShdw blurRad="50800" dist="38100" dir="2700000" algn="tl" rotWithShape="0">
                    <a:prstClr val="black">
                      <a:alpha val="40000"/>
                    </a:prstClr>
                  </a:outerShdw>
                </a:effectLst>
              </a:rPr>
              <a:t> p.54 (adapted).  </a:t>
            </a:r>
            <a:r>
              <a:rPr lang="en-GB" altLang="en-US" sz="1600" i="1" dirty="0" err="1" smtClean="0">
                <a:effectLst>
                  <a:outerShdw blurRad="50800" dist="38100" dir="2700000" algn="tl" rotWithShape="0">
                    <a:prstClr val="black">
                      <a:alpha val="40000"/>
                    </a:prstClr>
                  </a:outerShdw>
                </a:effectLst>
              </a:rPr>
              <a:t>Routledge</a:t>
            </a:r>
            <a:r>
              <a:rPr lang="en-GB" altLang="en-US" sz="1600" i="1" dirty="0" smtClean="0">
                <a:effectLst>
                  <a:outerShdw blurRad="50800" dist="38100" dir="2700000" algn="tl" rotWithShape="0">
                    <a:prstClr val="black">
                      <a:alpha val="40000"/>
                    </a:prstClr>
                  </a:outerShdw>
                </a:effectLst>
              </a:rPr>
              <a:t>: New York</a:t>
            </a:r>
            <a:r>
              <a:rPr lang="en-GB" altLang="en-US" sz="1600" dirty="0" smtClean="0">
                <a:effectLst>
                  <a:outerShdw blurRad="50800" dist="38100" dir="2700000" algn="tl" rotWithShape="0">
                    <a:prstClr val="black">
                      <a:alpha val="40000"/>
                    </a:prstClr>
                  </a:outerShdw>
                </a:effectLst>
              </a:rPr>
              <a:t>.</a:t>
            </a:r>
            <a:r>
              <a:rPr lang="en-GB" altLang="en-US" sz="1600" u="sng" dirty="0" smtClean="0">
                <a:effectLst>
                  <a:outerShdw blurRad="50800" dist="38100" dir="2700000" algn="tl" rotWithShape="0">
                    <a:prstClr val="black">
                      <a:alpha val="40000"/>
                    </a:prstClr>
                  </a:outerShdw>
                </a:effectLst>
              </a:rPr>
              <a:t> </a:t>
            </a:r>
            <a:endParaRPr lang="en-GB" altLang="en-US" sz="1600" u="sng" dirty="0">
              <a:effectLst>
                <a:outerShdw blurRad="50800" dist="38100" dir="2700000" algn="tl" rotWithShape="0">
                  <a:prstClr val="black">
                    <a:alpha val="40000"/>
                  </a:prstClr>
                </a:outerShdw>
              </a:effectLst>
            </a:endParaRPr>
          </a:p>
        </p:txBody>
      </p:sp>
      <p:cxnSp>
        <p:nvCxnSpPr>
          <p:cNvPr id="42" name="Straight Arrow Connector 41"/>
          <p:cNvCxnSpPr>
            <a:stCxn id="32" idx="3"/>
            <a:endCxn id="29" idx="1"/>
          </p:cNvCxnSpPr>
          <p:nvPr/>
        </p:nvCxnSpPr>
        <p:spPr>
          <a:xfrm flipV="1">
            <a:off x="7254044" y="2559968"/>
            <a:ext cx="360040" cy="7231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4" idx="3"/>
            <a:endCxn id="35" idx="1"/>
          </p:cNvCxnSpPr>
          <p:nvPr/>
        </p:nvCxnSpPr>
        <p:spPr>
          <a:xfrm>
            <a:off x="5669868" y="4329971"/>
            <a:ext cx="4320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33" idx="3"/>
            <a:endCxn id="34" idx="1"/>
          </p:cNvCxnSpPr>
          <p:nvPr/>
        </p:nvCxnSpPr>
        <p:spPr>
          <a:xfrm>
            <a:off x="3725652" y="4329971"/>
            <a:ext cx="4320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9483" name="Group 19482"/>
          <p:cNvGrpSpPr/>
          <p:nvPr/>
        </p:nvGrpSpPr>
        <p:grpSpPr>
          <a:xfrm>
            <a:off x="125252" y="1872986"/>
            <a:ext cx="8928992" cy="2780150"/>
            <a:chOff x="107504" y="1913056"/>
            <a:chExt cx="8928992" cy="2780150"/>
          </a:xfrm>
        </p:grpSpPr>
        <p:sp>
          <p:nvSpPr>
            <p:cNvPr id="21" name="TextBox 1"/>
            <p:cNvSpPr txBox="1">
              <a:spLocks noChangeArrowheads="1"/>
            </p:cNvSpPr>
            <p:nvPr/>
          </p:nvSpPr>
          <p:spPr bwMode="auto">
            <a:xfrm>
              <a:off x="395536" y="2865710"/>
              <a:ext cx="1872208" cy="923330"/>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trust</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understanding</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expertise</a:t>
              </a:r>
              <a:endParaRPr lang="en-GB" altLang="en-US" sz="1800" i="1" dirty="0">
                <a:solidFill>
                  <a:schemeClr val="tx2"/>
                </a:solidFill>
                <a:effectLst>
                  <a:outerShdw blurRad="50800" dist="38100" dir="2700000" algn="tl" rotWithShape="0">
                    <a:prstClr val="black">
                      <a:alpha val="40000"/>
                    </a:prstClr>
                  </a:outerShdw>
                </a:effectLst>
              </a:endParaRPr>
            </a:p>
          </p:txBody>
        </p:sp>
        <p:grpSp>
          <p:nvGrpSpPr>
            <p:cNvPr id="27" name="Group 26"/>
            <p:cNvGrpSpPr/>
            <p:nvPr/>
          </p:nvGrpSpPr>
          <p:grpSpPr>
            <a:xfrm>
              <a:off x="7596336" y="2276872"/>
              <a:ext cx="1440160" cy="2016224"/>
              <a:chOff x="7596336" y="2276872"/>
              <a:chExt cx="1440160" cy="2016224"/>
            </a:xfrm>
          </p:grpSpPr>
          <p:sp>
            <p:nvSpPr>
              <p:cNvPr id="29" name="TextBox 1"/>
              <p:cNvSpPr txBox="1">
                <a:spLocks noChangeArrowheads="1"/>
              </p:cNvSpPr>
              <p:nvPr/>
            </p:nvSpPr>
            <p:spPr bwMode="auto">
              <a:xfrm>
                <a:off x="7596336" y="2276872"/>
                <a:ext cx="1440160"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better life quality</a:t>
                </a:r>
                <a:endParaRPr lang="en-GB" altLang="en-US" sz="1800" i="1" dirty="0">
                  <a:solidFill>
                    <a:schemeClr val="tx2"/>
                  </a:solidFill>
                  <a:effectLst>
                    <a:outerShdw blurRad="50800" dist="38100" dir="2700000" algn="tl" rotWithShape="0">
                      <a:prstClr val="black">
                        <a:alpha val="40000"/>
                      </a:prstClr>
                    </a:outerShdw>
                  </a:effectLst>
                </a:endParaRPr>
              </a:p>
            </p:txBody>
          </p:sp>
          <p:sp>
            <p:nvSpPr>
              <p:cNvPr id="30" name="TextBox 1"/>
              <p:cNvSpPr txBox="1">
                <a:spLocks noChangeArrowheads="1"/>
              </p:cNvSpPr>
              <p:nvPr/>
            </p:nvSpPr>
            <p:spPr bwMode="auto">
              <a:xfrm>
                <a:off x="7596336" y="3646765"/>
                <a:ext cx="1440160"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symptom</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reduction</a:t>
                </a:r>
                <a:endParaRPr lang="en-GB" altLang="en-US" sz="1800" i="1" dirty="0">
                  <a:solidFill>
                    <a:schemeClr val="tx2"/>
                  </a:solidFill>
                  <a:effectLst>
                    <a:outerShdw blurRad="50800" dist="38100" dir="2700000" algn="tl" rotWithShape="0">
                      <a:prstClr val="black">
                        <a:alpha val="40000"/>
                      </a:prstClr>
                    </a:outerShdw>
                  </a:effectLst>
                </a:endParaRPr>
              </a:p>
            </p:txBody>
          </p:sp>
        </p:grpSp>
        <p:grpSp>
          <p:nvGrpSpPr>
            <p:cNvPr id="26" name="Group 25"/>
            <p:cNvGrpSpPr/>
            <p:nvPr/>
          </p:nvGrpSpPr>
          <p:grpSpPr>
            <a:xfrm>
              <a:off x="2627784" y="1953126"/>
              <a:ext cx="4608512" cy="2740080"/>
              <a:chOff x="2627784" y="1839307"/>
              <a:chExt cx="4608512" cy="2740080"/>
            </a:xfrm>
          </p:grpSpPr>
          <p:sp>
            <p:nvSpPr>
              <p:cNvPr id="31" name="TextBox 1"/>
              <p:cNvSpPr txBox="1">
                <a:spLocks noChangeArrowheads="1"/>
              </p:cNvSpPr>
              <p:nvPr/>
            </p:nvSpPr>
            <p:spPr bwMode="auto">
              <a:xfrm>
                <a:off x="2627784" y="1839307"/>
                <a:ext cx="4608512"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real relationship</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belongingness, social connection</a:t>
                </a:r>
              </a:p>
            </p:txBody>
          </p:sp>
          <p:sp>
            <p:nvSpPr>
              <p:cNvPr id="32" name="TextBox 1"/>
              <p:cNvSpPr txBox="1">
                <a:spLocks noChangeArrowheads="1"/>
              </p:cNvSpPr>
              <p:nvPr/>
            </p:nvSpPr>
            <p:spPr bwMode="auto">
              <a:xfrm>
                <a:off x="2627784" y="2886182"/>
                <a:ext cx="4608512"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creation of expectation through explanation &amp; some form of treatment</a:t>
                </a:r>
              </a:p>
            </p:txBody>
          </p:sp>
          <p:grpSp>
            <p:nvGrpSpPr>
              <p:cNvPr id="25" name="Group 24"/>
              <p:cNvGrpSpPr/>
              <p:nvPr/>
            </p:nvGrpSpPr>
            <p:grpSpPr>
              <a:xfrm>
                <a:off x="2627784" y="3933056"/>
                <a:ext cx="4608512" cy="646331"/>
                <a:chOff x="2627784" y="3933056"/>
                <a:chExt cx="4608512" cy="646331"/>
              </a:xfrm>
            </p:grpSpPr>
            <p:sp>
              <p:nvSpPr>
                <p:cNvPr id="33" name="TextBox 1"/>
                <p:cNvSpPr txBox="1">
                  <a:spLocks noChangeArrowheads="1"/>
                </p:cNvSpPr>
                <p:nvPr/>
              </p:nvSpPr>
              <p:spPr bwMode="auto">
                <a:xfrm>
                  <a:off x="2627784" y="3933056"/>
                  <a:ext cx="1080120"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tasks</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goals</a:t>
                  </a:r>
                </a:p>
              </p:txBody>
            </p:sp>
            <p:sp>
              <p:nvSpPr>
                <p:cNvPr id="34" name="TextBox 1"/>
                <p:cNvSpPr txBox="1">
                  <a:spLocks noChangeArrowheads="1"/>
                </p:cNvSpPr>
                <p:nvPr/>
              </p:nvSpPr>
              <p:spPr bwMode="auto">
                <a:xfrm>
                  <a:off x="4139952" y="3933056"/>
                  <a:ext cx="1512168"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therapeutic</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actions</a:t>
                  </a:r>
                </a:p>
              </p:txBody>
            </p:sp>
            <p:sp>
              <p:nvSpPr>
                <p:cNvPr id="35" name="TextBox 1"/>
                <p:cNvSpPr txBox="1">
                  <a:spLocks noChangeArrowheads="1"/>
                </p:cNvSpPr>
                <p:nvPr/>
              </p:nvSpPr>
              <p:spPr bwMode="auto">
                <a:xfrm>
                  <a:off x="6084168" y="3933056"/>
                  <a:ext cx="1152128"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healthy</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actions</a:t>
                  </a:r>
                </a:p>
              </p:txBody>
            </p:sp>
          </p:grpSp>
        </p:grpSp>
        <p:sp>
          <p:nvSpPr>
            <p:cNvPr id="39" name="TextBox 1"/>
            <p:cNvSpPr txBox="1">
              <a:spLocks noChangeArrowheads="1"/>
            </p:cNvSpPr>
            <p:nvPr/>
          </p:nvSpPr>
          <p:spPr bwMode="auto">
            <a:xfrm>
              <a:off x="107504" y="1913056"/>
              <a:ext cx="1440160" cy="400110"/>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2000" i="1" dirty="0" smtClean="0">
                  <a:solidFill>
                    <a:schemeClr val="tx2"/>
                  </a:solidFill>
                  <a:effectLst>
                    <a:outerShdw blurRad="50800" dist="38100" dir="2700000" algn="tl" rotWithShape="0">
                      <a:prstClr val="black">
                        <a:alpha val="40000"/>
                      </a:prstClr>
                    </a:outerShdw>
                  </a:effectLst>
                </a:rPr>
                <a:t>therapist</a:t>
              </a:r>
            </a:p>
          </p:txBody>
        </p:sp>
        <p:sp>
          <p:nvSpPr>
            <p:cNvPr id="41" name="TextBox 1"/>
            <p:cNvSpPr txBox="1">
              <a:spLocks noChangeArrowheads="1"/>
            </p:cNvSpPr>
            <p:nvPr/>
          </p:nvSpPr>
          <p:spPr bwMode="auto">
            <a:xfrm>
              <a:off x="107504" y="4293096"/>
              <a:ext cx="1440160" cy="400110"/>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2000" i="1" dirty="0" smtClean="0">
                  <a:solidFill>
                    <a:schemeClr val="tx2"/>
                  </a:solidFill>
                  <a:effectLst>
                    <a:outerShdw blurRad="50800" dist="38100" dir="2700000" algn="tl" rotWithShape="0">
                      <a:prstClr val="black">
                        <a:alpha val="40000"/>
                      </a:prstClr>
                    </a:outerShdw>
                  </a:effectLst>
                </a:rPr>
                <a:t>client</a:t>
              </a:r>
            </a:p>
          </p:txBody>
        </p:sp>
        <p:cxnSp>
          <p:nvCxnSpPr>
            <p:cNvPr id="3" name="Straight Arrow Connector 2"/>
            <p:cNvCxnSpPr>
              <a:stCxn id="39" idx="2"/>
              <a:endCxn id="21" idx="0"/>
            </p:cNvCxnSpPr>
            <p:nvPr/>
          </p:nvCxnSpPr>
          <p:spPr>
            <a:xfrm>
              <a:off x="827584" y="2313166"/>
              <a:ext cx="504056" cy="5525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41" idx="0"/>
              <a:endCxn id="21" idx="2"/>
            </p:cNvCxnSpPr>
            <p:nvPr/>
          </p:nvCxnSpPr>
          <p:spPr>
            <a:xfrm flipV="1">
              <a:off x="827584" y="3789040"/>
              <a:ext cx="504056"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21" idx="3"/>
              <a:endCxn id="31" idx="1"/>
            </p:cNvCxnSpPr>
            <p:nvPr/>
          </p:nvCxnSpPr>
          <p:spPr>
            <a:xfrm flipV="1">
              <a:off x="2267744" y="2276292"/>
              <a:ext cx="360040" cy="10510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21" idx="3"/>
              <a:endCxn id="33" idx="1"/>
            </p:cNvCxnSpPr>
            <p:nvPr/>
          </p:nvCxnSpPr>
          <p:spPr>
            <a:xfrm>
              <a:off x="2267744" y="3327375"/>
              <a:ext cx="360040" cy="1042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1" idx="3"/>
              <a:endCxn id="32" idx="1"/>
            </p:cNvCxnSpPr>
            <p:nvPr/>
          </p:nvCxnSpPr>
          <p:spPr>
            <a:xfrm flipV="1">
              <a:off x="2267744" y="3323167"/>
              <a:ext cx="360040" cy="42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1" idx="3"/>
              <a:endCxn id="29" idx="1"/>
            </p:cNvCxnSpPr>
            <p:nvPr/>
          </p:nvCxnSpPr>
          <p:spPr>
            <a:xfrm>
              <a:off x="7236296" y="2276292"/>
              <a:ext cx="360040" cy="3237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32" idx="3"/>
              <a:endCxn id="30" idx="1"/>
            </p:cNvCxnSpPr>
            <p:nvPr/>
          </p:nvCxnSpPr>
          <p:spPr>
            <a:xfrm>
              <a:off x="7236296" y="3323167"/>
              <a:ext cx="360040" cy="6467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35" idx="3"/>
              <a:endCxn id="30" idx="1"/>
            </p:cNvCxnSpPr>
            <p:nvPr/>
          </p:nvCxnSpPr>
          <p:spPr>
            <a:xfrm flipV="1">
              <a:off x="7236296" y="3969931"/>
              <a:ext cx="360040" cy="4001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29" idx="2"/>
              <a:endCxn id="30" idx="0"/>
            </p:cNvCxnSpPr>
            <p:nvPr/>
          </p:nvCxnSpPr>
          <p:spPr>
            <a:xfrm>
              <a:off x="8316416" y="2923203"/>
              <a:ext cx="0" cy="72356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251520" y="2313166"/>
              <a:ext cx="0" cy="197993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394480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07504" y="345976"/>
            <a:ext cx="8928992" cy="1066800"/>
          </a:xfrm>
        </p:spPr>
        <p:txBody>
          <a:bodyPr lIns="92075" tIns="46038" rIns="92075" bIns="46038"/>
          <a:lstStyle/>
          <a:p>
            <a:pPr eaLnBrk="1" hangingPunct="1">
              <a:defRPr/>
            </a:pPr>
            <a:r>
              <a:rPr lang="en-US" sz="4000" dirty="0" smtClean="0"/>
              <a:t>how can we improve outcomes?</a:t>
            </a:r>
          </a:p>
        </p:txBody>
      </p:sp>
      <p:sp>
        <p:nvSpPr>
          <p:cNvPr id="6148" name="Rectangle 4"/>
          <p:cNvSpPr>
            <a:spLocks noGrp="1" noChangeArrowheads="1"/>
          </p:cNvSpPr>
          <p:nvPr>
            <p:ph type="body" sz="half" idx="1"/>
          </p:nvPr>
        </p:nvSpPr>
        <p:spPr>
          <a:xfrm>
            <a:off x="72009" y="1484784"/>
            <a:ext cx="5652119" cy="4608512"/>
          </a:xfrm>
        </p:spPr>
        <p:txBody>
          <a:bodyPr lIns="92075" tIns="46038" rIns="92075" bIns="46038"/>
          <a:lstStyle/>
          <a:p>
            <a:pPr marL="432000" indent="-432000" eaLnBrk="1" hangingPunct="1">
              <a:buSzPct val="120000"/>
              <a:buFont typeface="Wingdings" charset="2"/>
              <a:buChar char="Ø"/>
              <a:defRPr/>
            </a:pPr>
            <a:r>
              <a:rPr lang="en-US" sz="2400" dirty="0" smtClean="0"/>
              <a:t>use combined psychotherapy    &amp; various biological approaches right from the start of therapy </a:t>
            </a:r>
          </a:p>
          <a:p>
            <a:pPr marL="432000" indent="-432000" eaLnBrk="1" hangingPunct="1">
              <a:buSzTx/>
              <a:buNone/>
              <a:defRPr/>
            </a:pPr>
            <a:endParaRPr lang="en-US" sz="600" dirty="0" smtClean="0"/>
          </a:p>
          <a:p>
            <a:pPr marL="432000" indent="-432000" eaLnBrk="1" hangingPunct="1">
              <a:buSzPct val="120000"/>
              <a:buFont typeface="Wingdings" charset="2"/>
              <a:buChar char="Ø"/>
              <a:defRPr/>
            </a:pPr>
            <a:r>
              <a:rPr lang="en-US" sz="2400" dirty="0" smtClean="0"/>
              <a:t>use routine outcome monitoring to trigger problem-solving and possible addition of biological treatments if going off track</a:t>
            </a:r>
          </a:p>
          <a:p>
            <a:pPr marL="432000" indent="-432000" eaLnBrk="1" hangingPunct="1">
              <a:buSzTx/>
              <a:buNone/>
              <a:defRPr/>
            </a:pPr>
            <a:endParaRPr lang="en-US" sz="600" dirty="0" smtClean="0"/>
          </a:p>
          <a:p>
            <a:pPr marL="432000" indent="-432000" eaLnBrk="1" hangingPunct="1">
              <a:buSzPct val="120000"/>
              <a:buFont typeface="Wingdings" charset="2"/>
              <a:buChar char="Ø"/>
              <a:defRPr/>
            </a:pPr>
            <a:r>
              <a:rPr lang="en-US" sz="2400" dirty="0" smtClean="0"/>
              <a:t>numerous other potential largely therapist focused improvements in selection, training, supervision &amp; </a:t>
            </a:r>
            <a:r>
              <a:rPr lang="en-US" sz="2400" dirty="0" err="1" smtClean="0"/>
              <a:t>cpd</a:t>
            </a:r>
            <a:endParaRPr lang="en-US" sz="600" dirty="0"/>
          </a:p>
        </p:txBody>
      </p:sp>
      <p:sp>
        <p:nvSpPr>
          <p:cNvPr id="15365" name="Line 4"/>
          <p:cNvSpPr>
            <a:spLocks noChangeShapeType="1"/>
          </p:cNvSpPr>
          <p:nvPr/>
        </p:nvSpPr>
        <p:spPr bwMode="auto">
          <a:xfrm>
            <a:off x="611188" y="6669088"/>
            <a:ext cx="7848600"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 name="Picture 2"/>
          <p:cNvPicPr>
            <a:picLocks noChangeAspect="1"/>
          </p:cNvPicPr>
          <p:nvPr/>
        </p:nvPicPr>
        <p:blipFill>
          <a:blip r:embed="rId2"/>
          <a:stretch>
            <a:fillRect/>
          </a:stretch>
        </p:blipFill>
        <p:spPr>
          <a:xfrm>
            <a:off x="5724128" y="2132856"/>
            <a:ext cx="3168352" cy="3168352"/>
          </a:xfrm>
          <a:prstGeom prst="rect">
            <a:avLst/>
          </a:prstGeom>
        </p:spPr>
      </p:pic>
    </p:spTree>
    <p:extLst>
      <p:ext uri="{BB962C8B-B14F-4D97-AF65-F5344CB8AC3E}">
        <p14:creationId xmlns:p14="http://schemas.microsoft.com/office/powerpoint/2010/main" val="33921895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rrowheads="1"/>
          </p:cNvSpPr>
          <p:nvPr>
            <p:ph type="title"/>
          </p:nvPr>
        </p:nvSpPr>
        <p:spPr>
          <a:xfrm>
            <a:off x="411361" y="269379"/>
            <a:ext cx="8193087" cy="783357"/>
          </a:xfrm>
        </p:spPr>
        <p:txBody>
          <a:bodyPr lIns="92075" tIns="46038" rIns="92075" bIns="46038" anchor="b"/>
          <a:lstStyle/>
          <a:p>
            <a:pPr eaLnBrk="1" hangingPunct="1">
              <a:defRPr/>
            </a:pPr>
            <a:r>
              <a:rPr lang="en-US" dirty="0" smtClean="0"/>
              <a:t>key points of this workshop</a:t>
            </a:r>
          </a:p>
        </p:txBody>
      </p:sp>
      <p:sp>
        <p:nvSpPr>
          <p:cNvPr id="147459" name="Rectangle 3"/>
          <p:cNvSpPr>
            <a:spLocks noGrp="1" noRot="1" noChangeArrowheads="1"/>
          </p:cNvSpPr>
          <p:nvPr>
            <p:ph type="body" sz="half" idx="3"/>
          </p:nvPr>
        </p:nvSpPr>
        <p:spPr>
          <a:xfrm>
            <a:off x="3275856" y="1296144"/>
            <a:ext cx="5760640" cy="5085184"/>
          </a:xfrm>
        </p:spPr>
        <p:txBody>
          <a:bodyPr lIns="92075" tIns="46038" rIns="92075" bIns="46038"/>
          <a:lstStyle/>
          <a:p>
            <a:pPr marL="342000" indent="-446400" eaLnBrk="1" hangingPunct="1">
              <a:lnSpc>
                <a:spcPct val="90000"/>
              </a:lnSpc>
              <a:spcBef>
                <a:spcPts val="576"/>
              </a:spcBef>
              <a:buSzPct val="120000"/>
              <a:buFont typeface="Wingdings" charset="2"/>
              <a:buChar char="ü"/>
              <a:defRPr/>
            </a:pPr>
            <a:r>
              <a:rPr lang="en-US" sz="2400" dirty="0" smtClean="0">
                <a:solidFill>
                  <a:schemeClr val="accent3"/>
                </a:solidFill>
                <a:effectLst>
                  <a:outerShdw blurRad="50800" dist="38100" dir="2700000" algn="tl" rotWithShape="0">
                    <a:prstClr val="black">
                      <a:alpha val="40000"/>
                    </a:prstClr>
                  </a:outerShdw>
                </a:effectLst>
              </a:rPr>
              <a:t>intro &amp; your </a:t>
            </a:r>
            <a:r>
              <a:rPr lang="en-US" sz="2400" dirty="0">
                <a:solidFill>
                  <a:schemeClr val="accent3"/>
                </a:solidFill>
                <a:effectLst>
                  <a:outerShdw blurRad="50800" dist="38100" dir="2700000" algn="tl" rotWithShape="0">
                    <a:prstClr val="black">
                      <a:alpha val="40000"/>
                    </a:prstClr>
                  </a:outerShdw>
                </a:effectLst>
              </a:rPr>
              <a:t>hopes for the day</a:t>
            </a:r>
          </a:p>
          <a:p>
            <a:pPr marL="0" indent="0" eaLnBrk="1" hangingPunct="1">
              <a:lnSpc>
                <a:spcPct val="90000"/>
              </a:lnSpc>
              <a:buSzPct val="110000"/>
              <a:buNone/>
              <a:defRPr/>
            </a:pPr>
            <a:r>
              <a:rPr lang="en-US" sz="800" dirty="0">
                <a:effectLst>
                  <a:outerShdw blurRad="50800" dist="38100" dir="2700000" algn="tl" rotWithShape="0">
                    <a:prstClr val="black">
                      <a:alpha val="40000"/>
                    </a:prstClr>
                  </a:outerShdw>
                </a:effectLst>
              </a:rPr>
              <a:t>      </a:t>
            </a:r>
            <a:endParaRPr lang="en-US" sz="800" i="1" dirty="0">
              <a:effectLst>
                <a:outerShdw blurRad="50800" dist="38100" dir="2700000" algn="tl" rotWithShape="0">
                  <a:prstClr val="black">
                    <a:alpha val="40000"/>
                  </a:prstClr>
                </a:outerShdw>
              </a:effectLst>
            </a:endParaRPr>
          </a:p>
          <a:p>
            <a:pPr marL="446400" indent="-446400" eaLnBrk="1" hangingPunct="1">
              <a:lnSpc>
                <a:spcPct val="90000"/>
              </a:lnSpc>
              <a:buSzPct val="120000"/>
              <a:buFont typeface="Wingdings" charset="2"/>
              <a:buChar char="ü"/>
              <a:defRPr/>
            </a:pPr>
            <a:r>
              <a:rPr lang="en-US" sz="2400" dirty="0">
                <a:solidFill>
                  <a:schemeClr val="accent3"/>
                </a:solidFill>
                <a:effectLst>
                  <a:outerShdw blurRad="50800" dist="38100" dir="2700000" algn="tl" rotWithShape="0">
                    <a:prstClr val="black">
                      <a:alpha val="40000"/>
                    </a:prstClr>
                  </a:outerShdw>
                </a:effectLst>
              </a:rPr>
              <a:t>overview, psychotherapy’s improvable outcomes, progress monitoring &amp; a contextual model          </a:t>
            </a:r>
          </a:p>
          <a:p>
            <a:pPr marL="0" indent="0" eaLnBrk="1" hangingPunct="1">
              <a:lnSpc>
                <a:spcPct val="90000"/>
              </a:lnSpc>
              <a:buSzPct val="110000"/>
              <a:buNone/>
              <a:defRPr/>
            </a:pPr>
            <a:endParaRPr lang="en-US" sz="800" dirty="0">
              <a:effectLst>
                <a:outerShdw blurRad="50800" dist="38100" dir="2700000" algn="tl" rotWithShape="0">
                  <a:prstClr val="black">
                    <a:alpha val="40000"/>
                  </a:prstClr>
                </a:outerShdw>
              </a:effectLst>
            </a:endParaRPr>
          </a:p>
          <a:p>
            <a:pPr marL="447675" indent="-447675" eaLnBrk="1" hangingPunct="1">
              <a:lnSpc>
                <a:spcPct val="90000"/>
              </a:lnSpc>
              <a:buSzPct val="110000"/>
              <a:buFont typeface="Wingdings" pitchFamily="2" charset="2"/>
              <a:buChar char="Ø"/>
              <a:defRPr/>
            </a:pPr>
            <a:r>
              <a:rPr lang="en-US" sz="2400" dirty="0" smtClean="0">
                <a:solidFill>
                  <a:srgbClr val="FFCC00"/>
                </a:solidFill>
                <a:effectLst>
                  <a:outerShdw blurRad="50800" dist="38100" dir="2700000" algn="tl" rotWithShape="0">
                    <a:prstClr val="black">
                      <a:alpha val="40000"/>
                    </a:prstClr>
                  </a:outerShdw>
                </a:effectLst>
              </a:rPr>
              <a:t>medication, herbs &amp; supplements</a:t>
            </a:r>
          </a:p>
          <a:p>
            <a:pPr marL="0" indent="0" eaLnBrk="1" hangingPunct="1">
              <a:lnSpc>
                <a:spcPct val="90000"/>
              </a:lnSpc>
              <a:buSzPct val="110000"/>
              <a:buNone/>
              <a:defRPr/>
            </a:pPr>
            <a:endParaRPr lang="en-US" sz="800" dirty="0">
              <a:effectLst>
                <a:outerShdw blurRad="50800" dist="38100" dir="2700000" algn="tl" rotWithShape="0">
                  <a:prstClr val="black">
                    <a:alpha val="40000"/>
                  </a:prstClr>
                </a:outerShdw>
              </a:effectLst>
            </a:endParaRPr>
          </a:p>
          <a:p>
            <a:pPr marL="447675" indent="-447675" eaLnBrk="1" hangingPunct="1">
              <a:lnSpc>
                <a:spcPct val="90000"/>
              </a:lnSpc>
              <a:buSzPct val="110000"/>
              <a:buFont typeface="Wingdings" pitchFamily="2" charset="2"/>
              <a:buChar char="Ø"/>
              <a:defRPr/>
            </a:pPr>
            <a:r>
              <a:rPr lang="en-US" sz="2400" dirty="0">
                <a:effectLst>
                  <a:outerShdw blurRad="50800" dist="38100" dir="2700000" algn="tl" rotWithShape="0">
                    <a:prstClr val="black">
                      <a:alpha val="40000"/>
                    </a:prstClr>
                  </a:outerShdw>
                </a:effectLst>
              </a:rPr>
              <a:t>diet, </a:t>
            </a:r>
            <a:r>
              <a:rPr lang="en-US" sz="2400" dirty="0" smtClean="0">
                <a:effectLst>
                  <a:outerShdw blurRad="50800" dist="38100" dir="2700000" algn="tl" rotWithShape="0">
                    <a:prstClr val="black">
                      <a:alpha val="40000"/>
                    </a:prstClr>
                  </a:outerShdw>
                </a:effectLst>
              </a:rPr>
              <a:t>alcohol, smoking </a:t>
            </a:r>
            <a:r>
              <a:rPr lang="en-US" sz="2400" dirty="0">
                <a:effectLst>
                  <a:outerShdw blurRad="50800" dist="38100" dir="2700000" algn="tl" rotWithShape="0">
                    <a:prstClr val="black">
                      <a:alpha val="40000"/>
                    </a:prstClr>
                  </a:outerShdw>
                </a:effectLst>
              </a:rPr>
              <a:t>&amp; exercise  </a:t>
            </a:r>
          </a:p>
          <a:p>
            <a:pPr marL="0" indent="0" eaLnBrk="1" hangingPunct="1">
              <a:lnSpc>
                <a:spcPct val="90000"/>
              </a:lnSpc>
              <a:buSzPct val="110000"/>
              <a:buNone/>
              <a:defRPr/>
            </a:pPr>
            <a:r>
              <a:rPr lang="en-US" sz="800" dirty="0">
                <a:effectLst>
                  <a:outerShdw blurRad="50800" dist="38100" dir="2700000" algn="tl" rotWithShape="0">
                    <a:prstClr val="black">
                      <a:alpha val="40000"/>
                    </a:prstClr>
                  </a:outerShdw>
                </a:effectLst>
              </a:rPr>
              <a:t>        </a:t>
            </a:r>
          </a:p>
          <a:p>
            <a:pPr marL="447675" indent="-447675" eaLnBrk="1" hangingPunct="1">
              <a:lnSpc>
                <a:spcPct val="90000"/>
              </a:lnSpc>
              <a:buSzPct val="110000"/>
              <a:buFont typeface="Wingdings" pitchFamily="2" charset="2"/>
              <a:buChar char="Ø"/>
              <a:defRPr/>
            </a:pPr>
            <a:r>
              <a:rPr lang="en-US" sz="2400" dirty="0">
                <a:effectLst>
                  <a:outerShdw blurRad="50800" dist="38100" dir="2700000" algn="tl" rotWithShape="0">
                    <a:prstClr val="black">
                      <a:alpha val="40000"/>
                    </a:prstClr>
                  </a:outerShdw>
                </a:effectLst>
              </a:rPr>
              <a:t>when add biological methods? early on/strengths, later/</a:t>
            </a:r>
            <a:r>
              <a:rPr lang="en-US" sz="2400" dirty="0" err="1">
                <a:effectLst>
                  <a:outerShdw blurRad="50800" dist="38100" dir="2700000" algn="tl" rotWithShape="0">
                    <a:prstClr val="black">
                      <a:alpha val="40000"/>
                    </a:prstClr>
                  </a:outerShdw>
                </a:effectLst>
              </a:rPr>
              <a:t>augmnt</a:t>
            </a:r>
            <a:endParaRPr lang="en-US" sz="2400" dirty="0">
              <a:effectLst>
                <a:outerShdw blurRad="50800" dist="38100" dir="2700000" algn="tl" rotWithShape="0">
                  <a:prstClr val="black">
                    <a:alpha val="40000"/>
                  </a:prstClr>
                </a:outerShdw>
              </a:effectLst>
            </a:endParaRPr>
          </a:p>
          <a:p>
            <a:pPr marL="0" indent="0" eaLnBrk="1" hangingPunct="1">
              <a:lnSpc>
                <a:spcPct val="90000"/>
              </a:lnSpc>
              <a:buSzPct val="110000"/>
              <a:buNone/>
              <a:defRPr/>
            </a:pPr>
            <a:r>
              <a:rPr lang="en-US" sz="800" dirty="0">
                <a:effectLst>
                  <a:outerShdw blurRad="50800" dist="38100" dir="2700000" algn="tl" rotWithShape="0">
                    <a:prstClr val="black">
                      <a:alpha val="40000"/>
                    </a:prstClr>
                  </a:outerShdw>
                </a:effectLst>
              </a:rPr>
              <a:t>      </a:t>
            </a:r>
          </a:p>
          <a:p>
            <a:pPr marL="447675" indent="-447675" eaLnBrk="1" hangingPunct="1">
              <a:lnSpc>
                <a:spcPct val="90000"/>
              </a:lnSpc>
              <a:buSzPct val="110000"/>
              <a:buFont typeface="Wingdings" pitchFamily="2" charset="2"/>
              <a:buChar char="Ø"/>
              <a:defRPr/>
            </a:pPr>
            <a:r>
              <a:rPr lang="en-US" sz="2400" dirty="0">
                <a:effectLst>
                  <a:outerShdw blurRad="50800" dist="38100" dir="2700000" algn="tl" rotWithShape="0">
                    <a:prstClr val="black">
                      <a:alpha val="40000"/>
                    </a:prstClr>
                  </a:outerShdw>
                </a:effectLst>
              </a:rPr>
              <a:t>sleep (poor, apnea, restrict), </a:t>
            </a:r>
            <a:r>
              <a:rPr lang="en-US" sz="2400" dirty="0">
                <a:effectLst>
                  <a:outerShdw blurRad="50800" dist="38100" dir="2700000" algn="tl" rotWithShape="0">
                    <a:prstClr val="black">
                      <a:alpha val="40000"/>
                    </a:prstClr>
                  </a:outerShdw>
                </a:effectLst>
              </a:rPr>
              <a:t>light (box, alarm), </a:t>
            </a:r>
            <a:r>
              <a:rPr lang="en-US" sz="2400" dirty="0" err="1">
                <a:effectLst>
                  <a:outerShdw blurRad="50800" dist="38100" dir="2700000" algn="tl" rotWithShape="0">
                    <a:prstClr val="black">
                      <a:alpha val="40000"/>
                    </a:prstClr>
                  </a:outerShdw>
                </a:effectLst>
              </a:rPr>
              <a:t>ect</a:t>
            </a:r>
            <a:r>
              <a:rPr lang="en-US" sz="2400" dirty="0">
                <a:effectLst>
                  <a:outerShdw blurRad="50800" dist="38100" dir="2700000" algn="tl" rotWithShape="0">
                    <a:prstClr val="black">
                      <a:alpha val="40000"/>
                    </a:prstClr>
                  </a:outerShdw>
                </a:effectLst>
              </a:rPr>
              <a:t>, yoga,  acupuncture, </a:t>
            </a:r>
            <a:r>
              <a:rPr lang="en-US" sz="2400" dirty="0" err="1">
                <a:effectLst>
                  <a:outerShdw blurRad="50800" dist="38100" dir="2700000" algn="tl" rotWithShape="0">
                    <a:prstClr val="black">
                      <a:alpha val="40000"/>
                    </a:prstClr>
                  </a:outerShdw>
                </a:effectLst>
              </a:rPr>
              <a:t>botox</a:t>
            </a:r>
            <a:r>
              <a:rPr lang="en-US" sz="2400" dirty="0">
                <a:effectLst>
                  <a:outerShdw blurRad="50800" dist="38100" dir="2700000" algn="tl" rotWithShape="0">
                    <a:prstClr val="black">
                      <a:alpha val="40000"/>
                    </a:prstClr>
                  </a:outerShdw>
                </a:effectLst>
              </a:rPr>
              <a:t>, heat, </a:t>
            </a:r>
            <a:r>
              <a:rPr lang="en-US" sz="2400" dirty="0" err="1" smtClean="0">
                <a:effectLst>
                  <a:outerShdw blurRad="50800" dist="38100" dir="2700000" algn="tl" rotWithShape="0">
                    <a:prstClr val="black">
                      <a:alpha val="40000"/>
                    </a:prstClr>
                  </a:outerShdw>
                </a:effectLst>
              </a:rPr>
              <a:t>etc</a:t>
            </a:r>
            <a:endParaRPr lang="en-US" sz="800" i="1" dirty="0" smtClean="0">
              <a:effectLst>
                <a:outerShdw blurRad="50800" dist="38100" dir="2700000" algn="tl" rotWithShape="0">
                  <a:prstClr val="black">
                    <a:alpha val="40000"/>
                  </a:prstClr>
                </a:outerShdw>
              </a:effectLst>
            </a:endParaRPr>
          </a:p>
          <a:p>
            <a:pPr marL="0" indent="0" eaLnBrk="1" hangingPunct="1">
              <a:lnSpc>
                <a:spcPct val="90000"/>
              </a:lnSpc>
              <a:buSzPct val="110000"/>
              <a:buNone/>
              <a:defRPr/>
            </a:pPr>
            <a:endParaRPr lang="en-US" sz="800" dirty="0" smtClean="0">
              <a:effectLst>
                <a:outerShdw blurRad="50800" dist="38100" dir="2700000" algn="tl" rotWithShape="0">
                  <a:prstClr val="black">
                    <a:alpha val="40000"/>
                  </a:prstClr>
                </a:outerShdw>
              </a:effectLst>
            </a:endParaRPr>
          </a:p>
        </p:txBody>
      </p:sp>
      <p:sp>
        <p:nvSpPr>
          <p:cNvPr id="5124" name="Line 4"/>
          <p:cNvSpPr>
            <a:spLocks noChangeShapeType="1"/>
          </p:cNvSpPr>
          <p:nvPr/>
        </p:nvSpPr>
        <p:spPr bwMode="auto">
          <a:xfrm>
            <a:off x="793750" y="6669360"/>
            <a:ext cx="7593013"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25" name="Rectangle 6"/>
          <p:cNvSpPr>
            <a:spLocks noChangeArrowheads="1"/>
          </p:cNvSpPr>
          <p:nvPr/>
        </p:nvSpPr>
        <p:spPr bwMode="gray">
          <a:xfrm>
            <a:off x="762000" y="601663"/>
            <a:ext cx="31750" cy="10525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endParaRPr kumimoji="1" lang="en-US" altLang="en-US" sz="2400"/>
          </a:p>
        </p:txBody>
      </p:sp>
      <p:pic>
        <p:nvPicPr>
          <p:cNvPr id="51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78" y="1772816"/>
            <a:ext cx="3203609"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046246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2008" y="116632"/>
            <a:ext cx="8964488" cy="1066800"/>
          </a:xfrm>
        </p:spPr>
        <p:txBody>
          <a:bodyPr lIns="92075" tIns="46038" rIns="92075" bIns="46038"/>
          <a:lstStyle/>
          <a:p>
            <a:pPr eaLnBrk="1" hangingPunct="1">
              <a:defRPr/>
            </a:pPr>
            <a:r>
              <a:rPr lang="en-US" sz="4000" dirty="0" smtClean="0"/>
              <a:t>exercise 2: what important so far?</a:t>
            </a:r>
          </a:p>
        </p:txBody>
      </p:sp>
      <p:sp>
        <p:nvSpPr>
          <p:cNvPr id="6148" name="Rectangle 4"/>
          <p:cNvSpPr>
            <a:spLocks noGrp="1" noChangeArrowheads="1"/>
          </p:cNvSpPr>
          <p:nvPr>
            <p:ph type="body" sz="half" idx="1"/>
          </p:nvPr>
        </p:nvSpPr>
        <p:spPr>
          <a:xfrm>
            <a:off x="2843808" y="1111424"/>
            <a:ext cx="6264696" cy="5341912"/>
          </a:xfrm>
        </p:spPr>
        <p:txBody>
          <a:bodyPr lIns="92075" tIns="46038" rIns="92075" bIns="46038"/>
          <a:lstStyle/>
          <a:p>
            <a:pPr marL="0" indent="0" eaLnBrk="1" hangingPunct="1">
              <a:buSzTx/>
              <a:buNone/>
              <a:defRPr/>
            </a:pPr>
            <a:r>
              <a:rPr lang="en-US" dirty="0" smtClean="0">
                <a:solidFill>
                  <a:schemeClr val="accent5"/>
                </a:solidFill>
              </a:rPr>
              <a:t>from this initial ‘setting the scene’ section of today’s seminar, what has been most interesting and potentially useful for you so far?  how could you begin to apply this information?</a:t>
            </a:r>
          </a:p>
          <a:p>
            <a:pPr marL="666000" eaLnBrk="1" hangingPunct="1">
              <a:buSzTx/>
              <a:defRPr/>
            </a:pPr>
            <a:r>
              <a:rPr lang="en-US" dirty="0" smtClean="0">
                <a:solidFill>
                  <a:schemeClr val="accent5"/>
                </a:solidFill>
              </a:rPr>
              <a:t> solo </a:t>
            </a:r>
            <a:r>
              <a:rPr lang="is-IS" dirty="0" smtClean="0">
                <a:solidFill>
                  <a:schemeClr val="accent5"/>
                </a:solidFill>
              </a:rPr>
              <a:t>… reflection sheet</a:t>
            </a:r>
          </a:p>
          <a:p>
            <a:pPr marL="666000" eaLnBrk="1" hangingPunct="1">
              <a:buSzTx/>
              <a:defRPr/>
            </a:pPr>
            <a:r>
              <a:rPr lang="is-IS" dirty="0" smtClean="0">
                <a:solidFill>
                  <a:schemeClr val="accent5"/>
                </a:solidFill>
              </a:rPr>
              <a:t> pairs ... share</a:t>
            </a:r>
          </a:p>
          <a:p>
            <a:pPr marL="666000" eaLnBrk="1" hangingPunct="1">
              <a:buSzTx/>
              <a:defRPr/>
            </a:pPr>
            <a:r>
              <a:rPr lang="is-IS" dirty="0" smtClean="0">
                <a:solidFill>
                  <a:schemeClr val="accent5"/>
                </a:solidFill>
              </a:rPr>
              <a:t> group ... comments</a:t>
            </a:r>
            <a:endParaRPr lang="en-US" dirty="0" smtClean="0">
              <a:solidFill>
                <a:schemeClr val="accent5"/>
              </a:solidFill>
            </a:endParaRPr>
          </a:p>
          <a:p>
            <a:pPr marL="0" indent="0" eaLnBrk="1" hangingPunct="1">
              <a:buSzTx/>
              <a:buNone/>
              <a:defRPr/>
            </a:pPr>
            <a:endParaRPr lang="en-US" dirty="0"/>
          </a:p>
        </p:txBody>
      </p:sp>
      <p:sp>
        <p:nvSpPr>
          <p:cNvPr id="15365" name="Line 4"/>
          <p:cNvSpPr>
            <a:spLocks noChangeShapeType="1"/>
          </p:cNvSpPr>
          <p:nvPr/>
        </p:nvSpPr>
        <p:spPr bwMode="auto">
          <a:xfrm>
            <a:off x="629952" y="6741368"/>
            <a:ext cx="7848600"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 name="Picture 1"/>
          <p:cNvPicPr>
            <a:picLocks noChangeAspect="1"/>
          </p:cNvPicPr>
          <p:nvPr/>
        </p:nvPicPr>
        <p:blipFill>
          <a:blip r:embed="rId2"/>
          <a:stretch>
            <a:fillRect/>
          </a:stretch>
        </p:blipFill>
        <p:spPr>
          <a:xfrm>
            <a:off x="107504" y="1831504"/>
            <a:ext cx="2664296" cy="2664296"/>
          </a:xfrm>
          <a:prstGeom prst="rect">
            <a:avLst/>
          </a:prstGeom>
        </p:spPr>
      </p:pic>
    </p:spTree>
    <p:extLst>
      <p:ext uri="{BB962C8B-B14F-4D97-AF65-F5344CB8AC3E}">
        <p14:creationId xmlns:p14="http://schemas.microsoft.com/office/powerpoint/2010/main" val="25520206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rrowheads="1"/>
          </p:cNvSpPr>
          <p:nvPr>
            <p:ph type="title"/>
          </p:nvPr>
        </p:nvSpPr>
        <p:spPr>
          <a:xfrm>
            <a:off x="411361" y="269379"/>
            <a:ext cx="8193087" cy="783357"/>
          </a:xfrm>
        </p:spPr>
        <p:txBody>
          <a:bodyPr lIns="92075" tIns="46038" rIns="92075" bIns="46038" anchor="b"/>
          <a:lstStyle/>
          <a:p>
            <a:pPr eaLnBrk="1" hangingPunct="1">
              <a:defRPr/>
            </a:pPr>
            <a:r>
              <a:rPr lang="en-US" dirty="0" smtClean="0"/>
              <a:t>key points of this workshop</a:t>
            </a:r>
          </a:p>
        </p:txBody>
      </p:sp>
      <p:sp>
        <p:nvSpPr>
          <p:cNvPr id="147459" name="Rectangle 3"/>
          <p:cNvSpPr>
            <a:spLocks noGrp="1" noRot="1" noChangeArrowheads="1"/>
          </p:cNvSpPr>
          <p:nvPr>
            <p:ph type="body" sz="half" idx="3"/>
          </p:nvPr>
        </p:nvSpPr>
        <p:spPr>
          <a:xfrm>
            <a:off x="3275856" y="1296144"/>
            <a:ext cx="5760640" cy="5085184"/>
          </a:xfrm>
        </p:spPr>
        <p:txBody>
          <a:bodyPr lIns="92075" tIns="46038" rIns="92075" bIns="46038"/>
          <a:lstStyle/>
          <a:p>
            <a:pPr marL="342000" indent="-446400" eaLnBrk="1" hangingPunct="1">
              <a:lnSpc>
                <a:spcPct val="90000"/>
              </a:lnSpc>
              <a:spcBef>
                <a:spcPts val="576"/>
              </a:spcBef>
              <a:buSzPct val="120000"/>
              <a:buFont typeface="Wingdings" charset="2"/>
              <a:buChar char="ü"/>
              <a:defRPr/>
            </a:pPr>
            <a:r>
              <a:rPr lang="en-US" sz="2400" dirty="0" smtClean="0">
                <a:solidFill>
                  <a:schemeClr val="accent3"/>
                </a:solidFill>
                <a:effectLst>
                  <a:outerShdw blurRad="50800" dist="38100" dir="2700000" algn="tl" rotWithShape="0">
                    <a:prstClr val="black">
                      <a:alpha val="40000"/>
                    </a:prstClr>
                  </a:outerShdw>
                </a:effectLst>
              </a:rPr>
              <a:t>intro &amp; your </a:t>
            </a:r>
            <a:r>
              <a:rPr lang="en-US" sz="2400" dirty="0">
                <a:solidFill>
                  <a:schemeClr val="accent3"/>
                </a:solidFill>
                <a:effectLst>
                  <a:outerShdw blurRad="50800" dist="38100" dir="2700000" algn="tl" rotWithShape="0">
                    <a:prstClr val="black">
                      <a:alpha val="40000"/>
                    </a:prstClr>
                  </a:outerShdw>
                </a:effectLst>
              </a:rPr>
              <a:t>hopes for the day</a:t>
            </a:r>
          </a:p>
          <a:p>
            <a:pPr marL="0" indent="0" eaLnBrk="1" hangingPunct="1">
              <a:lnSpc>
                <a:spcPct val="90000"/>
              </a:lnSpc>
              <a:buSzPct val="110000"/>
              <a:buNone/>
              <a:defRPr/>
            </a:pPr>
            <a:r>
              <a:rPr lang="en-US" sz="800" dirty="0">
                <a:effectLst>
                  <a:outerShdw blurRad="50800" dist="38100" dir="2700000" algn="tl" rotWithShape="0">
                    <a:prstClr val="black">
                      <a:alpha val="40000"/>
                    </a:prstClr>
                  </a:outerShdw>
                </a:effectLst>
              </a:rPr>
              <a:t>      </a:t>
            </a:r>
            <a:endParaRPr lang="en-US" sz="800" i="1" dirty="0">
              <a:effectLst>
                <a:outerShdw blurRad="50800" dist="38100" dir="2700000" algn="tl" rotWithShape="0">
                  <a:prstClr val="black">
                    <a:alpha val="40000"/>
                  </a:prstClr>
                </a:outerShdw>
              </a:effectLst>
            </a:endParaRPr>
          </a:p>
          <a:p>
            <a:pPr marL="446400" indent="-446400" eaLnBrk="1" hangingPunct="1">
              <a:lnSpc>
                <a:spcPct val="90000"/>
              </a:lnSpc>
              <a:buSzPct val="120000"/>
              <a:buFont typeface="Wingdings" charset="2"/>
              <a:buChar char="ü"/>
              <a:defRPr/>
            </a:pPr>
            <a:r>
              <a:rPr lang="en-US" sz="2400" dirty="0">
                <a:solidFill>
                  <a:schemeClr val="accent3"/>
                </a:solidFill>
                <a:effectLst>
                  <a:outerShdw blurRad="50800" dist="38100" dir="2700000" algn="tl" rotWithShape="0">
                    <a:prstClr val="black">
                      <a:alpha val="40000"/>
                    </a:prstClr>
                  </a:outerShdw>
                </a:effectLst>
              </a:rPr>
              <a:t>overview, psychotherapy’s improvable outcomes, progress monitoring &amp; a contextual model          </a:t>
            </a:r>
          </a:p>
          <a:p>
            <a:pPr marL="0" indent="0" eaLnBrk="1" hangingPunct="1">
              <a:lnSpc>
                <a:spcPct val="90000"/>
              </a:lnSpc>
              <a:buSzPct val="110000"/>
              <a:buNone/>
              <a:defRPr/>
            </a:pPr>
            <a:endParaRPr lang="en-US" sz="800" dirty="0">
              <a:effectLst>
                <a:outerShdw blurRad="50800" dist="38100" dir="2700000" algn="tl" rotWithShape="0">
                  <a:prstClr val="black">
                    <a:alpha val="40000"/>
                  </a:prstClr>
                </a:outerShdw>
              </a:effectLst>
            </a:endParaRPr>
          </a:p>
          <a:p>
            <a:pPr marL="447675" indent="-447675" eaLnBrk="1" hangingPunct="1">
              <a:lnSpc>
                <a:spcPct val="90000"/>
              </a:lnSpc>
              <a:buSzPct val="110000"/>
              <a:buFont typeface="Wingdings" pitchFamily="2" charset="2"/>
              <a:buChar char="Ø"/>
              <a:defRPr/>
            </a:pPr>
            <a:r>
              <a:rPr lang="en-US" sz="2400" dirty="0" smtClean="0">
                <a:solidFill>
                  <a:srgbClr val="FFCC00"/>
                </a:solidFill>
                <a:effectLst>
                  <a:outerShdw blurRad="50800" dist="38100" dir="2700000" algn="tl" rotWithShape="0">
                    <a:prstClr val="black">
                      <a:alpha val="40000"/>
                    </a:prstClr>
                  </a:outerShdw>
                </a:effectLst>
              </a:rPr>
              <a:t>medication, herbs &amp; supplements</a:t>
            </a:r>
          </a:p>
          <a:p>
            <a:pPr marL="0" indent="0" eaLnBrk="1" hangingPunct="1">
              <a:lnSpc>
                <a:spcPct val="90000"/>
              </a:lnSpc>
              <a:buSzPct val="110000"/>
              <a:buNone/>
              <a:defRPr/>
            </a:pPr>
            <a:endParaRPr lang="en-US" sz="800" dirty="0">
              <a:effectLst>
                <a:outerShdw blurRad="50800" dist="38100" dir="2700000" algn="tl" rotWithShape="0">
                  <a:prstClr val="black">
                    <a:alpha val="40000"/>
                  </a:prstClr>
                </a:outerShdw>
              </a:effectLst>
            </a:endParaRPr>
          </a:p>
          <a:p>
            <a:pPr marL="447675" indent="-447675" eaLnBrk="1" hangingPunct="1">
              <a:lnSpc>
                <a:spcPct val="90000"/>
              </a:lnSpc>
              <a:buSzPct val="110000"/>
              <a:buFont typeface="Wingdings" pitchFamily="2" charset="2"/>
              <a:buChar char="Ø"/>
              <a:defRPr/>
            </a:pPr>
            <a:r>
              <a:rPr lang="en-US" sz="2400" dirty="0">
                <a:effectLst>
                  <a:outerShdw blurRad="50800" dist="38100" dir="2700000" algn="tl" rotWithShape="0">
                    <a:prstClr val="black">
                      <a:alpha val="40000"/>
                    </a:prstClr>
                  </a:outerShdw>
                </a:effectLst>
              </a:rPr>
              <a:t>diet, </a:t>
            </a:r>
            <a:r>
              <a:rPr lang="en-US" sz="2400" dirty="0" smtClean="0">
                <a:effectLst>
                  <a:outerShdw blurRad="50800" dist="38100" dir="2700000" algn="tl" rotWithShape="0">
                    <a:prstClr val="black">
                      <a:alpha val="40000"/>
                    </a:prstClr>
                  </a:outerShdw>
                </a:effectLst>
              </a:rPr>
              <a:t>alcohol, smoking </a:t>
            </a:r>
            <a:r>
              <a:rPr lang="en-US" sz="2400" dirty="0">
                <a:effectLst>
                  <a:outerShdw blurRad="50800" dist="38100" dir="2700000" algn="tl" rotWithShape="0">
                    <a:prstClr val="black">
                      <a:alpha val="40000"/>
                    </a:prstClr>
                  </a:outerShdw>
                </a:effectLst>
              </a:rPr>
              <a:t>&amp; exercise  </a:t>
            </a:r>
          </a:p>
          <a:p>
            <a:pPr marL="0" indent="0" eaLnBrk="1" hangingPunct="1">
              <a:lnSpc>
                <a:spcPct val="90000"/>
              </a:lnSpc>
              <a:buSzPct val="110000"/>
              <a:buNone/>
              <a:defRPr/>
            </a:pPr>
            <a:r>
              <a:rPr lang="en-US" sz="800" dirty="0">
                <a:effectLst>
                  <a:outerShdw blurRad="50800" dist="38100" dir="2700000" algn="tl" rotWithShape="0">
                    <a:prstClr val="black">
                      <a:alpha val="40000"/>
                    </a:prstClr>
                  </a:outerShdw>
                </a:effectLst>
              </a:rPr>
              <a:t>        </a:t>
            </a:r>
          </a:p>
          <a:p>
            <a:pPr marL="447675" indent="-447675" eaLnBrk="1" hangingPunct="1">
              <a:lnSpc>
                <a:spcPct val="90000"/>
              </a:lnSpc>
              <a:buSzPct val="110000"/>
              <a:buFont typeface="Wingdings" pitchFamily="2" charset="2"/>
              <a:buChar char="Ø"/>
              <a:defRPr/>
            </a:pPr>
            <a:r>
              <a:rPr lang="en-US" sz="2400" dirty="0">
                <a:effectLst>
                  <a:outerShdw blurRad="50800" dist="38100" dir="2700000" algn="tl" rotWithShape="0">
                    <a:prstClr val="black">
                      <a:alpha val="40000"/>
                    </a:prstClr>
                  </a:outerShdw>
                </a:effectLst>
              </a:rPr>
              <a:t>when add biological methods? early on/strengths, later/</a:t>
            </a:r>
            <a:r>
              <a:rPr lang="en-US" sz="2400" dirty="0" err="1">
                <a:effectLst>
                  <a:outerShdw blurRad="50800" dist="38100" dir="2700000" algn="tl" rotWithShape="0">
                    <a:prstClr val="black">
                      <a:alpha val="40000"/>
                    </a:prstClr>
                  </a:outerShdw>
                </a:effectLst>
              </a:rPr>
              <a:t>augmnt</a:t>
            </a:r>
            <a:endParaRPr lang="en-US" sz="2400" dirty="0">
              <a:effectLst>
                <a:outerShdw blurRad="50800" dist="38100" dir="2700000" algn="tl" rotWithShape="0">
                  <a:prstClr val="black">
                    <a:alpha val="40000"/>
                  </a:prstClr>
                </a:outerShdw>
              </a:effectLst>
            </a:endParaRPr>
          </a:p>
          <a:p>
            <a:pPr marL="0" indent="0" eaLnBrk="1" hangingPunct="1">
              <a:lnSpc>
                <a:spcPct val="90000"/>
              </a:lnSpc>
              <a:buSzPct val="110000"/>
              <a:buNone/>
              <a:defRPr/>
            </a:pPr>
            <a:r>
              <a:rPr lang="en-US" sz="800" dirty="0">
                <a:effectLst>
                  <a:outerShdw blurRad="50800" dist="38100" dir="2700000" algn="tl" rotWithShape="0">
                    <a:prstClr val="black">
                      <a:alpha val="40000"/>
                    </a:prstClr>
                  </a:outerShdw>
                </a:effectLst>
              </a:rPr>
              <a:t>      </a:t>
            </a:r>
          </a:p>
          <a:p>
            <a:pPr marL="447675" indent="-447675" eaLnBrk="1" hangingPunct="1">
              <a:lnSpc>
                <a:spcPct val="90000"/>
              </a:lnSpc>
              <a:buSzPct val="110000"/>
              <a:buFont typeface="Wingdings" pitchFamily="2" charset="2"/>
              <a:buChar char="Ø"/>
              <a:defRPr/>
            </a:pPr>
            <a:r>
              <a:rPr lang="en-US" sz="2400" dirty="0">
                <a:effectLst>
                  <a:outerShdw blurRad="50800" dist="38100" dir="2700000" algn="tl" rotWithShape="0">
                    <a:prstClr val="black">
                      <a:alpha val="40000"/>
                    </a:prstClr>
                  </a:outerShdw>
                </a:effectLst>
              </a:rPr>
              <a:t>sleep (poor, apnea, restrict), </a:t>
            </a:r>
            <a:r>
              <a:rPr lang="en-US" sz="2400" dirty="0">
                <a:effectLst>
                  <a:outerShdw blurRad="50800" dist="38100" dir="2700000" algn="tl" rotWithShape="0">
                    <a:prstClr val="black">
                      <a:alpha val="40000"/>
                    </a:prstClr>
                  </a:outerShdw>
                </a:effectLst>
              </a:rPr>
              <a:t>light (box, alarm), </a:t>
            </a:r>
            <a:r>
              <a:rPr lang="en-US" sz="2400" dirty="0" err="1">
                <a:effectLst>
                  <a:outerShdw blurRad="50800" dist="38100" dir="2700000" algn="tl" rotWithShape="0">
                    <a:prstClr val="black">
                      <a:alpha val="40000"/>
                    </a:prstClr>
                  </a:outerShdw>
                </a:effectLst>
              </a:rPr>
              <a:t>ect</a:t>
            </a:r>
            <a:r>
              <a:rPr lang="en-US" sz="2400" dirty="0">
                <a:effectLst>
                  <a:outerShdw blurRad="50800" dist="38100" dir="2700000" algn="tl" rotWithShape="0">
                    <a:prstClr val="black">
                      <a:alpha val="40000"/>
                    </a:prstClr>
                  </a:outerShdw>
                </a:effectLst>
              </a:rPr>
              <a:t>, yoga,  acupuncture, </a:t>
            </a:r>
            <a:r>
              <a:rPr lang="en-US" sz="2400" dirty="0" err="1">
                <a:effectLst>
                  <a:outerShdw blurRad="50800" dist="38100" dir="2700000" algn="tl" rotWithShape="0">
                    <a:prstClr val="black">
                      <a:alpha val="40000"/>
                    </a:prstClr>
                  </a:outerShdw>
                </a:effectLst>
              </a:rPr>
              <a:t>botox</a:t>
            </a:r>
            <a:r>
              <a:rPr lang="en-US" sz="2400" dirty="0">
                <a:effectLst>
                  <a:outerShdw blurRad="50800" dist="38100" dir="2700000" algn="tl" rotWithShape="0">
                    <a:prstClr val="black">
                      <a:alpha val="40000"/>
                    </a:prstClr>
                  </a:outerShdw>
                </a:effectLst>
              </a:rPr>
              <a:t>, heat, </a:t>
            </a:r>
            <a:r>
              <a:rPr lang="en-US" sz="2400" dirty="0" err="1" smtClean="0">
                <a:effectLst>
                  <a:outerShdw blurRad="50800" dist="38100" dir="2700000" algn="tl" rotWithShape="0">
                    <a:prstClr val="black">
                      <a:alpha val="40000"/>
                    </a:prstClr>
                  </a:outerShdw>
                </a:effectLst>
              </a:rPr>
              <a:t>etc</a:t>
            </a:r>
            <a:endParaRPr lang="en-US" sz="800" dirty="0" smtClean="0">
              <a:effectLst>
                <a:outerShdw blurRad="50800" dist="38100" dir="2700000" algn="tl" rotWithShape="0">
                  <a:prstClr val="black">
                    <a:alpha val="40000"/>
                  </a:prstClr>
                </a:outerShdw>
              </a:effectLst>
            </a:endParaRPr>
          </a:p>
        </p:txBody>
      </p:sp>
      <p:sp>
        <p:nvSpPr>
          <p:cNvPr id="5124" name="Line 4"/>
          <p:cNvSpPr>
            <a:spLocks noChangeShapeType="1"/>
          </p:cNvSpPr>
          <p:nvPr/>
        </p:nvSpPr>
        <p:spPr bwMode="auto">
          <a:xfrm>
            <a:off x="793750" y="6669360"/>
            <a:ext cx="7593013"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25" name="Rectangle 6"/>
          <p:cNvSpPr>
            <a:spLocks noChangeArrowheads="1"/>
          </p:cNvSpPr>
          <p:nvPr/>
        </p:nvSpPr>
        <p:spPr bwMode="gray">
          <a:xfrm>
            <a:off x="762000" y="601663"/>
            <a:ext cx="31750" cy="10525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endParaRPr kumimoji="1" lang="en-US" altLang="en-US" sz="2400"/>
          </a:p>
        </p:txBody>
      </p:sp>
      <p:pic>
        <p:nvPicPr>
          <p:cNvPr id="51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78" y="1772816"/>
            <a:ext cx="3203609"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573399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2008" y="345976"/>
            <a:ext cx="8892480" cy="1066800"/>
          </a:xfrm>
        </p:spPr>
        <p:txBody>
          <a:bodyPr lIns="92075" tIns="46038" rIns="92075" bIns="46038"/>
          <a:lstStyle/>
          <a:p>
            <a:pPr eaLnBrk="1" hangingPunct="1">
              <a:defRPr/>
            </a:pPr>
            <a:r>
              <a:rPr lang="en-US" sz="4000" dirty="0" smtClean="0"/>
              <a:t>medication, herbs &amp; supplements</a:t>
            </a:r>
          </a:p>
        </p:txBody>
      </p:sp>
      <p:sp>
        <p:nvSpPr>
          <p:cNvPr id="6148" name="Rectangle 4"/>
          <p:cNvSpPr>
            <a:spLocks noGrp="1" noChangeArrowheads="1"/>
          </p:cNvSpPr>
          <p:nvPr>
            <p:ph type="body" sz="half" idx="1"/>
          </p:nvPr>
        </p:nvSpPr>
        <p:spPr>
          <a:xfrm>
            <a:off x="107504" y="1844824"/>
            <a:ext cx="6192688" cy="3888432"/>
          </a:xfrm>
        </p:spPr>
        <p:txBody>
          <a:bodyPr lIns="92075" tIns="46038" rIns="92075" bIns="46038"/>
          <a:lstStyle/>
          <a:p>
            <a:pPr marL="446400" indent="-446400" eaLnBrk="1" hangingPunct="1">
              <a:buSzTx/>
              <a:buFont typeface="Wingdings" pitchFamily="2" charset="2"/>
              <a:buChar char="²"/>
              <a:defRPr/>
            </a:pPr>
            <a:r>
              <a:rPr lang="en-US" sz="2600" dirty="0" smtClean="0"/>
              <a:t>how effective are standard psychiatric medications? </a:t>
            </a:r>
          </a:p>
          <a:p>
            <a:pPr marL="0" indent="0" eaLnBrk="1" hangingPunct="1">
              <a:buSzTx/>
              <a:buNone/>
              <a:defRPr/>
            </a:pPr>
            <a:endParaRPr lang="en-US" sz="800" dirty="0" smtClean="0"/>
          </a:p>
          <a:p>
            <a:pPr marL="439200" indent="-446400" eaLnBrk="1" hangingPunct="1">
              <a:buSzTx/>
              <a:buFont typeface="Wingdings" pitchFamily="2" charset="2"/>
              <a:buChar char="²"/>
              <a:defRPr/>
            </a:pPr>
            <a:r>
              <a:rPr lang="en-US" sz="2600" dirty="0" smtClean="0"/>
              <a:t>what are some of the problems associated with these medicines?</a:t>
            </a:r>
          </a:p>
          <a:p>
            <a:pPr marL="0" indent="0" eaLnBrk="1" hangingPunct="1">
              <a:buSzTx/>
              <a:buNone/>
              <a:defRPr/>
            </a:pPr>
            <a:endParaRPr lang="en-US" sz="800" dirty="0" smtClean="0"/>
          </a:p>
          <a:p>
            <a:pPr marL="446400" indent="-446400" eaLnBrk="1" hangingPunct="1">
              <a:buSzTx/>
              <a:buFont typeface="Wingdings" pitchFamily="2" charset="2"/>
              <a:buChar char="²"/>
              <a:defRPr/>
            </a:pPr>
            <a:r>
              <a:rPr lang="en-US" sz="2600" dirty="0" smtClean="0"/>
              <a:t>what about herbal approaches?</a:t>
            </a:r>
            <a:endParaRPr lang="en-US" sz="2600" dirty="0"/>
          </a:p>
          <a:p>
            <a:pPr marL="0" indent="0" eaLnBrk="1" hangingPunct="1">
              <a:buSzTx/>
              <a:buFont typeface="Arial" charset="0"/>
              <a:buNone/>
              <a:defRPr/>
            </a:pPr>
            <a:endParaRPr lang="en-US" sz="800" dirty="0"/>
          </a:p>
          <a:p>
            <a:pPr marL="446400" indent="-446400" eaLnBrk="1" hangingPunct="1">
              <a:buSzTx/>
              <a:buFont typeface="Wingdings" pitchFamily="2" charset="2"/>
              <a:buChar char="²"/>
              <a:defRPr/>
            </a:pPr>
            <a:r>
              <a:rPr lang="en-US" sz="2600" dirty="0" smtClean="0"/>
              <a:t>do dietary supplements produce any wo</a:t>
            </a:r>
            <a:r>
              <a:rPr lang="en-US" sz="2800" dirty="0" smtClean="0"/>
              <a:t>rthwhile benefits? </a:t>
            </a:r>
          </a:p>
        </p:txBody>
      </p:sp>
      <p:sp>
        <p:nvSpPr>
          <p:cNvPr id="15365" name="Line 4"/>
          <p:cNvSpPr>
            <a:spLocks noChangeShapeType="1"/>
          </p:cNvSpPr>
          <p:nvPr/>
        </p:nvSpPr>
        <p:spPr bwMode="auto">
          <a:xfrm>
            <a:off x="611188" y="6381328"/>
            <a:ext cx="7848600"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4" name="Picture 3"/>
          <p:cNvPicPr>
            <a:picLocks noChangeAspect="1"/>
          </p:cNvPicPr>
          <p:nvPr/>
        </p:nvPicPr>
        <p:blipFill>
          <a:blip r:embed="rId2"/>
          <a:stretch>
            <a:fillRect/>
          </a:stretch>
        </p:blipFill>
        <p:spPr>
          <a:xfrm>
            <a:off x="6372200" y="1916832"/>
            <a:ext cx="2324100" cy="35052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2008" y="345976"/>
            <a:ext cx="8892480" cy="1066800"/>
          </a:xfrm>
        </p:spPr>
        <p:txBody>
          <a:bodyPr lIns="92075" tIns="46038" rIns="92075" bIns="46038"/>
          <a:lstStyle/>
          <a:p>
            <a:pPr eaLnBrk="1" hangingPunct="1">
              <a:defRPr/>
            </a:pPr>
            <a:r>
              <a:rPr lang="en-US" sz="4000" dirty="0" smtClean="0"/>
              <a:t>psychiatric medications</a:t>
            </a:r>
          </a:p>
        </p:txBody>
      </p:sp>
      <p:sp>
        <p:nvSpPr>
          <p:cNvPr id="6148" name="Rectangle 4"/>
          <p:cNvSpPr>
            <a:spLocks noGrp="1" noChangeArrowheads="1"/>
          </p:cNvSpPr>
          <p:nvPr>
            <p:ph type="body" sz="half" idx="1"/>
          </p:nvPr>
        </p:nvSpPr>
        <p:spPr>
          <a:xfrm>
            <a:off x="107504" y="1844824"/>
            <a:ext cx="6192688" cy="3888432"/>
          </a:xfrm>
        </p:spPr>
        <p:txBody>
          <a:bodyPr lIns="92075" tIns="46038" rIns="92075" bIns="46038"/>
          <a:lstStyle/>
          <a:p>
            <a:pPr marL="446400" indent="-446400" eaLnBrk="1" hangingPunct="1">
              <a:buSzTx/>
              <a:buFont typeface="Wingdings" pitchFamily="2" charset="2"/>
              <a:buChar char="²"/>
              <a:defRPr/>
            </a:pPr>
            <a:r>
              <a:rPr lang="en-US" sz="2600" dirty="0" smtClean="0"/>
              <a:t>what are psychiatric medicines? </a:t>
            </a:r>
          </a:p>
          <a:p>
            <a:pPr marL="0" indent="0" eaLnBrk="1" hangingPunct="1">
              <a:buSzTx/>
              <a:buNone/>
              <a:defRPr/>
            </a:pPr>
            <a:endParaRPr lang="en-US" sz="800" dirty="0" smtClean="0"/>
          </a:p>
          <a:p>
            <a:pPr marL="439200" indent="-446400" eaLnBrk="1" hangingPunct="1">
              <a:buSzTx/>
              <a:buFont typeface="Wingdings" pitchFamily="2" charset="2"/>
              <a:buChar char="²"/>
              <a:defRPr/>
            </a:pPr>
            <a:r>
              <a:rPr lang="en-US" sz="2600" dirty="0" smtClean="0"/>
              <a:t>are they effective?</a:t>
            </a:r>
          </a:p>
          <a:p>
            <a:pPr marL="0" indent="0" eaLnBrk="1" hangingPunct="1">
              <a:buSzTx/>
              <a:buNone/>
              <a:defRPr/>
            </a:pPr>
            <a:endParaRPr lang="en-US" sz="800" dirty="0" smtClean="0"/>
          </a:p>
          <a:p>
            <a:pPr marL="446400" indent="-446400" eaLnBrk="1" hangingPunct="1">
              <a:buSzTx/>
              <a:buFont typeface="Wingdings" pitchFamily="2" charset="2"/>
              <a:buChar char="²"/>
              <a:defRPr/>
            </a:pPr>
            <a:r>
              <a:rPr lang="en-US" sz="2600" dirty="0" smtClean="0"/>
              <a:t>how do they work?</a:t>
            </a:r>
          </a:p>
          <a:p>
            <a:pPr marL="1703700" lvl="3" indent="-446400" eaLnBrk="1" hangingPunct="1">
              <a:buFont typeface="Wingdings" pitchFamily="2" charset="2"/>
              <a:buChar char="²"/>
              <a:defRPr/>
            </a:pPr>
            <a:endParaRPr lang="en-US" sz="800" dirty="0"/>
          </a:p>
          <a:p>
            <a:pPr marL="446400" indent="-446400" eaLnBrk="1" hangingPunct="1">
              <a:buSzTx/>
              <a:buFont typeface="Wingdings" pitchFamily="2" charset="2"/>
              <a:buChar char="²"/>
              <a:defRPr/>
            </a:pPr>
            <a:r>
              <a:rPr lang="en-US" sz="2600" dirty="0" smtClean="0"/>
              <a:t>what about side effects?</a:t>
            </a:r>
          </a:p>
          <a:p>
            <a:pPr marL="0" indent="0" eaLnBrk="1" hangingPunct="1">
              <a:buSzTx/>
              <a:buFont typeface="Arial" charset="0"/>
              <a:buNone/>
              <a:defRPr/>
            </a:pPr>
            <a:endParaRPr lang="en-US" sz="800" dirty="0"/>
          </a:p>
          <a:p>
            <a:pPr marL="446400" indent="-446400" eaLnBrk="1" hangingPunct="1">
              <a:buSzTx/>
              <a:buFont typeface="Wingdings" pitchFamily="2" charset="2"/>
              <a:buChar char="²"/>
              <a:defRPr/>
            </a:pPr>
            <a:r>
              <a:rPr lang="en-US" sz="2600" dirty="0" smtClean="0"/>
              <a:t>do they add to or subtract from the benefits of psychotherapy?  </a:t>
            </a:r>
            <a:endParaRPr lang="en-US" sz="2600" dirty="0"/>
          </a:p>
        </p:txBody>
      </p:sp>
      <p:sp>
        <p:nvSpPr>
          <p:cNvPr id="15365" name="Line 4"/>
          <p:cNvSpPr>
            <a:spLocks noChangeShapeType="1"/>
          </p:cNvSpPr>
          <p:nvPr/>
        </p:nvSpPr>
        <p:spPr bwMode="auto">
          <a:xfrm>
            <a:off x="593948" y="6309320"/>
            <a:ext cx="7848600"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 name="Picture 1"/>
          <p:cNvPicPr>
            <a:picLocks noChangeAspect="1"/>
          </p:cNvPicPr>
          <p:nvPr/>
        </p:nvPicPr>
        <p:blipFill>
          <a:blip r:embed="rId2"/>
          <a:stretch>
            <a:fillRect/>
          </a:stretch>
        </p:blipFill>
        <p:spPr>
          <a:xfrm>
            <a:off x="6084168" y="2132856"/>
            <a:ext cx="2880320" cy="2880320"/>
          </a:xfrm>
          <a:prstGeom prst="rect">
            <a:avLst/>
          </a:prstGeom>
        </p:spPr>
      </p:pic>
    </p:spTree>
    <p:extLst>
      <p:ext uri="{BB962C8B-B14F-4D97-AF65-F5344CB8AC3E}">
        <p14:creationId xmlns:p14="http://schemas.microsoft.com/office/powerpoint/2010/main" val="6274750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5496" y="345976"/>
            <a:ext cx="9071992" cy="1066800"/>
          </a:xfrm>
        </p:spPr>
        <p:txBody>
          <a:bodyPr lIns="92075" tIns="46038" rIns="92075" bIns="46038"/>
          <a:lstStyle/>
          <a:p>
            <a:pPr eaLnBrk="1" hangingPunct="1">
              <a:defRPr/>
            </a:pPr>
            <a:r>
              <a:rPr lang="en-US" sz="4000" dirty="0" smtClean="0"/>
              <a:t>what are psychiatric medications?</a:t>
            </a:r>
          </a:p>
        </p:txBody>
      </p:sp>
      <p:sp>
        <p:nvSpPr>
          <p:cNvPr id="6148" name="Rectangle 4"/>
          <p:cNvSpPr>
            <a:spLocks noGrp="1" noChangeArrowheads="1"/>
          </p:cNvSpPr>
          <p:nvPr>
            <p:ph type="body" sz="half" idx="1"/>
          </p:nvPr>
        </p:nvSpPr>
        <p:spPr>
          <a:xfrm>
            <a:off x="107504" y="1844824"/>
            <a:ext cx="8640960" cy="4536504"/>
          </a:xfrm>
        </p:spPr>
        <p:txBody>
          <a:bodyPr lIns="92075" tIns="46038" rIns="92075" bIns="46038"/>
          <a:lstStyle/>
          <a:p>
            <a:pPr marL="450000" indent="-450000" eaLnBrk="1" hangingPunct="1">
              <a:spcBef>
                <a:spcPts val="672"/>
              </a:spcBef>
              <a:spcAft>
                <a:spcPts val="0"/>
              </a:spcAft>
              <a:buSzPct val="110000"/>
              <a:buFont typeface="Wingdings" charset="2"/>
              <a:buChar char="v"/>
              <a:defRPr/>
            </a:pPr>
            <a:r>
              <a:rPr lang="en-US" sz="2800" u="sng" dirty="0" smtClean="0">
                <a:solidFill>
                  <a:schemeClr val="accent5"/>
                </a:solidFill>
              </a:rPr>
              <a:t>anxiety</a:t>
            </a:r>
            <a:r>
              <a:rPr lang="en-US" sz="2600" dirty="0" smtClean="0"/>
              <a:t> – benzodiazepines, antidepressants, beta-blockers, </a:t>
            </a:r>
            <a:r>
              <a:rPr lang="en-US" sz="2600" dirty="0" err="1" smtClean="0"/>
              <a:t>pregabalin</a:t>
            </a:r>
            <a:r>
              <a:rPr lang="en-US" sz="2600" dirty="0" smtClean="0"/>
              <a:t>, antipsychotics</a:t>
            </a:r>
          </a:p>
          <a:p>
            <a:pPr marL="450000" indent="-450000" eaLnBrk="1" hangingPunct="1">
              <a:spcBef>
                <a:spcPts val="672"/>
              </a:spcBef>
              <a:spcAft>
                <a:spcPts val="0"/>
              </a:spcAft>
              <a:buSzPct val="110000"/>
              <a:buFont typeface="Wingdings" charset="2"/>
              <a:buChar char="v"/>
              <a:defRPr/>
            </a:pPr>
            <a:r>
              <a:rPr lang="en-US" sz="2800" u="sng" dirty="0" err="1" smtClean="0">
                <a:solidFill>
                  <a:srgbClr val="CAE2AA"/>
                </a:solidFill>
              </a:rPr>
              <a:t>adhd</a:t>
            </a:r>
            <a:r>
              <a:rPr lang="en-US" sz="2600" dirty="0" smtClean="0"/>
              <a:t> – </a:t>
            </a:r>
            <a:r>
              <a:rPr lang="en-US" sz="2600" dirty="0" err="1" smtClean="0"/>
              <a:t>cns</a:t>
            </a:r>
            <a:r>
              <a:rPr lang="en-US" sz="2600" dirty="0" smtClean="0"/>
              <a:t> stimulants</a:t>
            </a:r>
          </a:p>
          <a:p>
            <a:pPr marL="450000" indent="-450000" eaLnBrk="1" hangingPunct="1">
              <a:spcBef>
                <a:spcPts val="672"/>
              </a:spcBef>
              <a:spcAft>
                <a:spcPts val="0"/>
              </a:spcAft>
              <a:buSzPct val="110000"/>
              <a:buFont typeface="Wingdings" charset="2"/>
              <a:buChar char="v"/>
              <a:defRPr/>
            </a:pPr>
            <a:r>
              <a:rPr lang="en-US" sz="2800" u="sng" dirty="0" smtClean="0">
                <a:solidFill>
                  <a:srgbClr val="CAE2AA"/>
                </a:solidFill>
              </a:rPr>
              <a:t>bipolar disorder &amp; mania</a:t>
            </a:r>
            <a:r>
              <a:rPr lang="en-US" sz="2600" dirty="0" smtClean="0"/>
              <a:t> – acute/long term – antipsychotics, lithium, </a:t>
            </a:r>
            <a:r>
              <a:rPr lang="en-US" sz="2600" dirty="0" err="1" smtClean="0"/>
              <a:t>antiepileptics</a:t>
            </a:r>
            <a:r>
              <a:rPr lang="en-US" sz="2600" dirty="0" smtClean="0"/>
              <a:t>, </a:t>
            </a:r>
            <a:r>
              <a:rPr lang="en-US" sz="2600" dirty="0" err="1" smtClean="0"/>
              <a:t>etc</a:t>
            </a:r>
            <a:endParaRPr lang="en-US" sz="2600" dirty="0" smtClean="0"/>
          </a:p>
          <a:p>
            <a:pPr marL="450000" indent="-450000" eaLnBrk="1" hangingPunct="1">
              <a:spcBef>
                <a:spcPts val="672"/>
              </a:spcBef>
              <a:spcAft>
                <a:spcPts val="0"/>
              </a:spcAft>
              <a:buSzPct val="110000"/>
              <a:buFont typeface="Wingdings" charset="2"/>
              <a:buChar char="v"/>
              <a:defRPr/>
            </a:pPr>
            <a:r>
              <a:rPr lang="en-US" sz="2800" u="sng" dirty="0" smtClean="0">
                <a:solidFill>
                  <a:srgbClr val="CAE2AA"/>
                </a:solidFill>
              </a:rPr>
              <a:t>depression</a:t>
            </a:r>
            <a:r>
              <a:rPr lang="en-US" sz="2600" dirty="0" smtClean="0"/>
              <a:t> – </a:t>
            </a:r>
            <a:r>
              <a:rPr lang="en-US" sz="2600" dirty="0" err="1" smtClean="0"/>
              <a:t>ssri’s</a:t>
            </a:r>
            <a:r>
              <a:rPr lang="en-US" sz="2600" dirty="0" smtClean="0"/>
              <a:t>, </a:t>
            </a:r>
            <a:r>
              <a:rPr lang="en-US" sz="2600" dirty="0" err="1" smtClean="0"/>
              <a:t>snri’s</a:t>
            </a:r>
            <a:r>
              <a:rPr lang="en-US" sz="2600" dirty="0" smtClean="0"/>
              <a:t>, </a:t>
            </a:r>
            <a:r>
              <a:rPr lang="en-US" sz="2600" dirty="0" err="1" smtClean="0"/>
              <a:t>tricyclics</a:t>
            </a:r>
            <a:r>
              <a:rPr lang="en-US" sz="2600" dirty="0" smtClean="0"/>
              <a:t>, </a:t>
            </a:r>
            <a:r>
              <a:rPr lang="en-US" sz="2600" dirty="0" err="1" smtClean="0"/>
              <a:t>maoi’s</a:t>
            </a:r>
            <a:r>
              <a:rPr lang="en-US" sz="2600" dirty="0" smtClean="0"/>
              <a:t>, </a:t>
            </a:r>
            <a:r>
              <a:rPr lang="en-US" sz="2600" dirty="0" err="1" smtClean="0"/>
              <a:t>etc</a:t>
            </a:r>
            <a:endParaRPr lang="en-US" sz="2600" dirty="0" smtClean="0"/>
          </a:p>
          <a:p>
            <a:pPr marL="450000" indent="-450000" eaLnBrk="1" hangingPunct="1">
              <a:spcBef>
                <a:spcPts val="672"/>
              </a:spcBef>
              <a:spcAft>
                <a:spcPts val="0"/>
              </a:spcAft>
              <a:buSzPct val="110000"/>
              <a:buFont typeface="Wingdings" charset="2"/>
              <a:buChar char="v"/>
              <a:defRPr/>
            </a:pPr>
            <a:r>
              <a:rPr lang="en-US" sz="2800" u="sng" dirty="0" smtClean="0">
                <a:solidFill>
                  <a:srgbClr val="CAE2AA"/>
                </a:solidFill>
              </a:rPr>
              <a:t>insomnia</a:t>
            </a:r>
            <a:r>
              <a:rPr lang="en-US" sz="2600" dirty="0" smtClean="0"/>
              <a:t> – hypnotics/z-drugs, anxiolytics</a:t>
            </a:r>
          </a:p>
          <a:p>
            <a:pPr marL="450000" indent="-450000" eaLnBrk="1" hangingPunct="1">
              <a:spcBef>
                <a:spcPts val="672"/>
              </a:spcBef>
              <a:spcAft>
                <a:spcPts val="0"/>
              </a:spcAft>
              <a:buSzPct val="110000"/>
              <a:buFont typeface="Wingdings" charset="2"/>
              <a:buChar char="v"/>
              <a:defRPr/>
            </a:pPr>
            <a:r>
              <a:rPr lang="en-US" sz="2800" u="sng" dirty="0" smtClean="0">
                <a:solidFill>
                  <a:srgbClr val="CAE2AA"/>
                </a:solidFill>
              </a:rPr>
              <a:t>psychoses</a:t>
            </a:r>
            <a:r>
              <a:rPr lang="en-US" sz="2600" dirty="0" smtClean="0"/>
              <a:t> – 1</a:t>
            </a:r>
            <a:r>
              <a:rPr lang="en-US" sz="2600" baseline="30000" dirty="0" smtClean="0"/>
              <a:t>st</a:t>
            </a:r>
            <a:r>
              <a:rPr lang="en-US" sz="2600" dirty="0" smtClean="0"/>
              <a:t> &amp; 2</a:t>
            </a:r>
            <a:r>
              <a:rPr lang="en-US" sz="2600" baseline="30000" dirty="0" smtClean="0"/>
              <a:t>nd</a:t>
            </a:r>
            <a:r>
              <a:rPr lang="en-US" sz="2600" dirty="0" smtClean="0"/>
              <a:t> generation antipsychotics</a:t>
            </a:r>
          </a:p>
          <a:p>
            <a:pPr marL="450000" indent="-450000" eaLnBrk="1" hangingPunct="1">
              <a:spcBef>
                <a:spcPts val="672"/>
              </a:spcBef>
              <a:spcAft>
                <a:spcPts val="0"/>
              </a:spcAft>
              <a:buSzPct val="110000"/>
              <a:buFont typeface="Wingdings" charset="2"/>
              <a:buChar char="v"/>
              <a:defRPr/>
            </a:pPr>
            <a:r>
              <a:rPr lang="en-US" sz="2800" u="sng" dirty="0" smtClean="0">
                <a:solidFill>
                  <a:srgbClr val="CAE2AA"/>
                </a:solidFill>
              </a:rPr>
              <a:t>substance abuse</a:t>
            </a:r>
            <a:r>
              <a:rPr lang="en-US" sz="2600" dirty="0" smtClean="0"/>
              <a:t> – alcohol, nicotine, opioids</a:t>
            </a:r>
          </a:p>
        </p:txBody>
      </p:sp>
      <p:sp>
        <p:nvSpPr>
          <p:cNvPr id="15365" name="Line 4"/>
          <p:cNvSpPr>
            <a:spLocks noChangeShapeType="1"/>
          </p:cNvSpPr>
          <p:nvPr/>
        </p:nvSpPr>
        <p:spPr bwMode="auto">
          <a:xfrm>
            <a:off x="593948" y="6597352"/>
            <a:ext cx="7848600"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 name="TextBox 2"/>
          <p:cNvSpPr txBox="1"/>
          <p:nvPr/>
        </p:nvSpPr>
        <p:spPr>
          <a:xfrm>
            <a:off x="107504" y="1340768"/>
            <a:ext cx="8981946" cy="400110"/>
          </a:xfrm>
          <a:prstGeom prst="rect">
            <a:avLst/>
          </a:prstGeom>
          <a:noFill/>
        </p:spPr>
        <p:txBody>
          <a:bodyPr wrap="none" rtlCol="0">
            <a:spAutoFit/>
          </a:bodyPr>
          <a:lstStyle/>
          <a:p>
            <a:r>
              <a:rPr lang="en-US" sz="2000" dirty="0">
                <a:solidFill>
                  <a:schemeClr val="accent5"/>
                </a:solidFill>
                <a:effectLst>
                  <a:outerShdw blurRad="38100" dist="38100" dir="2700000" algn="tl">
                    <a:srgbClr val="000000"/>
                  </a:outerShdw>
                </a:effectLst>
                <a:latin typeface="+mn-lt"/>
                <a:cs typeface="+mn-cs"/>
              </a:rPr>
              <a:t>this is not an exhaustive list, but it </a:t>
            </a:r>
            <a:r>
              <a:rPr lang="en-US" sz="2000" dirty="0" smtClean="0">
                <a:solidFill>
                  <a:schemeClr val="accent5"/>
                </a:solidFill>
                <a:effectLst>
                  <a:outerShdw blurRad="38100" dist="38100" dir="2700000" algn="tl">
                    <a:srgbClr val="000000"/>
                  </a:outerShdw>
                </a:effectLst>
                <a:latin typeface="+mn-lt"/>
                <a:cs typeface="+mn-cs"/>
              </a:rPr>
              <a:t>gives </a:t>
            </a:r>
            <a:r>
              <a:rPr lang="en-US" sz="2000" dirty="0">
                <a:solidFill>
                  <a:schemeClr val="accent5"/>
                </a:solidFill>
                <a:effectLst>
                  <a:outerShdw blurRad="38100" dist="38100" dir="2700000" algn="tl">
                    <a:srgbClr val="000000"/>
                  </a:outerShdw>
                </a:effectLst>
                <a:latin typeface="+mn-lt"/>
                <a:cs typeface="+mn-cs"/>
              </a:rPr>
              <a:t>the main medication types:</a:t>
            </a:r>
          </a:p>
        </p:txBody>
      </p:sp>
    </p:spTree>
    <p:extLst>
      <p:ext uri="{BB962C8B-B14F-4D97-AF65-F5344CB8AC3E}">
        <p14:creationId xmlns:p14="http://schemas.microsoft.com/office/powerpoint/2010/main" val="6991837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285397" y="44624"/>
            <a:ext cx="8573207" cy="1143000"/>
          </a:xfrm>
        </p:spPr>
        <p:txBody>
          <a:bodyPr/>
          <a:lstStyle/>
          <a:p>
            <a:pPr eaLnBrk="1" hangingPunct="1">
              <a:defRPr/>
            </a:pPr>
            <a:r>
              <a:rPr lang="en-GB" sz="3800" dirty="0" smtClean="0"/>
              <a:t>psychiatric v’s other medications?</a:t>
            </a:r>
          </a:p>
        </p:txBody>
      </p:sp>
      <p:sp>
        <p:nvSpPr>
          <p:cNvPr id="36867" name="Line 6"/>
          <p:cNvSpPr>
            <a:spLocks noChangeShapeType="1"/>
          </p:cNvSpPr>
          <p:nvPr/>
        </p:nvSpPr>
        <p:spPr bwMode="auto">
          <a:xfrm>
            <a:off x="576263" y="5877272"/>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TextBox 11"/>
          <p:cNvSpPr txBox="1"/>
          <p:nvPr/>
        </p:nvSpPr>
        <p:spPr>
          <a:xfrm>
            <a:off x="179512" y="980728"/>
            <a:ext cx="8784976" cy="4801315"/>
          </a:xfrm>
          <a:prstGeom prst="rect">
            <a:avLst/>
          </a:prstGeom>
          <a:noFill/>
        </p:spPr>
        <p:txBody>
          <a:bodyPr wrap="square">
            <a:spAutoFit/>
          </a:bodyPr>
          <a:lstStyle/>
          <a:p>
            <a:r>
              <a:rPr lang="en-US" dirty="0">
                <a:solidFill>
                  <a:schemeClr val="tx2"/>
                </a:solidFill>
                <a:effectLst>
                  <a:outerShdw blurRad="50800" dist="38100" dir="2700000" algn="tl" rotWithShape="0">
                    <a:prstClr val="black">
                      <a:alpha val="40000"/>
                    </a:prstClr>
                  </a:outerShdw>
                </a:effectLst>
              </a:rPr>
              <a:t>“The efficacy of psychopharmacological treatments has been called into question. Psychiatrists are unfamiliar with the effectiveness of common medical drugs.  Aims: </a:t>
            </a:r>
            <a:r>
              <a:rPr lang="en-US" u="sng" dirty="0">
                <a:solidFill>
                  <a:schemeClr val="tx2"/>
                </a:solidFill>
                <a:effectLst>
                  <a:outerShdw blurRad="50800" dist="38100" dir="2700000" algn="tl" rotWithShape="0">
                    <a:prstClr val="black">
                      <a:alpha val="40000"/>
                    </a:prstClr>
                  </a:outerShdw>
                </a:effectLst>
              </a:rPr>
              <a:t>To put the efficacy of psychiatric drugs into the perspective of that of major medical drugs</a:t>
            </a:r>
            <a:r>
              <a:rPr lang="en-US" dirty="0">
                <a:solidFill>
                  <a:schemeClr val="tx2"/>
                </a:solidFill>
                <a:effectLst>
                  <a:outerShdw blurRad="50800" dist="38100" dir="2700000" algn="tl" rotWithShape="0">
                    <a:prstClr val="black">
                      <a:alpha val="40000"/>
                    </a:prstClr>
                  </a:outerShdw>
                </a:effectLst>
              </a:rPr>
              <a:t>.  Method: We searched Medline and the Cochrane Library for systematic reviews on the efficacy of drugs compared with placebo for common medical and psychiatric disorders, and systematically presented the effect sizes for primary efficacy outcomes.  Results: </a:t>
            </a:r>
            <a:r>
              <a:rPr lang="en-US" u="sng" dirty="0">
                <a:solidFill>
                  <a:schemeClr val="tx2"/>
                </a:solidFill>
                <a:effectLst>
                  <a:outerShdw blurRad="50800" dist="38100" dir="2700000" algn="tl" rotWithShape="0">
                    <a:prstClr val="black">
                      <a:alpha val="40000"/>
                    </a:prstClr>
                  </a:outerShdw>
                </a:effectLst>
              </a:rPr>
              <a:t>We included 94 meta-analyses (48 drugs in 20 medical diseases, 16 drugs in 8 psychiatric disorders</a:t>
            </a:r>
            <a:r>
              <a:rPr lang="en-US" u="sng" dirty="0" smtClean="0">
                <a:solidFill>
                  <a:schemeClr val="tx2"/>
                </a:solidFill>
                <a:effectLst>
                  <a:outerShdw blurRad="50800" dist="38100" dir="2700000" algn="tl" rotWithShape="0">
                    <a:prstClr val="black">
                      <a:alpha val="40000"/>
                    </a:prstClr>
                  </a:outerShdw>
                </a:effectLst>
              </a:rPr>
              <a:t>) .... the </a:t>
            </a:r>
            <a:r>
              <a:rPr lang="en-US" u="sng" dirty="0">
                <a:solidFill>
                  <a:schemeClr val="tx2"/>
                </a:solidFill>
                <a:effectLst>
                  <a:outerShdw blurRad="50800" dist="38100" dir="2700000" algn="tl" rotWithShape="0">
                    <a:prstClr val="black">
                      <a:alpha val="40000"/>
                    </a:prstClr>
                  </a:outerShdw>
                </a:effectLst>
              </a:rPr>
              <a:t>psychiatric drugs were not generally less efficacious than other drugs</a:t>
            </a:r>
            <a:r>
              <a:rPr lang="en-US" dirty="0" smtClean="0">
                <a:solidFill>
                  <a:schemeClr val="tx2"/>
                </a:solidFill>
                <a:effectLst>
                  <a:outerShdw blurRad="50800" dist="38100" dir="2700000" algn="tl" rotWithShape="0">
                    <a:prstClr val="black">
                      <a:alpha val="40000"/>
                    </a:prstClr>
                  </a:outerShdw>
                </a:effectLst>
              </a:rPr>
              <a:t>.” </a:t>
            </a:r>
            <a:r>
              <a:rPr lang="en-US" dirty="0">
                <a:solidFill>
                  <a:schemeClr val="tx2"/>
                </a:solidFill>
                <a:effectLst>
                  <a:outerShdw blurRad="50800" dist="38100" dir="2700000" algn="tl" rotWithShape="0">
                    <a:prstClr val="black">
                      <a:alpha val="40000"/>
                    </a:prstClr>
                  </a:outerShdw>
                </a:effectLst>
              </a:rPr>
              <a:t>Medical conditions included hypertension, stroke, multiple sclerosis, ulcerative colitis, among others, as well as antibiotics for several different disorders; the eight psychiatric disorders were schizophrenia, major depressive disorder, acute mania, obsessive-compulsive disorder, panic disorder, dementia, bipolar affective disorder, and ADHD.  </a:t>
            </a:r>
            <a:r>
              <a:rPr lang="en-US" u="sng" dirty="0">
                <a:solidFill>
                  <a:schemeClr val="tx2"/>
                </a:solidFill>
                <a:effectLst>
                  <a:outerShdw blurRad="50800" dist="38100" dir="2700000" algn="tl" rotWithShape="0">
                    <a:prstClr val="black">
                      <a:alpha val="40000"/>
                    </a:prstClr>
                  </a:outerShdw>
                </a:effectLst>
              </a:rPr>
              <a:t>The median effect size of general medicine medication was 0.37 and the average was 0.45. The median effect size for psychiatric medications was 0.41 and the average was 0.49</a:t>
            </a:r>
            <a:r>
              <a:rPr lang="en-US" dirty="0">
                <a:solidFill>
                  <a:schemeClr val="tx2"/>
                </a:solidFill>
                <a:effectLst>
                  <a:outerShdw blurRad="50800" dist="38100" dir="2700000" algn="tl" rotWithShape="0">
                    <a:prstClr val="black">
                      <a:alpha val="40000"/>
                    </a:prstClr>
                  </a:outerShdw>
                </a:effectLst>
              </a:rPr>
              <a:t>. </a:t>
            </a:r>
            <a:endParaRPr lang="en-GB" altLang="en-US" sz="2000" dirty="0">
              <a:solidFill>
                <a:schemeClr val="tx2"/>
              </a:solidFill>
              <a:effectLst>
                <a:outerShdw blurRad="50800" dist="38100" dir="2700000" algn="tl" rotWithShape="0">
                  <a:prstClr val="black">
                    <a:alpha val="40000"/>
                  </a:prstClr>
                </a:outerShdw>
              </a:effectLst>
            </a:endParaRPr>
          </a:p>
        </p:txBody>
      </p:sp>
      <p:sp>
        <p:nvSpPr>
          <p:cNvPr id="11" name="TextBox 10"/>
          <p:cNvSpPr txBox="1"/>
          <p:nvPr/>
        </p:nvSpPr>
        <p:spPr>
          <a:xfrm>
            <a:off x="539552" y="5949280"/>
            <a:ext cx="8064896" cy="923330"/>
          </a:xfrm>
          <a:prstGeom prst="rect">
            <a:avLst/>
          </a:prstGeom>
          <a:noFill/>
        </p:spPr>
        <p:txBody>
          <a:bodyPr wrap="square">
            <a:spAutoFit/>
          </a:bodyPr>
          <a:lstStyle/>
          <a:p>
            <a:pPr algn="ctr"/>
            <a:r>
              <a:rPr lang="en-US" dirty="0" err="1">
                <a:effectLst>
                  <a:outerShdw blurRad="50800" dist="38100" dir="2700000" algn="tl" rotWithShape="0">
                    <a:prstClr val="black">
                      <a:alpha val="40000"/>
                    </a:prstClr>
                  </a:outerShdw>
                </a:effectLst>
              </a:rPr>
              <a:t>Leucht</a:t>
            </a:r>
            <a:r>
              <a:rPr lang="en-US" dirty="0">
                <a:effectLst>
                  <a:outerShdw blurRad="50800" dist="38100" dir="2700000" algn="tl" rotWithShape="0">
                    <a:prstClr val="black">
                      <a:alpha val="40000"/>
                    </a:prstClr>
                  </a:outerShdw>
                </a:effectLst>
              </a:rPr>
              <a:t>, S., et al. (2012). </a:t>
            </a:r>
            <a:r>
              <a:rPr lang="en-US" i="1" dirty="0"/>
              <a:t>"</a:t>
            </a:r>
            <a:r>
              <a:rPr lang="en-US" i="1" dirty="0">
                <a:effectLst>
                  <a:outerShdw blurRad="50800" dist="38100" dir="2700000" algn="tl" rotWithShape="0">
                    <a:prstClr val="black">
                      <a:alpha val="40000"/>
                    </a:prstClr>
                  </a:outerShdw>
                </a:effectLst>
              </a:rPr>
              <a:t>Putting the efficacy of psychiatric and general medicine medication into perspective: review of meta-analyses."</a:t>
            </a:r>
            <a:r>
              <a:rPr lang="en-US" dirty="0">
                <a:effectLst>
                  <a:outerShdw blurRad="50800" dist="38100" dir="2700000" algn="tl" rotWithShape="0">
                    <a:prstClr val="black">
                      <a:alpha val="40000"/>
                    </a:prstClr>
                  </a:outerShdw>
                </a:effectLst>
              </a:rPr>
              <a:t> </a:t>
            </a:r>
            <a:r>
              <a:rPr lang="en-US" u="sng" dirty="0">
                <a:effectLst>
                  <a:outerShdw blurRad="50800" dist="38100" dir="2700000" algn="tl" rotWithShape="0">
                    <a:prstClr val="black">
                      <a:alpha val="40000"/>
                    </a:prstClr>
                  </a:outerShdw>
                </a:effectLst>
              </a:rPr>
              <a:t>The British Journal of Psychiatry 200(2): 97-106</a:t>
            </a:r>
            <a:r>
              <a:rPr lang="en-US" u="sng" dirty="0" smtClean="0">
                <a:effectLst>
                  <a:outerShdw blurRad="50800" dist="38100" dir="2700000" algn="tl" rotWithShape="0">
                    <a:prstClr val="black">
                      <a:alpha val="40000"/>
                    </a:prstClr>
                  </a:outerShdw>
                </a:effectLst>
              </a:rPr>
              <a:t>.</a:t>
            </a:r>
            <a:endParaRPr lang="en-GB" altLang="en-US" dirty="0">
              <a:effectLst>
                <a:outerShdw blurRad="50800" dist="38100" dir="2700000" algn="tl" rotWithShape="0">
                  <a:prstClr val="black">
                    <a:alpha val="40000"/>
                  </a:prstClr>
                </a:outerShdw>
              </a:effectLst>
              <a:cs typeface="+mn-cs"/>
            </a:endParaRPr>
          </a:p>
        </p:txBody>
      </p:sp>
    </p:spTree>
    <p:extLst>
      <p:ext uri="{BB962C8B-B14F-4D97-AF65-F5344CB8AC3E}">
        <p14:creationId xmlns:p14="http://schemas.microsoft.com/office/powerpoint/2010/main" val="39456072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0" y="44624"/>
            <a:ext cx="9144000" cy="1143000"/>
          </a:xfrm>
        </p:spPr>
        <p:txBody>
          <a:bodyPr/>
          <a:lstStyle/>
          <a:p>
            <a:pPr eaLnBrk="1" hangingPunct="1">
              <a:defRPr/>
            </a:pPr>
            <a:r>
              <a:rPr lang="en-GB" sz="3800" dirty="0" smtClean="0"/>
              <a:t>and medications v’s psychotherapy?</a:t>
            </a:r>
          </a:p>
        </p:txBody>
      </p:sp>
      <p:sp>
        <p:nvSpPr>
          <p:cNvPr id="36867" name="Line 6"/>
          <p:cNvSpPr>
            <a:spLocks noChangeShapeType="1"/>
          </p:cNvSpPr>
          <p:nvPr/>
        </p:nvSpPr>
        <p:spPr bwMode="auto">
          <a:xfrm>
            <a:off x="576263" y="5733256"/>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TextBox 11"/>
          <p:cNvSpPr txBox="1"/>
          <p:nvPr/>
        </p:nvSpPr>
        <p:spPr>
          <a:xfrm>
            <a:off x="287524" y="1052736"/>
            <a:ext cx="8568952" cy="4493537"/>
          </a:xfrm>
          <a:prstGeom prst="rect">
            <a:avLst/>
          </a:prstGeom>
          <a:noFill/>
        </p:spPr>
        <p:txBody>
          <a:bodyPr wrap="square">
            <a:spAutoFit/>
          </a:bodyPr>
          <a:lstStyle/>
          <a:p>
            <a:r>
              <a:rPr lang="en-US" sz="2200" dirty="0" smtClean="0">
                <a:solidFill>
                  <a:schemeClr val="tx2"/>
                </a:solidFill>
                <a:effectLst>
                  <a:outerShdw blurRad="50800" dist="38100" dir="2700000" algn="tl" rotWithShape="0">
                    <a:prstClr val="black">
                      <a:alpha val="40000"/>
                    </a:prstClr>
                  </a:outerShdw>
                </a:effectLst>
              </a:rPr>
              <a:t>“</a:t>
            </a:r>
            <a:r>
              <a:rPr lang="en-US" sz="2200" u="sng" dirty="0" smtClean="0">
                <a:solidFill>
                  <a:schemeClr val="tx2"/>
                </a:solidFill>
                <a:effectLst>
                  <a:outerShdw blurRad="50800" dist="38100" dir="2700000" algn="tl" rotWithShape="0">
                    <a:prstClr val="black">
                      <a:alpha val="40000"/>
                    </a:prstClr>
                  </a:outerShdw>
                </a:effectLst>
              </a:rPr>
              <a:t>We </a:t>
            </a:r>
            <a:r>
              <a:rPr lang="en-US" sz="2200" u="sng" dirty="0">
                <a:solidFill>
                  <a:schemeClr val="tx2"/>
                </a:solidFill>
                <a:effectLst>
                  <a:outerShdw blurRad="50800" dist="38100" dir="2700000" algn="tl" rotWithShape="0">
                    <a:prstClr val="black">
                      <a:alpha val="40000"/>
                    </a:prstClr>
                  </a:outerShdw>
                </a:effectLst>
              </a:rPr>
              <a:t>included 61 meta-analyses on 21 psychiatric disorders</a:t>
            </a:r>
            <a:r>
              <a:rPr lang="en-US" sz="2200" dirty="0">
                <a:solidFill>
                  <a:schemeClr val="tx2"/>
                </a:solidFill>
                <a:effectLst>
                  <a:outerShdw blurRad="50800" dist="38100" dir="2700000" algn="tl" rotWithShape="0">
                    <a:prstClr val="black">
                      <a:alpha val="40000"/>
                    </a:prstClr>
                  </a:outerShdw>
                </a:effectLst>
              </a:rPr>
              <a:t>, which contained 852 individual trials and 137,126 participants. </a:t>
            </a:r>
            <a:r>
              <a:rPr lang="en-US" sz="2200" dirty="0" smtClean="0">
                <a:solidFill>
                  <a:schemeClr val="tx2"/>
                </a:solidFill>
                <a:effectLst>
                  <a:outerShdw blurRad="50800" dist="38100" dir="2700000" algn="tl" rotWithShape="0">
                    <a:prstClr val="black">
                      <a:alpha val="40000"/>
                    </a:prstClr>
                  </a:outerShdw>
                </a:effectLst>
              </a:rPr>
              <a:t> </a:t>
            </a:r>
            <a:r>
              <a:rPr lang="en-US" sz="2200" u="sng" dirty="0" smtClean="0">
                <a:solidFill>
                  <a:schemeClr val="tx2"/>
                </a:solidFill>
                <a:effectLst>
                  <a:outerShdw blurRad="50800" dist="38100" dir="2700000" algn="tl" rotWithShape="0">
                    <a:prstClr val="black">
                      <a:alpha val="40000"/>
                    </a:prstClr>
                  </a:outerShdw>
                </a:effectLst>
              </a:rPr>
              <a:t>The </a:t>
            </a:r>
            <a:r>
              <a:rPr lang="en-US" sz="2200" u="sng" dirty="0">
                <a:solidFill>
                  <a:schemeClr val="tx2"/>
                </a:solidFill>
                <a:effectLst>
                  <a:outerShdw blurRad="50800" dist="38100" dir="2700000" algn="tl" rotWithShape="0">
                    <a:prstClr val="black">
                      <a:alpha val="40000"/>
                    </a:prstClr>
                  </a:outerShdw>
                </a:effectLst>
              </a:rPr>
              <a:t>mean effect size of the meta-analyses was medium (mean, 0.50</a:t>
            </a:r>
            <a:r>
              <a:rPr lang="en-US" sz="2200" dirty="0">
                <a:solidFill>
                  <a:schemeClr val="tx2"/>
                </a:solidFill>
                <a:effectLst>
                  <a:outerShdw blurRad="50800" dist="38100" dir="2700000" algn="tl" rotWithShape="0">
                    <a:prstClr val="black">
                      <a:alpha val="40000"/>
                    </a:prstClr>
                  </a:outerShdw>
                </a:effectLst>
              </a:rPr>
              <a:t>; 95% CI, 0.41-0.59). </a:t>
            </a:r>
            <a:r>
              <a:rPr lang="en-US" sz="2200" dirty="0" smtClean="0">
                <a:solidFill>
                  <a:schemeClr val="tx2"/>
                </a:solidFill>
                <a:effectLst>
                  <a:outerShdw blurRad="50800" dist="38100" dir="2700000" algn="tl" rotWithShape="0">
                    <a:prstClr val="black">
                      <a:alpha val="40000"/>
                    </a:prstClr>
                  </a:outerShdw>
                </a:effectLst>
              </a:rPr>
              <a:t> </a:t>
            </a:r>
            <a:r>
              <a:rPr lang="en-US" sz="2200" u="sng" dirty="0" smtClean="0">
                <a:solidFill>
                  <a:schemeClr val="tx2"/>
                </a:solidFill>
                <a:effectLst>
                  <a:outerShdw blurRad="50800" dist="38100" dir="2700000" algn="tl" rotWithShape="0">
                    <a:prstClr val="black">
                      <a:alpha val="40000"/>
                    </a:prstClr>
                  </a:outerShdw>
                </a:effectLst>
              </a:rPr>
              <a:t>Effect </a:t>
            </a:r>
            <a:r>
              <a:rPr lang="en-US" sz="2200" u="sng" dirty="0">
                <a:solidFill>
                  <a:schemeClr val="tx2"/>
                </a:solidFill>
                <a:effectLst>
                  <a:outerShdw blurRad="50800" dist="38100" dir="2700000" algn="tl" rotWithShape="0">
                    <a:prstClr val="black">
                      <a:alpha val="40000"/>
                    </a:prstClr>
                  </a:outerShdw>
                </a:effectLst>
              </a:rPr>
              <a:t>sizes of psychotherapies </a:t>
            </a:r>
            <a:r>
              <a:rPr lang="en-US" sz="2200" u="sng" dirty="0" err="1">
                <a:solidFill>
                  <a:schemeClr val="tx2"/>
                </a:solidFill>
                <a:effectLst>
                  <a:outerShdw blurRad="50800" dist="38100" dir="2700000" algn="tl" rotWithShape="0">
                    <a:prstClr val="black">
                      <a:alpha val="40000"/>
                    </a:prstClr>
                  </a:outerShdw>
                </a:effectLst>
              </a:rPr>
              <a:t>vs</a:t>
            </a:r>
            <a:r>
              <a:rPr lang="en-US" sz="2200" u="sng" dirty="0">
                <a:solidFill>
                  <a:schemeClr val="tx2"/>
                </a:solidFill>
                <a:effectLst>
                  <a:outerShdw blurRad="50800" dist="38100" dir="2700000" algn="tl" rotWithShape="0">
                    <a:prstClr val="black">
                      <a:alpha val="40000"/>
                    </a:prstClr>
                  </a:outerShdw>
                </a:effectLst>
              </a:rPr>
              <a:t> placebo tended to be higher than those of medication, but direct comparisons, albeit usually based on few trials, did not reveal consistent differences</a:t>
            </a:r>
            <a:r>
              <a:rPr lang="en-US" sz="2200" dirty="0">
                <a:solidFill>
                  <a:schemeClr val="tx2"/>
                </a:solidFill>
                <a:effectLst>
                  <a:outerShdw blurRad="50800" dist="38100" dir="2700000" algn="tl" rotWithShape="0">
                    <a:prstClr val="black">
                      <a:alpha val="40000"/>
                    </a:prstClr>
                  </a:outerShdw>
                </a:effectLst>
              </a:rPr>
              <a:t>. Individual pharmacotherapy trials were more likely to have large sample sizes, blinding, control groups, and intention-to-treat analyses. </a:t>
            </a:r>
            <a:r>
              <a:rPr lang="en-US" sz="2200" dirty="0" smtClean="0">
                <a:solidFill>
                  <a:schemeClr val="tx2"/>
                </a:solidFill>
                <a:effectLst>
                  <a:outerShdw blurRad="50800" dist="38100" dir="2700000" algn="tl" rotWithShape="0">
                    <a:prstClr val="black">
                      <a:alpha val="40000"/>
                    </a:prstClr>
                  </a:outerShdw>
                </a:effectLst>
              </a:rPr>
              <a:t> In </a:t>
            </a:r>
            <a:r>
              <a:rPr lang="en-US" sz="2200" dirty="0">
                <a:solidFill>
                  <a:schemeClr val="tx2"/>
                </a:solidFill>
                <a:effectLst>
                  <a:outerShdw blurRad="50800" dist="38100" dir="2700000" algn="tl" rotWithShape="0">
                    <a:prstClr val="black">
                      <a:alpha val="40000"/>
                    </a:prstClr>
                  </a:outerShdw>
                </a:effectLst>
              </a:rPr>
              <a:t>contrast, psychotherapy trials had lower dropout rates and provided follow-up data. </a:t>
            </a:r>
            <a:r>
              <a:rPr lang="en-US" sz="2200" dirty="0" smtClean="0">
                <a:solidFill>
                  <a:schemeClr val="tx2"/>
                </a:solidFill>
                <a:effectLst>
                  <a:outerShdw blurRad="50800" dist="38100" dir="2700000" algn="tl" rotWithShape="0">
                    <a:prstClr val="black">
                      <a:alpha val="40000"/>
                    </a:prstClr>
                  </a:outerShdw>
                </a:effectLst>
              </a:rPr>
              <a:t> In </a:t>
            </a:r>
            <a:r>
              <a:rPr lang="en-US" sz="2200" dirty="0">
                <a:solidFill>
                  <a:schemeClr val="tx2"/>
                </a:solidFill>
                <a:effectLst>
                  <a:outerShdw blurRad="50800" dist="38100" dir="2700000" algn="tl" rotWithShape="0">
                    <a:prstClr val="black">
                      <a:alpha val="40000"/>
                    </a:prstClr>
                  </a:outerShdw>
                </a:effectLst>
              </a:rPr>
              <a:t>psychotherapy studies, wait-list designs showed larger effects than did comparisons with </a:t>
            </a:r>
            <a:r>
              <a:rPr lang="en-US" sz="2200" dirty="0" smtClean="0">
                <a:solidFill>
                  <a:schemeClr val="tx2"/>
                </a:solidFill>
                <a:effectLst>
                  <a:outerShdw blurRad="50800" dist="38100" dir="2700000" algn="tl" rotWithShape="0">
                    <a:prstClr val="black">
                      <a:alpha val="40000"/>
                    </a:prstClr>
                  </a:outerShdw>
                </a:effectLst>
              </a:rPr>
              <a:t>placebo.” </a:t>
            </a:r>
            <a:endParaRPr lang="en-GB" altLang="en-US" sz="2200" dirty="0">
              <a:solidFill>
                <a:schemeClr val="tx2"/>
              </a:solidFill>
              <a:effectLst>
                <a:outerShdw blurRad="50800" dist="38100" dir="2700000" algn="tl" rotWithShape="0">
                  <a:prstClr val="black">
                    <a:alpha val="40000"/>
                  </a:prstClr>
                </a:outerShdw>
              </a:effectLst>
            </a:endParaRPr>
          </a:p>
        </p:txBody>
      </p:sp>
      <p:sp>
        <p:nvSpPr>
          <p:cNvPr id="11" name="TextBox 10"/>
          <p:cNvSpPr txBox="1"/>
          <p:nvPr/>
        </p:nvSpPr>
        <p:spPr>
          <a:xfrm>
            <a:off x="539552" y="5877272"/>
            <a:ext cx="8064896" cy="923330"/>
          </a:xfrm>
          <a:prstGeom prst="rect">
            <a:avLst/>
          </a:prstGeom>
          <a:noFill/>
        </p:spPr>
        <p:txBody>
          <a:bodyPr wrap="square">
            <a:spAutoFit/>
          </a:bodyPr>
          <a:lstStyle/>
          <a:p>
            <a:pPr algn="ctr"/>
            <a:r>
              <a:rPr lang="en-US" dirty="0" err="1">
                <a:effectLst>
                  <a:outerShdw blurRad="50800" dist="38100" dir="2700000" algn="tl" rotWithShape="0">
                    <a:prstClr val="black">
                      <a:alpha val="40000"/>
                    </a:prstClr>
                  </a:outerShdw>
                </a:effectLst>
              </a:rPr>
              <a:t>Huhn</a:t>
            </a:r>
            <a:r>
              <a:rPr lang="en-US" dirty="0">
                <a:effectLst>
                  <a:outerShdw blurRad="50800" dist="38100" dir="2700000" algn="tl" rotWithShape="0">
                    <a:prstClr val="black">
                      <a:alpha val="40000"/>
                    </a:prstClr>
                  </a:outerShdw>
                </a:effectLst>
              </a:rPr>
              <a:t>, M., et al. (2014). </a:t>
            </a:r>
            <a:r>
              <a:rPr lang="en-US" i="1" dirty="0">
                <a:effectLst>
                  <a:outerShdw blurRad="50800" dist="38100" dir="2700000" algn="tl" rotWithShape="0">
                    <a:prstClr val="black">
                      <a:alpha val="40000"/>
                    </a:prstClr>
                  </a:outerShdw>
                </a:effectLst>
              </a:rPr>
              <a:t>"Efficacy of pharmacotherapy and psychotherapy for adult psychiatric disorders: a systematic overview of meta-analyses." </a:t>
            </a:r>
            <a:r>
              <a:rPr lang="en-US" u="sng" dirty="0">
                <a:effectLst>
                  <a:outerShdw blurRad="50800" dist="38100" dir="2700000" algn="tl" rotWithShape="0">
                    <a:prstClr val="black">
                      <a:alpha val="40000"/>
                    </a:prstClr>
                  </a:outerShdw>
                </a:effectLst>
              </a:rPr>
              <a:t>JAMA Psychiatry 71(6): 706-715. </a:t>
            </a:r>
            <a:endParaRPr lang="en-GB" altLang="en-US" dirty="0">
              <a:effectLst>
                <a:outerShdw blurRad="50800" dist="38100" dir="2700000" algn="tl" rotWithShape="0">
                  <a:prstClr val="black">
                    <a:alpha val="40000"/>
                  </a:prstClr>
                </a:outerShdw>
              </a:effectLst>
              <a:cs typeface="+mn-cs"/>
            </a:endParaRPr>
          </a:p>
        </p:txBody>
      </p:sp>
    </p:spTree>
    <p:extLst>
      <p:ext uri="{BB962C8B-B14F-4D97-AF65-F5344CB8AC3E}">
        <p14:creationId xmlns:p14="http://schemas.microsoft.com/office/powerpoint/2010/main" val="33669067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360040" y="404664"/>
            <a:ext cx="8172400" cy="1296988"/>
          </a:xfrm>
        </p:spPr>
        <p:txBody>
          <a:bodyPr lIns="92075" tIns="46038" rIns="92075" bIns="46038"/>
          <a:lstStyle/>
          <a:p>
            <a:pPr>
              <a:defRPr/>
            </a:pPr>
            <a:r>
              <a:rPr lang="en-GB" dirty="0" smtClean="0">
                <a:latin typeface="Tahoma" charset="0"/>
                <a:cs typeface="+mj-cs"/>
              </a:rPr>
              <a:t>my </a:t>
            </a:r>
            <a:r>
              <a:rPr lang="en-GB" dirty="0">
                <a:latin typeface="Tahoma" charset="0"/>
                <a:cs typeface="+mj-cs"/>
              </a:rPr>
              <a:t>background</a:t>
            </a:r>
          </a:p>
        </p:txBody>
      </p:sp>
      <p:sp>
        <p:nvSpPr>
          <p:cNvPr id="5123" name="Line 3"/>
          <p:cNvSpPr>
            <a:spLocks noChangeShapeType="1"/>
          </p:cNvSpPr>
          <p:nvPr/>
        </p:nvSpPr>
        <p:spPr bwMode="auto">
          <a:xfrm>
            <a:off x="941040" y="6453336"/>
            <a:ext cx="7010400"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75461" name="Text Box 5"/>
          <p:cNvSpPr txBox="1">
            <a:spLocks noChangeArrowheads="1"/>
          </p:cNvSpPr>
          <p:nvPr/>
        </p:nvSpPr>
        <p:spPr bwMode="auto">
          <a:xfrm>
            <a:off x="71438" y="1655797"/>
            <a:ext cx="8893175" cy="4293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Tahoma" charset="0"/>
                <a:ea typeface="ＭＳ Ｐゴシック" charset="0"/>
              </a:defRPr>
            </a:lvl1pPr>
            <a:lvl2pPr marL="742950" indent="-285750" eaLnBrk="0" hangingPunct="0">
              <a:defRPr>
                <a:solidFill>
                  <a:schemeClr val="tx1"/>
                </a:solidFill>
                <a:latin typeface="Tahoma" charset="0"/>
                <a:ea typeface="ＭＳ Ｐゴシック" charset="0"/>
              </a:defRPr>
            </a:lvl2pPr>
            <a:lvl3pPr marL="1143000" indent="-228600" eaLnBrk="0" hangingPunct="0">
              <a:defRPr>
                <a:solidFill>
                  <a:schemeClr val="tx1"/>
                </a:solidFill>
                <a:latin typeface="Tahoma" charset="0"/>
                <a:ea typeface="ＭＳ Ｐゴシック" charset="0"/>
              </a:defRPr>
            </a:lvl3pPr>
            <a:lvl4pPr marL="1600200" indent="-228600" eaLnBrk="0" hangingPunct="0">
              <a:defRPr>
                <a:solidFill>
                  <a:schemeClr val="tx1"/>
                </a:solidFill>
                <a:latin typeface="Tahoma" charset="0"/>
                <a:ea typeface="ＭＳ Ｐゴシック" charset="0"/>
              </a:defRPr>
            </a:lvl4pPr>
            <a:lvl5pPr marL="2057400" indent="-228600" eaLnBrk="0" hangingPunct="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buClr>
                <a:srgbClr val="FFCC00"/>
              </a:buClr>
              <a:buSzPct val="120000"/>
              <a:buFont typeface="Wingdings" charset="0"/>
              <a:buChar char="Ø"/>
              <a:defRPr/>
            </a:pPr>
            <a:r>
              <a:rPr lang="en-GB" sz="2100" i="1" dirty="0" smtClean="0">
                <a:solidFill>
                  <a:srgbClr val="CAE2AA"/>
                </a:solidFill>
                <a:effectLst>
                  <a:outerShdw blurRad="38100" dist="38100" dir="2700000" algn="tl">
                    <a:srgbClr val="000000"/>
                  </a:outerShdw>
                </a:effectLst>
                <a:latin typeface="+mn-lt"/>
                <a:cs typeface="+mn-cs"/>
              </a:rPr>
              <a:t>personal fascination with what is involved in leading a really full, worthwhile, </a:t>
            </a:r>
            <a:r>
              <a:rPr lang="ja-JP" altLang="en-GB" sz="2100" i="1" dirty="0" smtClean="0">
                <a:solidFill>
                  <a:srgbClr val="CAE2AA"/>
                </a:solidFill>
                <a:effectLst>
                  <a:outerShdw blurRad="38100" dist="38100" dir="2700000" algn="tl">
                    <a:srgbClr val="000000"/>
                  </a:outerShdw>
                </a:effectLst>
                <a:latin typeface="+mn-lt"/>
                <a:cs typeface="+mn-cs"/>
              </a:rPr>
              <a:t>“</a:t>
            </a:r>
            <a:r>
              <a:rPr lang="en-GB" sz="2100" i="1" dirty="0" smtClean="0">
                <a:solidFill>
                  <a:srgbClr val="CAE2AA"/>
                </a:solidFill>
                <a:effectLst>
                  <a:outerShdw blurRad="38100" dist="38100" dir="2700000" algn="tl">
                    <a:srgbClr val="000000"/>
                  </a:outerShdw>
                </a:effectLst>
                <a:latin typeface="+mn-lt"/>
                <a:cs typeface="+mn-cs"/>
              </a:rPr>
              <a:t>good</a:t>
            </a:r>
            <a:r>
              <a:rPr lang="ja-JP" altLang="en-GB" sz="2100" i="1" dirty="0" smtClean="0">
                <a:solidFill>
                  <a:srgbClr val="CAE2AA"/>
                </a:solidFill>
                <a:effectLst>
                  <a:outerShdw blurRad="38100" dist="38100" dir="2700000" algn="tl">
                    <a:srgbClr val="000000"/>
                  </a:outerShdw>
                </a:effectLst>
                <a:latin typeface="+mn-lt"/>
                <a:cs typeface="+mn-cs"/>
              </a:rPr>
              <a:t>”</a:t>
            </a:r>
            <a:r>
              <a:rPr lang="en-GB" sz="2100" i="1" dirty="0" smtClean="0">
                <a:solidFill>
                  <a:srgbClr val="CAE2AA"/>
                </a:solidFill>
                <a:effectLst>
                  <a:outerShdw blurRad="38100" dist="38100" dir="2700000" algn="tl">
                    <a:srgbClr val="000000"/>
                  </a:outerShdw>
                </a:effectLst>
                <a:latin typeface="+mn-lt"/>
                <a:cs typeface="+mn-cs"/>
              </a:rPr>
              <a:t> life – read philosophy at </a:t>
            </a:r>
            <a:r>
              <a:rPr lang="en-GB" sz="2100" i="1" dirty="0" err="1" smtClean="0">
                <a:solidFill>
                  <a:srgbClr val="CAE2AA"/>
                </a:solidFill>
                <a:effectLst>
                  <a:outerShdw blurRad="38100" dist="38100" dir="2700000" algn="tl">
                    <a:srgbClr val="000000"/>
                  </a:outerShdw>
                </a:effectLst>
                <a:latin typeface="+mn-lt"/>
                <a:cs typeface="+mn-cs"/>
              </a:rPr>
              <a:t>cambridge</a:t>
            </a:r>
            <a:endParaRPr lang="en-GB" sz="2100" i="1" dirty="0" smtClean="0">
              <a:solidFill>
                <a:srgbClr val="CAE2AA"/>
              </a:solidFill>
              <a:effectLst>
                <a:outerShdw blurRad="38100" dist="38100" dir="2700000" algn="tl">
                  <a:srgbClr val="000000"/>
                </a:outerShdw>
              </a:effectLst>
              <a:latin typeface="+mn-lt"/>
              <a:cs typeface="+mn-cs"/>
            </a:endParaRPr>
          </a:p>
          <a:p>
            <a:pPr eaLnBrk="1" hangingPunct="1">
              <a:buClr>
                <a:srgbClr val="FFCC00"/>
              </a:buClr>
              <a:buSzPct val="120000"/>
              <a:buFont typeface="Wingdings" charset="0"/>
              <a:buChar char="Ø"/>
              <a:defRPr/>
            </a:pPr>
            <a:r>
              <a:rPr lang="en-GB" sz="2100" i="1" dirty="0" smtClean="0">
                <a:solidFill>
                  <a:srgbClr val="CAE2AA"/>
                </a:solidFill>
                <a:effectLst>
                  <a:outerShdw blurRad="38100" dist="38100" dir="2700000" algn="tl">
                    <a:srgbClr val="000000"/>
                  </a:outerShdw>
                </a:effectLst>
                <a:latin typeface="+mn-lt"/>
                <a:cs typeface="+mn-cs"/>
              </a:rPr>
              <a:t>1970 changed to medicine, took up yoga &amp; meditation and (in </a:t>
            </a:r>
            <a:r>
              <a:rPr lang="ja-JP" altLang="en-GB" sz="2100" i="1" dirty="0" smtClean="0">
                <a:solidFill>
                  <a:srgbClr val="CAE2AA"/>
                </a:solidFill>
                <a:effectLst>
                  <a:outerShdw blurRad="38100" dist="38100" dir="2700000" algn="tl">
                    <a:srgbClr val="000000"/>
                  </a:outerShdw>
                </a:effectLst>
                <a:latin typeface="+mn-lt"/>
                <a:cs typeface="+mn-cs"/>
              </a:rPr>
              <a:t>‘</a:t>
            </a:r>
            <a:r>
              <a:rPr lang="en-GB" sz="2100" i="1" dirty="0" smtClean="0">
                <a:solidFill>
                  <a:srgbClr val="CAE2AA"/>
                </a:solidFill>
                <a:effectLst>
                  <a:outerShdw blurRad="38100" dist="38100" dir="2700000" algn="tl">
                    <a:srgbClr val="000000"/>
                  </a:outerShdw>
                </a:effectLst>
                <a:latin typeface="+mn-lt"/>
                <a:cs typeface="+mn-cs"/>
              </a:rPr>
              <a:t>72) began exploring humanistic psychology &amp; </a:t>
            </a:r>
            <a:r>
              <a:rPr lang="en-GB" sz="2100" i="1" dirty="0" err="1" smtClean="0">
                <a:solidFill>
                  <a:srgbClr val="CAE2AA"/>
                </a:solidFill>
                <a:effectLst>
                  <a:outerShdw blurRad="38100" dist="38100" dir="2700000" algn="tl">
                    <a:srgbClr val="000000"/>
                  </a:outerShdw>
                </a:effectLst>
                <a:latin typeface="+mn-lt"/>
                <a:cs typeface="+mn-cs"/>
              </a:rPr>
              <a:t>groupwork</a:t>
            </a:r>
            <a:endParaRPr lang="en-GB" sz="2100" i="1" dirty="0" smtClean="0">
              <a:solidFill>
                <a:srgbClr val="CAE2AA"/>
              </a:solidFill>
              <a:effectLst>
                <a:outerShdw blurRad="38100" dist="38100" dir="2700000" algn="tl">
                  <a:srgbClr val="000000"/>
                </a:outerShdw>
              </a:effectLst>
              <a:latin typeface="+mn-lt"/>
              <a:cs typeface="+mn-cs"/>
            </a:endParaRPr>
          </a:p>
          <a:p>
            <a:pPr eaLnBrk="1" hangingPunct="1">
              <a:buClr>
                <a:srgbClr val="FFCC00"/>
              </a:buClr>
              <a:buSzPct val="120000"/>
              <a:buFont typeface="Wingdings" charset="0"/>
              <a:buChar char="Ø"/>
              <a:defRPr/>
            </a:pPr>
            <a:r>
              <a:rPr lang="en-GB" sz="2100" i="1" dirty="0" smtClean="0">
                <a:solidFill>
                  <a:srgbClr val="CAE2AA"/>
                </a:solidFill>
                <a:effectLst>
                  <a:outerShdw blurRad="38100" dist="38100" dir="2700000" algn="tl">
                    <a:srgbClr val="000000"/>
                  </a:outerShdw>
                </a:effectLst>
                <a:latin typeface="+mn-lt"/>
                <a:cs typeface="+mn-cs"/>
              </a:rPr>
              <a:t> late </a:t>
            </a:r>
            <a:r>
              <a:rPr lang="ja-JP" altLang="en-GB" sz="2100" i="1" dirty="0" smtClean="0">
                <a:solidFill>
                  <a:srgbClr val="CAE2AA"/>
                </a:solidFill>
                <a:effectLst>
                  <a:outerShdw blurRad="38100" dist="38100" dir="2700000" algn="tl">
                    <a:srgbClr val="000000"/>
                  </a:outerShdw>
                </a:effectLst>
                <a:latin typeface="+mn-lt"/>
                <a:cs typeface="+mn-cs"/>
              </a:rPr>
              <a:t>‘</a:t>
            </a:r>
            <a:r>
              <a:rPr lang="en-GB" sz="2100" i="1" dirty="0" smtClean="0">
                <a:solidFill>
                  <a:srgbClr val="CAE2AA"/>
                </a:solidFill>
                <a:effectLst>
                  <a:outerShdw blurRad="38100" dist="38100" dir="2700000" algn="tl">
                    <a:srgbClr val="000000"/>
                  </a:outerShdw>
                </a:effectLst>
                <a:latin typeface="+mn-lt"/>
                <a:cs typeface="+mn-cs"/>
              </a:rPr>
              <a:t>70/early </a:t>
            </a:r>
            <a:r>
              <a:rPr lang="ja-JP" altLang="en-GB" sz="2100" i="1" dirty="0" smtClean="0">
                <a:solidFill>
                  <a:srgbClr val="CAE2AA"/>
                </a:solidFill>
                <a:effectLst>
                  <a:outerShdw blurRad="38100" dist="38100" dir="2700000" algn="tl">
                    <a:srgbClr val="000000"/>
                  </a:outerShdw>
                </a:effectLst>
                <a:latin typeface="+mn-lt"/>
                <a:cs typeface="+mn-cs"/>
              </a:rPr>
              <a:t>‘</a:t>
            </a:r>
            <a:r>
              <a:rPr lang="en-GB" sz="2100" i="1" dirty="0" smtClean="0">
                <a:solidFill>
                  <a:srgbClr val="CAE2AA"/>
                </a:solidFill>
                <a:effectLst>
                  <a:outerShdw blurRad="38100" dist="38100" dir="2700000" algn="tl">
                    <a:srgbClr val="000000"/>
                  </a:outerShdw>
                </a:effectLst>
                <a:latin typeface="+mn-lt"/>
                <a:cs typeface="+mn-cs"/>
              </a:rPr>
              <a:t>80</a:t>
            </a:r>
            <a:r>
              <a:rPr lang="ja-JP" altLang="en-GB" sz="2100" i="1" dirty="0" smtClean="0">
                <a:solidFill>
                  <a:srgbClr val="CAE2AA"/>
                </a:solidFill>
                <a:effectLst>
                  <a:outerShdw blurRad="38100" dist="38100" dir="2700000" algn="tl">
                    <a:srgbClr val="000000"/>
                  </a:outerShdw>
                </a:effectLst>
                <a:latin typeface="+mn-lt"/>
                <a:cs typeface="+mn-cs"/>
              </a:rPr>
              <a:t>’</a:t>
            </a:r>
            <a:r>
              <a:rPr lang="en-GB" sz="2100" i="1" dirty="0" smtClean="0">
                <a:solidFill>
                  <a:srgbClr val="CAE2AA"/>
                </a:solidFill>
                <a:effectLst>
                  <a:outerShdw blurRad="38100" dist="38100" dir="2700000" algn="tl">
                    <a:srgbClr val="000000"/>
                  </a:outerShdw>
                </a:effectLst>
                <a:latin typeface="+mn-lt"/>
                <a:cs typeface="+mn-cs"/>
              </a:rPr>
              <a:t>s developed complimentary medical skills – </a:t>
            </a:r>
            <a:r>
              <a:rPr lang="en-GB" sz="2100" i="1" dirty="0" err="1" smtClean="0">
                <a:solidFill>
                  <a:srgbClr val="CAE2AA"/>
                </a:solidFill>
                <a:effectLst>
                  <a:outerShdw blurRad="38100" dist="38100" dir="2700000" algn="tl">
                    <a:srgbClr val="000000"/>
                  </a:outerShdw>
                </a:effectLst>
                <a:latin typeface="+mn-lt"/>
                <a:cs typeface="+mn-cs"/>
              </a:rPr>
              <a:t>chinese</a:t>
            </a:r>
            <a:r>
              <a:rPr lang="en-GB" sz="2100" i="1" dirty="0" smtClean="0">
                <a:solidFill>
                  <a:srgbClr val="CAE2AA"/>
                </a:solidFill>
                <a:effectLst>
                  <a:outerShdw blurRad="38100" dist="38100" dir="2700000" algn="tl">
                    <a:srgbClr val="000000"/>
                  </a:outerShdw>
                </a:effectLst>
                <a:latin typeface="+mn-lt"/>
                <a:cs typeface="+mn-cs"/>
              </a:rPr>
              <a:t> acupuncture, hypnosis, osteopathy, healing</a:t>
            </a:r>
          </a:p>
          <a:p>
            <a:pPr eaLnBrk="1" hangingPunct="1">
              <a:buClr>
                <a:srgbClr val="FFCC00"/>
              </a:buClr>
              <a:buSzPct val="120000"/>
              <a:buFont typeface="Wingdings" charset="0"/>
              <a:buChar char="Ø"/>
              <a:defRPr/>
            </a:pPr>
            <a:r>
              <a:rPr lang="en-GB" sz="2100" i="1" dirty="0" smtClean="0">
                <a:solidFill>
                  <a:srgbClr val="CAE2AA"/>
                </a:solidFill>
                <a:effectLst>
                  <a:outerShdw blurRad="38100" dist="38100" dir="2700000" algn="tl">
                    <a:srgbClr val="000000"/>
                  </a:outerShdw>
                </a:effectLst>
                <a:latin typeface="+mn-lt"/>
                <a:cs typeface="+mn-cs"/>
              </a:rPr>
              <a:t>became increasingly evidence-based and focused broadly on pain &amp; stress – trained in cognitive-behavioural therapy, psychosexual medicine, emotion-focused therapy, </a:t>
            </a:r>
            <a:r>
              <a:rPr lang="en-GB" sz="2100" i="1" dirty="0" err="1" smtClean="0">
                <a:solidFill>
                  <a:srgbClr val="CAE2AA"/>
                </a:solidFill>
                <a:effectLst>
                  <a:outerShdw blurRad="38100" dist="38100" dir="2700000" algn="tl">
                    <a:srgbClr val="000000"/>
                  </a:outerShdw>
                </a:effectLst>
                <a:latin typeface="+mn-lt"/>
                <a:cs typeface="+mn-cs"/>
              </a:rPr>
              <a:t>etc</a:t>
            </a:r>
            <a:endParaRPr lang="en-GB" sz="2100" i="1" dirty="0" smtClean="0">
              <a:solidFill>
                <a:srgbClr val="CAE2AA"/>
              </a:solidFill>
              <a:effectLst>
                <a:outerShdw blurRad="38100" dist="38100" dir="2700000" algn="tl">
                  <a:srgbClr val="000000"/>
                </a:outerShdw>
              </a:effectLst>
              <a:latin typeface="+mn-lt"/>
              <a:cs typeface="+mn-cs"/>
            </a:endParaRPr>
          </a:p>
          <a:p>
            <a:pPr eaLnBrk="1" hangingPunct="1">
              <a:buClr>
                <a:srgbClr val="FFCC00"/>
              </a:buClr>
              <a:buSzPct val="120000"/>
              <a:buFont typeface="Wingdings" charset="0"/>
              <a:buChar char="Ø"/>
              <a:defRPr/>
            </a:pPr>
            <a:r>
              <a:rPr lang="en-GB" sz="2100" i="1" dirty="0" smtClean="0">
                <a:solidFill>
                  <a:srgbClr val="CAE2AA"/>
                </a:solidFill>
                <a:effectLst>
                  <a:outerShdw blurRad="38100" dist="38100" dir="2700000" algn="tl">
                    <a:srgbClr val="000000"/>
                  </a:outerShdw>
                </a:effectLst>
                <a:latin typeface="+mn-lt"/>
                <a:cs typeface="+mn-cs"/>
              </a:rPr>
              <a:t>worked through own charity, shifted to working with stress &amp; using the newly emerging evidence on wellbeing</a:t>
            </a:r>
          </a:p>
          <a:p>
            <a:pPr eaLnBrk="1" hangingPunct="1">
              <a:buClr>
                <a:srgbClr val="FFCC00"/>
              </a:buClr>
              <a:buSzPct val="120000"/>
              <a:buFont typeface="Wingdings" charset="0"/>
              <a:buChar char="Ø"/>
              <a:defRPr/>
            </a:pPr>
            <a:r>
              <a:rPr lang="en-GB" sz="2100" i="1" dirty="0" smtClean="0">
                <a:solidFill>
                  <a:srgbClr val="CAE2AA"/>
                </a:solidFill>
                <a:effectLst>
                  <a:outerShdw blurRad="38100" dist="38100" dir="2700000" algn="tl">
                    <a:srgbClr val="000000"/>
                  </a:outerShdw>
                </a:effectLst>
                <a:latin typeface="+mn-lt"/>
                <a:cs typeface="+mn-cs"/>
              </a:rPr>
              <a:t>now one-to-one work, run groups (life skills &amp; opening up), teach, supervise &amp; newsletter (</a:t>
            </a:r>
            <a:r>
              <a:rPr lang="en-GB" sz="2100" i="1" dirty="0" err="1" smtClean="0">
                <a:solidFill>
                  <a:srgbClr val="CAE2AA"/>
                </a:solidFill>
                <a:effectLst>
                  <a:outerShdw blurRad="38100" dist="38100" dir="2700000" algn="tl">
                    <a:srgbClr val="000000"/>
                  </a:outerShdw>
                </a:effectLst>
                <a:latin typeface="+mn-lt"/>
                <a:cs typeface="+mn-cs"/>
              </a:rPr>
              <a:t>www.stressedtozest.com</a:t>
            </a:r>
            <a:r>
              <a:rPr lang="en-GB" sz="2100" i="1" dirty="0" smtClean="0">
                <a:solidFill>
                  <a:srgbClr val="CAE2AA"/>
                </a:solidFill>
                <a:effectLst>
                  <a:outerShdw blurRad="38100" dist="38100" dir="2700000" algn="tl">
                    <a:srgbClr val="000000"/>
                  </a:outerShdw>
                </a:effectLst>
                <a:latin typeface="+mn-lt"/>
                <a:cs typeface="+mn-cs"/>
              </a:rPr>
              <a:t>)</a:t>
            </a:r>
          </a:p>
        </p:txBody>
      </p:sp>
    </p:spTree>
    <p:extLst>
      <p:ext uri="{BB962C8B-B14F-4D97-AF65-F5344CB8AC3E}">
        <p14:creationId xmlns:p14="http://schemas.microsoft.com/office/powerpoint/2010/main" val="7123918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0" y="44624"/>
            <a:ext cx="9144000" cy="1143000"/>
          </a:xfrm>
        </p:spPr>
        <p:txBody>
          <a:bodyPr/>
          <a:lstStyle/>
          <a:p>
            <a:pPr eaLnBrk="1" hangingPunct="1">
              <a:defRPr/>
            </a:pPr>
            <a:r>
              <a:rPr lang="en-GB" sz="3800" dirty="0" smtClean="0"/>
              <a:t>how do antidepressants work?</a:t>
            </a:r>
          </a:p>
        </p:txBody>
      </p:sp>
      <p:sp>
        <p:nvSpPr>
          <p:cNvPr id="36867" name="Line 6"/>
          <p:cNvSpPr>
            <a:spLocks noChangeShapeType="1"/>
          </p:cNvSpPr>
          <p:nvPr/>
        </p:nvSpPr>
        <p:spPr bwMode="auto">
          <a:xfrm>
            <a:off x="576263" y="6525344"/>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TextBox 11"/>
          <p:cNvSpPr txBox="1"/>
          <p:nvPr/>
        </p:nvSpPr>
        <p:spPr>
          <a:xfrm>
            <a:off x="827584" y="1023119"/>
            <a:ext cx="7416824" cy="461665"/>
          </a:xfrm>
          <a:prstGeom prst="rect">
            <a:avLst/>
          </a:prstGeom>
          <a:noFill/>
        </p:spPr>
        <p:txBody>
          <a:bodyPr wrap="square">
            <a:spAutoFit/>
          </a:bodyPr>
          <a:lstStyle/>
          <a:p>
            <a:pPr algn="ctr"/>
            <a:r>
              <a:rPr lang="en-US" sz="2400" dirty="0" smtClean="0">
                <a:solidFill>
                  <a:srgbClr val="CAE2AA"/>
                </a:solidFill>
                <a:effectLst>
                  <a:outerShdw blurRad="50800" dist="38100" dir="2700000" algn="tl" rotWithShape="0">
                    <a:prstClr val="black">
                      <a:alpha val="40000"/>
                    </a:prstClr>
                  </a:outerShdw>
                </a:effectLst>
              </a:rPr>
              <a:t>explanation taken from NHS Choices website </a:t>
            </a:r>
            <a:endParaRPr lang="en-GB" altLang="en-US" sz="2400" dirty="0">
              <a:solidFill>
                <a:srgbClr val="CAE2AA"/>
              </a:solidFill>
              <a:effectLst>
                <a:outerShdw blurRad="50800" dist="38100" dir="2700000" algn="tl" rotWithShape="0">
                  <a:prstClr val="black">
                    <a:alpha val="40000"/>
                  </a:prstClr>
                </a:outerShdw>
              </a:effectLst>
            </a:endParaRPr>
          </a:p>
        </p:txBody>
      </p:sp>
      <p:pic>
        <p:nvPicPr>
          <p:cNvPr id="2" name="Picture 1"/>
          <p:cNvPicPr>
            <a:picLocks noChangeAspect="1"/>
          </p:cNvPicPr>
          <p:nvPr/>
        </p:nvPicPr>
        <p:blipFill>
          <a:blip r:embed="rId2"/>
          <a:stretch>
            <a:fillRect/>
          </a:stretch>
        </p:blipFill>
        <p:spPr>
          <a:xfrm>
            <a:off x="683568" y="1721271"/>
            <a:ext cx="7776864" cy="4447918"/>
          </a:xfrm>
          <a:prstGeom prst="rect">
            <a:avLst/>
          </a:prstGeom>
        </p:spPr>
      </p:pic>
    </p:spTree>
    <p:extLst>
      <p:ext uri="{BB962C8B-B14F-4D97-AF65-F5344CB8AC3E}">
        <p14:creationId xmlns:p14="http://schemas.microsoft.com/office/powerpoint/2010/main" val="20840798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Line 6"/>
          <p:cNvSpPr>
            <a:spLocks noChangeShapeType="1"/>
          </p:cNvSpPr>
          <p:nvPr/>
        </p:nvSpPr>
        <p:spPr bwMode="auto">
          <a:xfrm>
            <a:off x="558007" y="6741368"/>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 name="TextBox 13"/>
          <p:cNvSpPr txBox="1"/>
          <p:nvPr/>
        </p:nvSpPr>
        <p:spPr>
          <a:xfrm>
            <a:off x="107504" y="2699042"/>
            <a:ext cx="9036496" cy="3970318"/>
          </a:xfrm>
          <a:prstGeom prst="rect">
            <a:avLst/>
          </a:prstGeom>
          <a:noFill/>
        </p:spPr>
        <p:txBody>
          <a:bodyPr wrap="square">
            <a:spAutoFit/>
          </a:bodyPr>
          <a:lstStyle/>
          <a:p>
            <a:pPr marL="285750" indent="-285750">
              <a:buClr>
                <a:srgbClr val="FFCC00"/>
              </a:buClr>
              <a:buSzPct val="110000"/>
              <a:buFont typeface="Wingdings" charset="2"/>
              <a:buChar char="²"/>
              <a:defRPr/>
            </a:pPr>
            <a:r>
              <a:rPr lang="en-US" dirty="0">
                <a:effectLst>
                  <a:outerShdw blurRad="50800" dist="38100" dir="2700000" algn="tl" rotWithShape="0">
                    <a:prstClr val="black">
                      <a:alpha val="40000"/>
                    </a:prstClr>
                  </a:outerShdw>
                </a:effectLst>
              </a:rPr>
              <a:t>Sharma, T., et al. (2016). "</a:t>
            </a:r>
            <a:r>
              <a:rPr lang="en-US" dirty="0" err="1">
                <a:effectLst>
                  <a:outerShdw blurRad="50800" dist="38100" dir="2700000" algn="tl" rotWithShape="0">
                    <a:prstClr val="black">
                      <a:alpha val="40000"/>
                    </a:prstClr>
                  </a:outerShdw>
                </a:effectLst>
              </a:rPr>
              <a:t>Suicidality</a:t>
            </a:r>
            <a:r>
              <a:rPr lang="en-US" dirty="0">
                <a:effectLst>
                  <a:outerShdw blurRad="50800" dist="38100" dir="2700000" algn="tl" rotWithShape="0">
                    <a:prstClr val="black">
                      <a:alpha val="40000"/>
                    </a:prstClr>
                  </a:outerShdw>
                </a:effectLst>
              </a:rPr>
              <a:t> and aggression during antidepressant treatment: systematic review and meta-analyses based on clinical study reports." </a:t>
            </a:r>
            <a:r>
              <a:rPr lang="en-US" u="sng" dirty="0">
                <a:effectLst>
                  <a:outerShdw blurRad="50800" dist="38100" dir="2700000" algn="tl" rotWithShape="0">
                    <a:prstClr val="black">
                      <a:alpha val="40000"/>
                    </a:prstClr>
                  </a:outerShdw>
                </a:effectLst>
              </a:rPr>
              <a:t>BMJ </a:t>
            </a:r>
            <a:r>
              <a:rPr lang="en-US" b="1" u="sng" dirty="0" smtClean="0">
                <a:effectLst>
                  <a:outerShdw blurRad="50800" dist="38100" dir="2700000" algn="tl" rotWithShape="0">
                    <a:prstClr val="black">
                      <a:alpha val="40000"/>
                    </a:prstClr>
                  </a:outerShdw>
                </a:effectLst>
              </a:rPr>
              <a:t>352:i65.</a:t>
            </a:r>
            <a:r>
              <a:rPr lang="en-US" dirty="0" smtClean="0">
                <a:effectLst>
                  <a:outerShdw blurRad="50800" dist="38100" dir="2700000" algn="tl" rotWithShape="0">
                    <a:prstClr val="black">
                      <a:alpha val="40000"/>
                    </a:prstClr>
                  </a:outerShdw>
                </a:effectLst>
              </a:rPr>
              <a:t> </a:t>
            </a:r>
          </a:p>
          <a:p>
            <a:pPr marL="285750" indent="-285750">
              <a:buClr>
                <a:srgbClr val="FFCC00"/>
              </a:buClr>
              <a:buSzPct val="110000"/>
              <a:buFont typeface="Wingdings" charset="2"/>
              <a:buChar char="²"/>
              <a:defRPr/>
            </a:pPr>
            <a:r>
              <a:rPr lang="en-US" dirty="0">
                <a:effectLst>
                  <a:outerShdw blurRad="50800" dist="38100" dir="2700000" algn="tl" rotWithShape="0">
                    <a:prstClr val="black">
                      <a:alpha val="40000"/>
                    </a:prstClr>
                  </a:outerShdw>
                </a:effectLst>
              </a:rPr>
              <a:t>Gibson, K., et al. (2016). "‘In my life antidepressants have been…’: a qualitative analysis of users’ diverse experiences with antidepressants." </a:t>
            </a:r>
            <a:r>
              <a:rPr lang="en-US" u="sng" dirty="0">
                <a:effectLst>
                  <a:outerShdw blurRad="50800" dist="38100" dir="2700000" algn="tl" rotWithShape="0">
                    <a:prstClr val="black">
                      <a:alpha val="40000"/>
                    </a:prstClr>
                  </a:outerShdw>
                </a:effectLst>
              </a:rPr>
              <a:t>BMC Psychiatry </a:t>
            </a:r>
            <a:r>
              <a:rPr lang="en-US" b="1" u="sng" dirty="0">
                <a:effectLst>
                  <a:outerShdw blurRad="50800" dist="38100" dir="2700000" algn="tl" rotWithShape="0">
                    <a:prstClr val="black">
                      <a:alpha val="40000"/>
                    </a:prstClr>
                  </a:outerShdw>
                </a:effectLst>
              </a:rPr>
              <a:t>16</a:t>
            </a:r>
            <a:r>
              <a:rPr lang="en-US" u="sng" dirty="0">
                <a:effectLst>
                  <a:outerShdw blurRad="50800" dist="38100" dir="2700000" algn="tl" rotWithShape="0">
                    <a:prstClr val="black">
                      <a:alpha val="40000"/>
                    </a:prstClr>
                  </a:outerShdw>
                </a:effectLst>
              </a:rPr>
              <a:t>(1): 1-7.</a:t>
            </a:r>
            <a:r>
              <a:rPr lang="en-US" dirty="0" smtClean="0">
                <a:effectLst>
                  <a:outerShdw blurRad="50800" dist="38100" dir="2700000" algn="tl" rotWithShape="0">
                    <a:prstClr val="black">
                      <a:alpha val="40000"/>
                    </a:prstClr>
                  </a:outerShdw>
                </a:effectLst>
              </a:rPr>
              <a:t> </a:t>
            </a:r>
            <a:endParaRPr lang="en-US" dirty="0" smtClean="0">
              <a:effectLst>
                <a:outerShdw blurRad="50800" dist="38100" dir="2700000" algn="tl" rotWithShape="0">
                  <a:prstClr val="black">
                    <a:alpha val="40000"/>
                  </a:prstClr>
                </a:outerShdw>
              </a:effectLst>
            </a:endParaRPr>
          </a:p>
          <a:p>
            <a:pPr marL="285750" indent="-285750">
              <a:buClr>
                <a:srgbClr val="FFCC00"/>
              </a:buClr>
              <a:buSzPct val="110000"/>
              <a:buFont typeface="Wingdings" charset="2"/>
              <a:buChar char="²"/>
              <a:defRPr/>
            </a:pPr>
            <a:r>
              <a:rPr lang="en-US" dirty="0" err="1">
                <a:effectLst>
                  <a:outerShdw blurRad="50800" dist="38100" dir="2700000" algn="tl" rotWithShape="0">
                    <a:prstClr val="black">
                      <a:alpha val="40000"/>
                    </a:prstClr>
                  </a:outerShdw>
                </a:effectLst>
              </a:rPr>
              <a:t>Coupland</a:t>
            </a:r>
            <a:r>
              <a:rPr lang="en-US" dirty="0">
                <a:effectLst>
                  <a:outerShdw blurRad="50800" dist="38100" dir="2700000" algn="tl" rotWithShape="0">
                    <a:prstClr val="black">
                      <a:alpha val="40000"/>
                    </a:prstClr>
                  </a:outerShdw>
                </a:effectLst>
              </a:rPr>
              <a:t>, C., et al. (2016). "Antidepressant use and risk of cardiovascular outcomes in people aged 20 to 64: cohort study using primary care database." </a:t>
            </a:r>
            <a:r>
              <a:rPr lang="en-US" u="sng" dirty="0">
                <a:effectLst>
                  <a:outerShdw blurRad="50800" dist="38100" dir="2700000" algn="tl" rotWithShape="0">
                    <a:prstClr val="black">
                      <a:alpha val="40000"/>
                    </a:prstClr>
                  </a:outerShdw>
                </a:effectLst>
              </a:rPr>
              <a:t>BMJ </a:t>
            </a:r>
            <a:r>
              <a:rPr lang="en-US" b="1" u="sng" dirty="0" smtClean="0">
                <a:effectLst>
                  <a:outerShdw blurRad="50800" dist="38100" dir="2700000" algn="tl" rotWithShape="0">
                    <a:prstClr val="black">
                      <a:alpha val="40000"/>
                    </a:prstClr>
                  </a:outerShdw>
                </a:effectLst>
              </a:rPr>
              <a:t>352:i1350</a:t>
            </a:r>
            <a:r>
              <a:rPr lang="en-US" u="sng" dirty="0" smtClean="0">
                <a:effectLst>
                  <a:outerShdw blurRad="50800" dist="38100" dir="2700000" algn="tl" rotWithShape="0">
                    <a:prstClr val="black">
                      <a:alpha val="40000"/>
                    </a:prstClr>
                  </a:outerShdw>
                </a:effectLst>
              </a:rPr>
              <a:t>.</a:t>
            </a:r>
            <a:endParaRPr lang="en-US" u="sng" dirty="0" smtClean="0">
              <a:effectLst>
                <a:outerShdw blurRad="50800" dist="38100" dir="2700000" algn="tl" rotWithShape="0">
                  <a:prstClr val="black">
                    <a:alpha val="40000"/>
                  </a:prstClr>
                </a:outerShdw>
              </a:effectLst>
            </a:endParaRPr>
          </a:p>
          <a:p>
            <a:pPr marL="285750" indent="-285750">
              <a:buClr>
                <a:srgbClr val="FFCC00"/>
              </a:buClr>
              <a:buSzPct val="110000"/>
              <a:buFont typeface="Wingdings" charset="2"/>
              <a:buChar char="²"/>
              <a:defRPr/>
            </a:pPr>
            <a:r>
              <a:rPr lang="en-US" dirty="0" err="1">
                <a:effectLst>
                  <a:outerShdw blurRad="50800" dist="38100" dir="2700000" algn="tl" rotWithShape="0">
                    <a:prstClr val="black">
                      <a:alpha val="40000"/>
                    </a:prstClr>
                  </a:outerShdw>
                </a:effectLst>
              </a:rPr>
              <a:t>Chisolm</a:t>
            </a:r>
            <a:r>
              <a:rPr lang="en-US" dirty="0">
                <a:effectLst>
                  <a:outerShdw blurRad="50800" dist="38100" dir="2700000" algn="tl" rotWithShape="0">
                    <a:prstClr val="black">
                      <a:alpha val="40000"/>
                    </a:prstClr>
                  </a:outerShdw>
                </a:effectLst>
              </a:rPr>
              <a:t>, M. S. and J. L. Payne (2016). "Management of psychotropic drugs during pregnancy." </a:t>
            </a:r>
            <a:r>
              <a:rPr lang="en-US" u="sng" dirty="0">
                <a:effectLst>
                  <a:outerShdw blurRad="50800" dist="38100" dir="2700000" algn="tl" rotWithShape="0">
                    <a:prstClr val="black">
                      <a:alpha val="40000"/>
                    </a:prstClr>
                  </a:outerShdw>
                </a:effectLst>
              </a:rPr>
              <a:t>BMJ </a:t>
            </a:r>
            <a:r>
              <a:rPr lang="en-US" b="1" u="sng" dirty="0" smtClean="0">
                <a:effectLst>
                  <a:outerShdw blurRad="50800" dist="38100" dir="2700000" algn="tl" rotWithShape="0">
                    <a:prstClr val="black">
                      <a:alpha val="40000"/>
                    </a:prstClr>
                  </a:outerShdw>
                </a:effectLst>
              </a:rPr>
              <a:t>351:h5918</a:t>
            </a:r>
            <a:r>
              <a:rPr lang="en-US" u="sng" dirty="0" smtClean="0">
                <a:effectLst>
                  <a:outerShdw blurRad="50800" dist="38100" dir="2700000" algn="tl" rotWithShape="0">
                    <a:prstClr val="black">
                      <a:alpha val="40000"/>
                    </a:prstClr>
                  </a:outerShdw>
                </a:effectLst>
              </a:rPr>
              <a:t>.</a:t>
            </a:r>
            <a:r>
              <a:rPr lang="en-US" dirty="0" smtClean="0">
                <a:effectLst>
                  <a:outerShdw blurRad="50800" dist="38100" dir="2700000" algn="tl" rotWithShape="0">
                    <a:prstClr val="black">
                      <a:alpha val="40000"/>
                    </a:prstClr>
                  </a:outerShdw>
                </a:effectLst>
              </a:rPr>
              <a:t> </a:t>
            </a:r>
          </a:p>
          <a:p>
            <a:pPr marL="285750" indent="-285750">
              <a:buClr>
                <a:srgbClr val="FFCC00"/>
              </a:buClr>
              <a:buSzPct val="110000"/>
              <a:buFont typeface="Wingdings" charset="2"/>
              <a:buChar char="²"/>
              <a:defRPr/>
            </a:pPr>
            <a:r>
              <a:rPr lang="en-US" dirty="0">
                <a:effectLst>
                  <a:outerShdw blurRad="50800" dist="38100" dir="2700000" algn="tl" rotWithShape="0">
                    <a:prstClr val="black">
                      <a:alpha val="40000"/>
                    </a:prstClr>
                  </a:outerShdw>
                </a:effectLst>
              </a:rPr>
              <a:t>Wang, Y. P., et al. (2014). "Short-term use of serotonin reuptake inhibitors and risk of upper gastrointestinal bleeding." </a:t>
            </a:r>
            <a:r>
              <a:rPr lang="en-US" u="sng" dirty="0">
                <a:effectLst>
                  <a:outerShdw blurRad="50800" dist="38100" dir="2700000" algn="tl" rotWithShape="0">
                    <a:prstClr val="black">
                      <a:alpha val="40000"/>
                    </a:prstClr>
                  </a:outerShdw>
                </a:effectLst>
              </a:rPr>
              <a:t>Am J Psychiatry </a:t>
            </a:r>
            <a:r>
              <a:rPr lang="en-US" b="1" u="sng" dirty="0">
                <a:effectLst>
                  <a:outerShdw blurRad="50800" dist="38100" dir="2700000" algn="tl" rotWithShape="0">
                    <a:prstClr val="black">
                      <a:alpha val="40000"/>
                    </a:prstClr>
                  </a:outerShdw>
                </a:effectLst>
              </a:rPr>
              <a:t>171</a:t>
            </a:r>
            <a:r>
              <a:rPr lang="en-US" u="sng" dirty="0">
                <a:effectLst>
                  <a:outerShdw blurRad="50800" dist="38100" dir="2700000" algn="tl" rotWithShape="0">
                    <a:prstClr val="black">
                      <a:alpha val="40000"/>
                    </a:prstClr>
                  </a:outerShdw>
                </a:effectLst>
              </a:rPr>
              <a:t>(1): 54-61.</a:t>
            </a:r>
            <a:r>
              <a:rPr lang="en-US" dirty="0" smtClean="0">
                <a:effectLst>
                  <a:outerShdw blurRad="50800" dist="38100" dir="2700000" algn="tl" rotWithShape="0">
                    <a:prstClr val="black">
                      <a:alpha val="40000"/>
                    </a:prstClr>
                  </a:outerShdw>
                </a:effectLst>
              </a:rPr>
              <a:t> </a:t>
            </a:r>
            <a:endParaRPr lang="en-US" u="sng" dirty="0" smtClean="0">
              <a:effectLst>
                <a:outerShdw blurRad="50800" dist="38100" dir="2700000" algn="tl" rotWithShape="0">
                  <a:prstClr val="black">
                    <a:alpha val="40000"/>
                  </a:prstClr>
                </a:outerShdw>
              </a:effectLst>
            </a:endParaRPr>
          </a:p>
        </p:txBody>
      </p:sp>
      <p:sp>
        <p:nvSpPr>
          <p:cNvPr id="8" name="Rectangle 2"/>
          <p:cNvSpPr>
            <a:spLocks noGrp="1" noRot="1" noChangeArrowheads="1"/>
          </p:cNvSpPr>
          <p:nvPr>
            <p:ph type="title"/>
          </p:nvPr>
        </p:nvSpPr>
        <p:spPr>
          <a:xfrm>
            <a:off x="387027" y="-27384"/>
            <a:ext cx="8361437" cy="1143000"/>
          </a:xfrm>
        </p:spPr>
        <p:txBody>
          <a:bodyPr/>
          <a:lstStyle/>
          <a:p>
            <a:pPr eaLnBrk="1" hangingPunct="1">
              <a:defRPr/>
            </a:pPr>
            <a:r>
              <a:rPr lang="en-GB" sz="3800" dirty="0" smtClean="0"/>
              <a:t>what about side-effects?</a:t>
            </a:r>
            <a:endParaRPr lang="en-GB" sz="3800" dirty="0" smtClean="0"/>
          </a:p>
        </p:txBody>
      </p:sp>
      <p:sp>
        <p:nvSpPr>
          <p:cNvPr id="10" name="Line 6"/>
          <p:cNvSpPr>
            <a:spLocks noChangeShapeType="1"/>
          </p:cNvSpPr>
          <p:nvPr/>
        </p:nvSpPr>
        <p:spPr bwMode="auto">
          <a:xfrm>
            <a:off x="621141" y="2564904"/>
            <a:ext cx="7991475" cy="0"/>
          </a:xfrm>
          <a:prstGeom prst="line">
            <a:avLst/>
          </a:prstGeom>
          <a:noFill/>
          <a:ln w="41275">
            <a:solidFill>
              <a:schemeClr val="folHlink"/>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TextBox 11"/>
          <p:cNvSpPr txBox="1"/>
          <p:nvPr/>
        </p:nvSpPr>
        <p:spPr>
          <a:xfrm>
            <a:off x="107504" y="932527"/>
            <a:ext cx="8946740" cy="1477328"/>
          </a:xfrm>
          <a:prstGeom prst="rect">
            <a:avLst/>
          </a:prstGeom>
          <a:noFill/>
        </p:spPr>
        <p:txBody>
          <a:bodyPr wrap="square" rtlCol="0">
            <a:spAutoFit/>
          </a:bodyPr>
          <a:lstStyle/>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medication package inserts contain (excessive?) </a:t>
            </a:r>
            <a:r>
              <a:rPr lang="en-US" dirty="0" smtClean="0">
                <a:solidFill>
                  <a:schemeClr val="tx2"/>
                </a:solidFill>
                <a:effectLst>
                  <a:outerShdw blurRad="50800" dist="38100" dir="2700000" algn="tl" rotWithShape="0">
                    <a:prstClr val="black">
                      <a:alpha val="40000"/>
                    </a:prstClr>
                  </a:outerShdw>
                </a:effectLst>
              </a:rPr>
              <a:t>side-effect details</a:t>
            </a:r>
            <a:endParaRPr lang="en-US" dirty="0" smtClean="0">
              <a:solidFill>
                <a:schemeClr val="tx2"/>
              </a:solidFill>
              <a:effectLst>
                <a:outerShdw blurRad="50800" dist="38100" dir="2700000" algn="tl" rotWithShape="0">
                  <a:prstClr val="black">
                    <a:alpha val="40000"/>
                  </a:prstClr>
                </a:outerShdw>
              </a:effectLst>
            </a:endParaRPr>
          </a:p>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there’s lots of information on the internet, but caution about accuracy</a:t>
            </a:r>
          </a:p>
          <a:p>
            <a:pPr marL="285750" indent="-285750">
              <a:buSzPct val="110000"/>
              <a:buFont typeface="Wingdings" charset="2"/>
              <a:buChar char="v"/>
            </a:pPr>
            <a:r>
              <a:rPr lang="en-US" dirty="0" err="1" smtClean="0">
                <a:solidFill>
                  <a:schemeClr val="tx2"/>
                </a:solidFill>
                <a:effectLst>
                  <a:outerShdw blurRad="50800" dist="38100" dir="2700000" algn="tl" rotWithShape="0">
                    <a:prstClr val="black">
                      <a:alpha val="40000"/>
                    </a:prstClr>
                  </a:outerShdw>
                </a:effectLst>
              </a:rPr>
              <a:t>RCPsych</a:t>
            </a:r>
            <a:r>
              <a:rPr lang="en-US" dirty="0">
                <a:solidFill>
                  <a:schemeClr val="tx2"/>
                </a:solidFill>
                <a:effectLst>
                  <a:outerShdw blurRad="50800" dist="38100" dir="2700000" algn="tl" rotWithShape="0">
                    <a:prstClr val="black">
                      <a:alpha val="40000"/>
                    </a:prstClr>
                  </a:outerShdw>
                </a:effectLst>
              </a:rPr>
              <a:t> </a:t>
            </a:r>
            <a:r>
              <a:rPr lang="en-US" dirty="0" smtClean="0">
                <a:solidFill>
                  <a:schemeClr val="tx2"/>
                </a:solidFill>
                <a:effectLst>
                  <a:outerShdw blurRad="50800" dist="38100" dir="2700000" algn="tl" rotWithShape="0">
                    <a:prstClr val="black">
                      <a:alpha val="40000"/>
                    </a:prstClr>
                  </a:outerShdw>
                </a:effectLst>
              </a:rPr>
              <a:t>– </a:t>
            </a:r>
            <a:r>
              <a:rPr lang="en-US" dirty="0" smtClean="0">
                <a:solidFill>
                  <a:schemeClr val="tx2"/>
                </a:solidFill>
                <a:effectLst>
                  <a:outerShdw blurRad="50800" dist="38100" dir="2700000" algn="tl" rotWithShape="0">
                    <a:prstClr val="black">
                      <a:alpha val="40000"/>
                    </a:prstClr>
                  </a:outerShdw>
                </a:effectLst>
                <a:hlinkClick r:id="rId2"/>
              </a:rPr>
              <a:t>www.rcpsych.ac.uk</a:t>
            </a:r>
            <a:r>
              <a:rPr lang="en-US" dirty="0">
                <a:solidFill>
                  <a:schemeClr val="tx2"/>
                </a:solidFill>
                <a:effectLst>
                  <a:outerShdw blurRad="50800" dist="38100" dir="2700000" algn="tl" rotWithShape="0">
                    <a:prstClr val="black">
                      <a:alpha val="40000"/>
                    </a:prstClr>
                  </a:outerShdw>
                </a:effectLst>
                <a:hlinkClick r:id="rId2"/>
              </a:rPr>
              <a:t>/healthadvice/</a:t>
            </a:r>
            <a:r>
              <a:rPr lang="en-US" dirty="0" smtClean="0">
                <a:solidFill>
                  <a:schemeClr val="tx2"/>
                </a:solidFill>
                <a:effectLst>
                  <a:outerShdw blurRad="50800" dist="38100" dir="2700000" algn="tl" rotWithShape="0">
                    <a:prstClr val="black">
                      <a:alpha val="40000"/>
                    </a:prstClr>
                  </a:outerShdw>
                </a:effectLst>
                <a:hlinkClick r:id="rId2"/>
              </a:rPr>
              <a:t>treatmentswellbeing.aspx</a:t>
            </a:r>
            <a:r>
              <a:rPr lang="en-US" dirty="0" smtClean="0">
                <a:solidFill>
                  <a:schemeClr val="tx2"/>
                </a:solidFill>
                <a:effectLst>
                  <a:outerShdw blurRad="50800" dist="38100" dir="2700000" algn="tl" rotWithShape="0">
                    <a:prstClr val="black">
                      <a:alpha val="40000"/>
                    </a:prstClr>
                  </a:outerShdw>
                </a:effectLst>
              </a:rPr>
              <a:t> - has a series of useful free leaflets on medication, including details of side-effects and helpful suggestions about coming off medication as well</a:t>
            </a:r>
            <a:endParaRPr lang="en-US" dirty="0" smtClean="0">
              <a:solidFill>
                <a:schemeClr val="tx2"/>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6596023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832149" y="188640"/>
            <a:ext cx="7734300" cy="1066800"/>
          </a:xfrm>
          <a:noFill/>
          <a:ln/>
        </p:spPr>
        <p:txBody>
          <a:bodyPr/>
          <a:lstStyle/>
          <a:p>
            <a:r>
              <a:rPr lang="en-US" dirty="0"/>
              <a:t>give the medication time!</a:t>
            </a:r>
          </a:p>
        </p:txBody>
      </p:sp>
      <p:graphicFrame>
        <p:nvGraphicFramePr>
          <p:cNvPr id="6147" name="Object 3"/>
          <p:cNvGraphicFramePr>
            <a:graphicFrameLocks/>
          </p:cNvGraphicFramePr>
          <p:nvPr>
            <p:ph type="chart" idx="1"/>
            <p:extLst>
              <p:ext uri="{D42A27DB-BD31-4B8C-83A1-F6EECF244321}">
                <p14:modId xmlns:p14="http://schemas.microsoft.com/office/powerpoint/2010/main" val="428056819"/>
              </p:ext>
            </p:extLst>
          </p:nvPr>
        </p:nvGraphicFramePr>
        <p:xfrm>
          <a:off x="944563" y="1135063"/>
          <a:ext cx="8085137" cy="4597400"/>
        </p:xfrm>
        <a:graphic>
          <a:graphicData uri="http://schemas.openxmlformats.org/presentationml/2006/ole">
            <mc:AlternateContent xmlns:mc="http://schemas.openxmlformats.org/markup-compatibility/2006">
              <mc:Choice xmlns:v="urn:schemas-microsoft-com:vml" Requires="v">
                <p:oleObj spid="_x0000_s106503" name="Chart" r:id="rId4" imgW="7772400" imgH="4419600" progId="MSGraph.Chart.8">
                  <p:embed followColorScheme="full"/>
                </p:oleObj>
              </mc:Choice>
              <mc:Fallback>
                <p:oleObj name="Chart" r:id="rId4" imgW="7772400" imgH="4419600" progId="MSGraph.Chart.8">
                  <p:embed followColorScheme="full"/>
                  <p:pic>
                    <p:nvPicPr>
                      <p:cNvPr id="0" name=""/>
                      <p:cNvPicPr>
                        <a:picLocks noChangeArrowheads="1"/>
                      </p:cNvPicPr>
                      <p:nvPr/>
                    </p:nvPicPr>
                    <p:blipFill>
                      <a:blip r:embed="rId5"/>
                      <a:srcRect/>
                      <a:stretch>
                        <a:fillRect/>
                      </a:stretch>
                    </p:blipFill>
                    <p:spPr bwMode="auto">
                      <a:xfrm>
                        <a:off x="944563" y="1135063"/>
                        <a:ext cx="8085137"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oleObj>
              </mc:Fallback>
            </mc:AlternateContent>
          </a:graphicData>
        </a:graphic>
      </p:graphicFrame>
      <p:sp>
        <p:nvSpPr>
          <p:cNvPr id="6148" name="Rectangle 4"/>
          <p:cNvSpPr>
            <a:spLocks noChangeArrowheads="1"/>
          </p:cNvSpPr>
          <p:nvPr/>
        </p:nvSpPr>
        <p:spPr bwMode="auto">
          <a:xfrm>
            <a:off x="1977007" y="5517232"/>
            <a:ext cx="4866717"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2000" dirty="0">
                <a:solidFill>
                  <a:schemeClr val="accent5"/>
                </a:solidFill>
                <a:effectLst>
                  <a:outerShdw blurRad="50800" dist="38100" dir="2700000" algn="tl" rotWithShape="0">
                    <a:prstClr val="black">
                      <a:alpha val="40000"/>
                    </a:prstClr>
                  </a:outerShdw>
                </a:effectLst>
              </a:rPr>
              <a:t>weeks since starting antidepressant </a:t>
            </a:r>
          </a:p>
        </p:txBody>
      </p:sp>
      <p:sp>
        <p:nvSpPr>
          <p:cNvPr id="6149" name="Rectangle 5"/>
          <p:cNvSpPr>
            <a:spLocks noChangeArrowheads="1"/>
          </p:cNvSpPr>
          <p:nvPr/>
        </p:nvSpPr>
        <p:spPr bwMode="auto">
          <a:xfrm rot="16200000">
            <a:off x="-857884" y="3138634"/>
            <a:ext cx="2763577"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2000" dirty="0">
                <a:solidFill>
                  <a:srgbClr val="CAE2AA"/>
                </a:solidFill>
                <a:effectLst>
                  <a:outerShdw blurRad="50800" dist="38100" dir="2700000" algn="tl" rotWithShape="0">
                    <a:prstClr val="black">
                      <a:alpha val="40000"/>
                    </a:prstClr>
                  </a:outerShdw>
                </a:effectLst>
              </a:rPr>
              <a:t>measure of severity</a:t>
            </a:r>
          </a:p>
        </p:txBody>
      </p:sp>
      <p:grpSp>
        <p:nvGrpSpPr>
          <p:cNvPr id="6155" name="Group 11"/>
          <p:cNvGrpSpPr>
            <a:grpSpLocks/>
          </p:cNvGrpSpPr>
          <p:nvPr/>
        </p:nvGrpSpPr>
        <p:grpSpPr bwMode="auto">
          <a:xfrm>
            <a:off x="7077645" y="3284984"/>
            <a:ext cx="1725612" cy="1768475"/>
            <a:chOff x="4389" y="2486"/>
            <a:chExt cx="1087" cy="1114"/>
          </a:xfrm>
        </p:grpSpPr>
        <p:grpSp>
          <p:nvGrpSpPr>
            <p:cNvPr id="6152" name="Group 8"/>
            <p:cNvGrpSpPr>
              <a:grpSpLocks/>
            </p:cNvGrpSpPr>
            <p:nvPr/>
          </p:nvGrpSpPr>
          <p:grpSpPr bwMode="auto">
            <a:xfrm>
              <a:off x="4389" y="2486"/>
              <a:ext cx="1087" cy="1022"/>
              <a:chOff x="4389" y="2486"/>
              <a:chExt cx="1087" cy="1022"/>
            </a:xfrm>
          </p:grpSpPr>
          <p:sp>
            <p:nvSpPr>
              <p:cNvPr id="6150" name="Rectangle 6"/>
              <p:cNvSpPr>
                <a:spLocks noChangeArrowheads="1"/>
              </p:cNvSpPr>
              <p:nvPr/>
            </p:nvSpPr>
            <p:spPr bwMode="auto">
              <a:xfrm>
                <a:off x="4394" y="3062"/>
                <a:ext cx="1078"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a:r>
                  <a:rPr lang="en-US" sz="2000" dirty="0">
                    <a:solidFill>
                      <a:srgbClr val="CAE2AA"/>
                    </a:solidFill>
                    <a:effectLst>
                      <a:outerShdw blurRad="50800" dist="38100" dir="2700000" algn="tl" rotWithShape="0">
                        <a:prstClr val="black">
                          <a:alpha val="40000"/>
                        </a:prstClr>
                      </a:outerShdw>
                    </a:effectLst>
                  </a:rPr>
                  <a:t>depression</a:t>
                </a:r>
              </a:p>
              <a:p>
                <a:pPr algn="ctr"/>
                <a:r>
                  <a:rPr lang="en-US" sz="2000" dirty="0">
                    <a:solidFill>
                      <a:srgbClr val="CAE2AA"/>
                    </a:solidFill>
                    <a:effectLst>
                      <a:outerShdw blurRad="50800" dist="38100" dir="2700000" algn="tl" rotWithShape="0">
                        <a:prstClr val="black">
                          <a:alpha val="40000"/>
                        </a:prstClr>
                      </a:outerShdw>
                    </a:effectLst>
                  </a:rPr>
                  <a:t>HSRD score</a:t>
                </a:r>
              </a:p>
            </p:txBody>
          </p:sp>
          <p:sp>
            <p:nvSpPr>
              <p:cNvPr id="6151" name="Rectangle 7"/>
              <p:cNvSpPr>
                <a:spLocks noChangeArrowheads="1"/>
              </p:cNvSpPr>
              <p:nvPr/>
            </p:nvSpPr>
            <p:spPr bwMode="auto">
              <a:xfrm>
                <a:off x="4389" y="2486"/>
                <a:ext cx="1087"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a:r>
                  <a:rPr lang="en-US" sz="2000" dirty="0">
                    <a:solidFill>
                      <a:srgbClr val="CAE2AA"/>
                    </a:solidFill>
                    <a:effectLst>
                      <a:outerShdw blurRad="50800" dist="38100" dir="2700000" algn="tl" rotWithShape="0">
                        <a:prstClr val="black">
                          <a:alpha val="40000"/>
                        </a:prstClr>
                      </a:outerShdw>
                    </a:effectLst>
                  </a:rPr>
                  <a:t>total side</a:t>
                </a:r>
              </a:p>
              <a:p>
                <a:pPr algn="ctr"/>
                <a:r>
                  <a:rPr lang="en-US" sz="2000" dirty="0">
                    <a:solidFill>
                      <a:srgbClr val="CAE2AA"/>
                    </a:solidFill>
                    <a:effectLst>
                      <a:outerShdw blurRad="50800" dist="38100" dir="2700000" algn="tl" rotWithShape="0">
                        <a:prstClr val="black">
                          <a:alpha val="40000"/>
                        </a:prstClr>
                      </a:outerShdw>
                    </a:effectLst>
                  </a:rPr>
                  <a:t>effect score</a:t>
                </a:r>
              </a:p>
            </p:txBody>
          </p:sp>
        </p:grpSp>
        <p:sp>
          <p:nvSpPr>
            <p:cNvPr id="6153" name="Line 9"/>
            <p:cNvSpPr>
              <a:spLocks noChangeShapeType="1"/>
            </p:cNvSpPr>
            <p:nvPr/>
          </p:nvSpPr>
          <p:spPr bwMode="auto">
            <a:xfrm>
              <a:off x="4608" y="3024"/>
              <a:ext cx="624"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CAE2AA"/>
                </a:solidFill>
              </a:endParaRPr>
            </a:p>
          </p:txBody>
        </p:sp>
        <p:sp>
          <p:nvSpPr>
            <p:cNvPr id="6154" name="Line 10"/>
            <p:cNvSpPr>
              <a:spLocks noChangeShapeType="1"/>
            </p:cNvSpPr>
            <p:nvPr/>
          </p:nvSpPr>
          <p:spPr bwMode="auto">
            <a:xfrm>
              <a:off x="4608" y="3600"/>
              <a:ext cx="624"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CAE2AA"/>
                </a:solidFill>
              </a:endParaRPr>
            </a:p>
          </p:txBody>
        </p:sp>
      </p:grpSp>
      <p:sp>
        <p:nvSpPr>
          <p:cNvPr id="6156" name="Rectangle 12"/>
          <p:cNvSpPr>
            <a:spLocks noChangeArrowheads="1"/>
          </p:cNvSpPr>
          <p:nvPr/>
        </p:nvSpPr>
        <p:spPr bwMode="auto">
          <a:xfrm>
            <a:off x="496226" y="6238411"/>
            <a:ext cx="8406147"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a:r>
              <a:rPr lang="en-US" dirty="0">
                <a:effectLst>
                  <a:outerShdw blurRad="50800" dist="38100" dir="2700000" algn="tl" rotWithShape="0">
                    <a:prstClr val="black">
                      <a:alpha val="40000"/>
                    </a:prstClr>
                  </a:outerShdw>
                </a:effectLst>
              </a:rPr>
              <a:t>Blacker R et al  </a:t>
            </a:r>
            <a:r>
              <a:rPr lang="en-US" i="1" dirty="0" smtClean="0">
                <a:effectLst>
                  <a:outerShdw blurRad="50800" dist="38100" dir="2700000" algn="tl" rotWithShape="0">
                    <a:prstClr val="black">
                      <a:alpha val="40000"/>
                    </a:prstClr>
                  </a:outerShdw>
                </a:effectLst>
              </a:rPr>
              <a:t>“The </a:t>
            </a:r>
            <a:r>
              <a:rPr lang="en-US" i="1" dirty="0">
                <a:effectLst>
                  <a:outerShdw blurRad="50800" dist="38100" dir="2700000" algn="tl" rotWithShape="0">
                    <a:prstClr val="black">
                      <a:alpha val="40000"/>
                    </a:prstClr>
                  </a:outerShdw>
                </a:effectLst>
              </a:rPr>
              <a:t>drug treatment of depression in general </a:t>
            </a:r>
            <a:r>
              <a:rPr lang="en-US" i="1" dirty="0" smtClean="0">
                <a:effectLst>
                  <a:outerShdw blurRad="50800" dist="38100" dir="2700000" algn="tl" rotWithShape="0">
                    <a:prstClr val="black">
                      <a:alpha val="40000"/>
                    </a:prstClr>
                  </a:outerShdw>
                </a:effectLst>
              </a:rPr>
              <a:t>practice” </a:t>
            </a:r>
            <a:endParaRPr lang="en-US" i="1" dirty="0">
              <a:effectLst>
                <a:outerShdw blurRad="50800" dist="38100" dir="2700000" algn="tl" rotWithShape="0">
                  <a:prstClr val="black">
                    <a:alpha val="40000"/>
                  </a:prstClr>
                </a:outerShdw>
              </a:effectLst>
            </a:endParaRPr>
          </a:p>
          <a:p>
            <a:pPr algn="ctr"/>
            <a:r>
              <a:rPr lang="en-US" dirty="0">
                <a:effectLst>
                  <a:outerShdw blurRad="50800" dist="38100" dir="2700000" algn="tl" rotWithShape="0">
                    <a:prstClr val="black">
                      <a:alpha val="40000"/>
                    </a:prstClr>
                  </a:outerShdw>
                </a:effectLst>
              </a:rPr>
              <a:t>Psychopharmacology 1988;95:S18-</a:t>
            </a:r>
            <a:r>
              <a:rPr lang="en-US" dirty="0" smtClean="0">
                <a:effectLst>
                  <a:outerShdw blurRad="50800" dist="38100" dir="2700000" algn="tl" rotWithShape="0">
                    <a:prstClr val="black">
                      <a:alpha val="40000"/>
                    </a:prstClr>
                  </a:outerShdw>
                </a:effectLst>
              </a:rPr>
              <a:t>S24</a:t>
            </a:r>
            <a:endParaRPr lang="en-US" dirty="0">
              <a:effectLst>
                <a:outerShdw blurRad="50800" dist="38100" dir="2700000" algn="tl" rotWithShape="0">
                  <a:prstClr val="black">
                    <a:alpha val="40000"/>
                  </a:prstClr>
                </a:outerShdw>
              </a:effectLst>
            </a:endParaRPr>
          </a:p>
        </p:txBody>
      </p:sp>
      <p:sp>
        <p:nvSpPr>
          <p:cNvPr id="14" name="Line 6"/>
          <p:cNvSpPr>
            <a:spLocks noChangeShapeType="1"/>
          </p:cNvSpPr>
          <p:nvPr/>
        </p:nvSpPr>
        <p:spPr bwMode="auto">
          <a:xfrm>
            <a:off x="703562" y="6093296"/>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55291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395536" y="-99392"/>
            <a:ext cx="8361437" cy="1143000"/>
          </a:xfrm>
        </p:spPr>
        <p:txBody>
          <a:bodyPr/>
          <a:lstStyle/>
          <a:p>
            <a:pPr eaLnBrk="1" hangingPunct="1">
              <a:defRPr/>
            </a:pPr>
            <a:r>
              <a:rPr lang="en-GB" sz="3800" dirty="0" smtClean="0"/>
              <a:t>to combine or not to combine?</a:t>
            </a:r>
          </a:p>
        </p:txBody>
      </p:sp>
      <p:sp>
        <p:nvSpPr>
          <p:cNvPr id="36867" name="Line 6"/>
          <p:cNvSpPr>
            <a:spLocks noChangeShapeType="1"/>
          </p:cNvSpPr>
          <p:nvPr/>
        </p:nvSpPr>
        <p:spPr bwMode="auto">
          <a:xfrm>
            <a:off x="558007" y="6813376"/>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 name="TextBox 13"/>
          <p:cNvSpPr txBox="1"/>
          <p:nvPr/>
        </p:nvSpPr>
        <p:spPr>
          <a:xfrm>
            <a:off x="35496" y="832057"/>
            <a:ext cx="9036496" cy="5909311"/>
          </a:xfrm>
          <a:prstGeom prst="rect">
            <a:avLst/>
          </a:prstGeom>
          <a:noFill/>
        </p:spPr>
        <p:txBody>
          <a:bodyPr wrap="square">
            <a:spAutoFit/>
          </a:bodyPr>
          <a:lstStyle/>
          <a:p>
            <a:pPr marL="285750" indent="-285750">
              <a:buClr>
                <a:srgbClr val="FFCC00"/>
              </a:buClr>
              <a:buSzPct val="110000"/>
              <a:buFont typeface="Wingdings" charset="2"/>
              <a:buChar char="²"/>
              <a:defRPr/>
            </a:pPr>
            <a:r>
              <a:rPr lang="en-US" dirty="0" err="1" smtClean="0">
                <a:effectLst>
                  <a:outerShdw blurRad="50800" dist="38100" dir="2700000" algn="tl" rotWithShape="0">
                    <a:prstClr val="black">
                      <a:alpha val="40000"/>
                    </a:prstClr>
                  </a:outerShdw>
                </a:effectLst>
              </a:rPr>
              <a:t>Moradveisi</a:t>
            </a:r>
            <a:r>
              <a:rPr lang="en-US" dirty="0">
                <a:effectLst>
                  <a:outerShdw blurRad="50800" dist="38100" dir="2700000" algn="tl" rotWithShape="0">
                    <a:prstClr val="black">
                      <a:alpha val="40000"/>
                    </a:prstClr>
                  </a:outerShdw>
                </a:effectLst>
              </a:rPr>
              <a:t>, L., et al. (2015). </a:t>
            </a:r>
            <a:r>
              <a:rPr lang="en-US" i="1" dirty="0">
                <a:effectLst>
                  <a:outerShdw blurRad="50800" dist="38100" dir="2700000" algn="tl" rotWithShape="0">
                    <a:prstClr val="black">
                      <a:alpha val="40000"/>
                    </a:prstClr>
                  </a:outerShdw>
                </a:effectLst>
              </a:rPr>
              <a:t>"The influence of patients' attributions of the immediate effects of treatment of depression on long-term effectiveness of </a:t>
            </a:r>
            <a:r>
              <a:rPr lang="en-US" i="1" dirty="0" err="1">
                <a:effectLst>
                  <a:outerShdw blurRad="50800" dist="38100" dir="2700000" algn="tl" rotWithShape="0">
                    <a:prstClr val="black">
                      <a:alpha val="40000"/>
                    </a:prstClr>
                  </a:outerShdw>
                </a:effectLst>
              </a:rPr>
              <a:t>behavioural</a:t>
            </a:r>
            <a:r>
              <a:rPr lang="en-US" i="1" dirty="0">
                <a:effectLst>
                  <a:outerShdw blurRad="50800" dist="38100" dir="2700000" algn="tl" rotWithShape="0">
                    <a:prstClr val="black">
                      <a:alpha val="40000"/>
                    </a:prstClr>
                  </a:outerShdw>
                </a:effectLst>
              </a:rPr>
              <a:t> activation and antidepressant medication." </a:t>
            </a:r>
            <a:r>
              <a:rPr lang="en-US" dirty="0">
                <a:effectLst>
                  <a:outerShdw blurRad="50800" dist="38100" dir="2700000" algn="tl" rotWithShape="0">
                    <a:prstClr val="black">
                      <a:alpha val="40000"/>
                    </a:prstClr>
                  </a:outerShdw>
                </a:effectLst>
              </a:rPr>
              <a:t>Behaviour Research and Therapy 69: 83-92. </a:t>
            </a:r>
            <a:endParaRPr lang="en-US" dirty="0" smtClean="0">
              <a:effectLst>
                <a:outerShdw blurRad="50800" dist="38100" dir="2700000" algn="tl" rotWithShape="0">
                  <a:prstClr val="black">
                    <a:alpha val="40000"/>
                  </a:prstClr>
                </a:outerShdw>
              </a:effectLst>
            </a:endParaRPr>
          </a:p>
          <a:p>
            <a:pPr marL="285750" indent="-285750">
              <a:buClr>
                <a:srgbClr val="FFCC00"/>
              </a:buClr>
              <a:buSzPct val="110000"/>
              <a:buFont typeface="Wingdings" charset="2"/>
              <a:buChar char="²"/>
              <a:defRPr/>
            </a:pPr>
            <a:r>
              <a:rPr lang="en-US" dirty="0" err="1">
                <a:effectLst>
                  <a:outerShdw blurRad="50800" dist="38100" dir="2700000" algn="tl" rotWithShape="0">
                    <a:prstClr val="black">
                      <a:alpha val="40000"/>
                    </a:prstClr>
                  </a:outerShdw>
                </a:effectLst>
              </a:rPr>
              <a:t>Leuchter</a:t>
            </a:r>
            <a:r>
              <a:rPr lang="en-US" dirty="0">
                <a:effectLst>
                  <a:outerShdw blurRad="50800" dist="38100" dir="2700000" algn="tl" rotWithShape="0">
                    <a:prstClr val="black">
                      <a:alpha val="40000"/>
                    </a:prstClr>
                  </a:outerShdw>
                </a:effectLst>
              </a:rPr>
              <a:t>, A. F., et al. (2014). </a:t>
            </a:r>
            <a:r>
              <a:rPr lang="en-US" i="1" dirty="0">
                <a:effectLst>
                  <a:outerShdw blurRad="50800" dist="38100" dir="2700000" algn="tl" rotWithShape="0">
                    <a:prstClr val="black">
                      <a:alpha val="40000"/>
                    </a:prstClr>
                  </a:outerShdw>
                </a:effectLst>
              </a:rPr>
              <a:t>"Role of pill-taking, expectation and therapeutic alliance in the placebo response in clinical trials for major depression."</a:t>
            </a:r>
            <a:r>
              <a:rPr lang="en-US" dirty="0">
                <a:effectLst>
                  <a:outerShdw blurRad="50800" dist="38100" dir="2700000" algn="tl" rotWithShape="0">
                    <a:prstClr val="black">
                      <a:alpha val="40000"/>
                    </a:prstClr>
                  </a:outerShdw>
                </a:effectLst>
              </a:rPr>
              <a:t> </a:t>
            </a:r>
            <a:r>
              <a:rPr lang="en-US" dirty="0" smtClean="0">
                <a:effectLst>
                  <a:outerShdw blurRad="50800" dist="38100" dir="2700000" algn="tl" rotWithShape="0">
                    <a:prstClr val="black">
                      <a:alpha val="40000"/>
                    </a:prstClr>
                  </a:outerShdw>
                </a:effectLst>
              </a:rPr>
              <a:t> </a:t>
            </a:r>
            <a:r>
              <a:rPr lang="en-US" u="sng" dirty="0" smtClean="0">
                <a:effectLst>
                  <a:outerShdw blurRad="50800" dist="38100" dir="2700000" algn="tl" rotWithShape="0">
                    <a:prstClr val="black">
                      <a:alpha val="40000"/>
                    </a:prstClr>
                  </a:outerShdw>
                </a:effectLst>
              </a:rPr>
              <a:t>The </a:t>
            </a:r>
            <a:r>
              <a:rPr lang="en-US" u="sng" dirty="0">
                <a:effectLst>
                  <a:outerShdw blurRad="50800" dist="38100" dir="2700000" algn="tl" rotWithShape="0">
                    <a:prstClr val="black">
                      <a:alpha val="40000"/>
                    </a:prstClr>
                  </a:outerShdw>
                </a:effectLst>
              </a:rPr>
              <a:t>British Journal of Psychiatry: 1-7.</a:t>
            </a:r>
            <a:r>
              <a:rPr lang="en-US" dirty="0" smtClean="0">
                <a:effectLst>
                  <a:outerShdw blurRad="50800" dist="38100" dir="2700000" algn="tl" rotWithShape="0">
                    <a:prstClr val="black">
                      <a:alpha val="40000"/>
                    </a:prstClr>
                  </a:outerShdw>
                </a:effectLst>
              </a:rPr>
              <a:t>  </a:t>
            </a:r>
          </a:p>
          <a:p>
            <a:pPr marL="285750" indent="-285750">
              <a:buClr>
                <a:srgbClr val="FFCC00"/>
              </a:buClr>
              <a:buSzPct val="110000"/>
              <a:buFont typeface="Wingdings" charset="2"/>
              <a:buChar char="²"/>
              <a:defRPr/>
            </a:pPr>
            <a:r>
              <a:rPr lang="en-US" dirty="0">
                <a:effectLst>
                  <a:outerShdw blurRad="50800" dist="38100" dir="2700000" algn="tl" rotWithShape="0">
                    <a:prstClr val="black">
                      <a:alpha val="40000"/>
                    </a:prstClr>
                  </a:outerShdw>
                </a:effectLst>
              </a:rPr>
              <a:t>Kemp, J. J., et al. (2014). </a:t>
            </a:r>
            <a:r>
              <a:rPr lang="en-US" i="1" dirty="0">
                <a:effectLst>
                  <a:outerShdw blurRad="50800" dist="38100" dir="2700000" algn="tl" rotWithShape="0">
                    <a:prstClr val="black">
                      <a:alpha val="40000"/>
                    </a:prstClr>
                  </a:outerShdw>
                </a:effectLst>
              </a:rPr>
              <a:t>"Effects of a chemical imbalance causal explanation on individuals' perceptions of their depressive symptoms." </a:t>
            </a:r>
            <a:r>
              <a:rPr lang="en-US" u="sng" dirty="0">
                <a:effectLst>
                  <a:outerShdw blurRad="50800" dist="38100" dir="2700000" algn="tl" rotWithShape="0">
                    <a:prstClr val="black">
                      <a:alpha val="40000"/>
                    </a:prstClr>
                  </a:outerShdw>
                </a:effectLst>
              </a:rPr>
              <a:t>Behaviour Research and Therapy </a:t>
            </a:r>
            <a:r>
              <a:rPr lang="en-US" b="1" u="sng" dirty="0">
                <a:effectLst>
                  <a:outerShdw blurRad="50800" dist="38100" dir="2700000" algn="tl" rotWithShape="0">
                    <a:prstClr val="black">
                      <a:alpha val="40000"/>
                    </a:prstClr>
                  </a:outerShdw>
                </a:effectLst>
              </a:rPr>
              <a:t>56</a:t>
            </a:r>
            <a:r>
              <a:rPr lang="en-US" u="sng" dirty="0">
                <a:effectLst>
                  <a:outerShdw blurRad="50800" dist="38100" dir="2700000" algn="tl" rotWithShape="0">
                    <a:prstClr val="black">
                      <a:alpha val="40000"/>
                    </a:prstClr>
                  </a:outerShdw>
                </a:effectLst>
              </a:rPr>
              <a:t>(0): 47-52</a:t>
            </a:r>
            <a:r>
              <a:rPr lang="en-US" u="sng" dirty="0" smtClean="0">
                <a:effectLst>
                  <a:outerShdw blurRad="50800" dist="38100" dir="2700000" algn="tl" rotWithShape="0">
                    <a:prstClr val="black">
                      <a:alpha val="40000"/>
                    </a:prstClr>
                  </a:outerShdw>
                </a:effectLst>
              </a:rPr>
              <a:t>.</a:t>
            </a:r>
          </a:p>
          <a:p>
            <a:pPr marL="285750" indent="-285750">
              <a:buClr>
                <a:srgbClr val="FFCC00"/>
              </a:buClr>
              <a:buSzPct val="110000"/>
              <a:buFont typeface="Wingdings" charset="2"/>
              <a:buChar char="²"/>
              <a:defRPr/>
            </a:pPr>
            <a:r>
              <a:rPr lang="en-US" dirty="0" err="1">
                <a:effectLst>
                  <a:outerShdw blurRad="50800" dist="38100" dir="2700000" algn="tl" rotWithShape="0">
                    <a:prstClr val="black">
                      <a:alpha val="40000"/>
                    </a:prstClr>
                  </a:outerShdw>
                </a:effectLst>
              </a:rPr>
              <a:t>Cuijpers</a:t>
            </a:r>
            <a:r>
              <a:rPr lang="en-US" dirty="0">
                <a:effectLst>
                  <a:outerShdw blurRad="50800" dist="38100" dir="2700000" algn="tl" rotWithShape="0">
                    <a:prstClr val="black">
                      <a:alpha val="40000"/>
                    </a:prstClr>
                  </a:outerShdw>
                </a:effectLst>
              </a:rPr>
              <a:t>, P. (2014). </a:t>
            </a:r>
            <a:r>
              <a:rPr lang="en-US" i="1" dirty="0">
                <a:effectLst>
                  <a:outerShdw blurRad="50800" dist="38100" dir="2700000" algn="tl" rotWithShape="0">
                    <a:prstClr val="black">
                      <a:alpha val="40000"/>
                    </a:prstClr>
                  </a:outerShdw>
                </a:effectLst>
              </a:rPr>
              <a:t>"Combined pharmacotherapy &amp;</a:t>
            </a:r>
            <a:r>
              <a:rPr lang="en-US" i="1" dirty="0" smtClean="0">
                <a:effectLst>
                  <a:outerShdw blurRad="50800" dist="38100" dir="2700000" algn="tl" rotWithShape="0">
                    <a:prstClr val="black">
                      <a:alpha val="40000"/>
                    </a:prstClr>
                  </a:outerShdw>
                </a:effectLst>
              </a:rPr>
              <a:t> </a:t>
            </a:r>
            <a:r>
              <a:rPr lang="en-US" i="1" dirty="0">
                <a:effectLst>
                  <a:outerShdw blurRad="50800" dist="38100" dir="2700000" algn="tl" rotWithShape="0">
                    <a:prstClr val="black">
                      <a:alpha val="40000"/>
                    </a:prstClr>
                  </a:outerShdw>
                </a:effectLst>
              </a:rPr>
              <a:t>psychotherapy in the treatment of mild to moderate major depression?" </a:t>
            </a:r>
            <a:r>
              <a:rPr lang="en-US" dirty="0">
                <a:effectLst>
                  <a:outerShdw blurRad="50800" dist="38100" dir="2700000" algn="tl" rotWithShape="0">
                    <a:prstClr val="black">
                      <a:alpha val="40000"/>
                    </a:prstClr>
                  </a:outerShdw>
                </a:effectLst>
              </a:rPr>
              <a:t>JAMA Psych 71: 747</a:t>
            </a:r>
            <a:r>
              <a:rPr lang="en-US" dirty="0" smtClean="0">
                <a:effectLst>
                  <a:outerShdw blurRad="50800" dist="38100" dir="2700000" algn="tl" rotWithShape="0">
                    <a:prstClr val="black">
                      <a:alpha val="40000"/>
                    </a:prstClr>
                  </a:outerShdw>
                </a:effectLst>
              </a:rPr>
              <a:t>-48</a:t>
            </a:r>
            <a:endParaRPr lang="en-US" u="sng" dirty="0" smtClean="0">
              <a:effectLst>
                <a:outerShdw blurRad="50800" dist="38100" dir="2700000" algn="tl" rotWithShape="0">
                  <a:prstClr val="black">
                    <a:alpha val="40000"/>
                  </a:prstClr>
                </a:outerShdw>
              </a:effectLst>
            </a:endParaRPr>
          </a:p>
          <a:p>
            <a:pPr marL="285750" indent="-285750">
              <a:buClr>
                <a:srgbClr val="FFCC00"/>
              </a:buClr>
              <a:buSzPct val="110000"/>
              <a:buFont typeface="Wingdings" charset="2"/>
              <a:buChar char="²"/>
              <a:defRPr/>
            </a:pPr>
            <a:r>
              <a:rPr lang="en-US" dirty="0">
                <a:effectLst>
                  <a:outerShdw blurRad="50800" dist="38100" dir="2700000" algn="tl" rotWithShape="0">
                    <a:prstClr val="black">
                      <a:alpha val="40000"/>
                    </a:prstClr>
                  </a:outerShdw>
                </a:effectLst>
              </a:rPr>
              <a:t>Wiles, N., et al. (2013). </a:t>
            </a:r>
            <a:r>
              <a:rPr lang="en-US" i="1" dirty="0">
                <a:effectLst>
                  <a:outerShdw blurRad="50800" dist="38100" dir="2700000" algn="tl" rotWithShape="0">
                    <a:prstClr val="black">
                      <a:alpha val="40000"/>
                    </a:prstClr>
                  </a:outerShdw>
                </a:effectLst>
              </a:rPr>
              <a:t>"</a:t>
            </a:r>
            <a:r>
              <a:rPr lang="en-US" i="1" dirty="0" smtClean="0">
                <a:effectLst>
                  <a:outerShdw blurRad="50800" dist="38100" dir="2700000" algn="tl" rotWithShape="0">
                    <a:prstClr val="black">
                      <a:alpha val="40000"/>
                    </a:prstClr>
                  </a:outerShdw>
                </a:effectLst>
              </a:rPr>
              <a:t>CBT </a:t>
            </a:r>
            <a:r>
              <a:rPr lang="en-US" i="1" dirty="0">
                <a:effectLst>
                  <a:outerShdw blurRad="50800" dist="38100" dir="2700000" algn="tl" rotWithShape="0">
                    <a:prstClr val="black">
                      <a:alpha val="40000"/>
                    </a:prstClr>
                  </a:outerShdw>
                </a:effectLst>
              </a:rPr>
              <a:t>as an adjunct to pharmacotherapy for primary care based patients with treatment resistant depression: results of the </a:t>
            </a:r>
            <a:r>
              <a:rPr lang="en-US" i="1" dirty="0" err="1">
                <a:effectLst>
                  <a:outerShdw blurRad="50800" dist="38100" dir="2700000" algn="tl" rotWithShape="0">
                    <a:prstClr val="black">
                      <a:alpha val="40000"/>
                    </a:prstClr>
                  </a:outerShdw>
                </a:effectLst>
              </a:rPr>
              <a:t>CoBalT</a:t>
            </a:r>
            <a:r>
              <a:rPr lang="en-US" i="1" dirty="0">
                <a:effectLst>
                  <a:outerShdw blurRad="50800" dist="38100" dir="2700000" algn="tl" rotWithShape="0">
                    <a:prstClr val="black">
                      <a:alpha val="40000"/>
                    </a:prstClr>
                  </a:outerShdw>
                </a:effectLst>
              </a:rPr>
              <a:t> RCT." </a:t>
            </a:r>
            <a:r>
              <a:rPr lang="en-US" dirty="0">
                <a:effectLst>
                  <a:outerShdw blurRad="50800" dist="38100" dir="2700000" algn="tl" rotWithShape="0">
                    <a:prstClr val="black">
                      <a:alpha val="40000"/>
                    </a:prstClr>
                  </a:outerShdw>
                </a:effectLst>
              </a:rPr>
              <a:t>Lancet 381(9864): 375-384</a:t>
            </a:r>
            <a:r>
              <a:rPr lang="en-US" dirty="0" smtClean="0">
                <a:effectLst>
                  <a:outerShdw blurRad="50800" dist="38100" dir="2700000" algn="tl" rotWithShape="0">
                    <a:prstClr val="black">
                      <a:alpha val="40000"/>
                    </a:prstClr>
                  </a:outerShdw>
                </a:effectLst>
              </a:rPr>
              <a:t>.</a:t>
            </a:r>
            <a:endParaRPr lang="en-US" u="sng" dirty="0" smtClean="0">
              <a:effectLst>
                <a:outerShdw blurRad="50800" dist="38100" dir="2700000" algn="tl" rotWithShape="0">
                  <a:prstClr val="black">
                    <a:alpha val="40000"/>
                  </a:prstClr>
                </a:outerShdw>
              </a:effectLst>
            </a:endParaRPr>
          </a:p>
          <a:p>
            <a:pPr marL="285750" indent="-285750">
              <a:buClr>
                <a:srgbClr val="FFCC00"/>
              </a:buClr>
              <a:buSzPct val="110000"/>
              <a:buFont typeface="Wingdings" charset="2"/>
              <a:buChar char="²"/>
              <a:defRPr/>
            </a:pPr>
            <a:r>
              <a:rPr lang="en-US" dirty="0">
                <a:effectLst>
                  <a:outerShdw blurRad="50800" dist="38100" dir="2700000" algn="tl" rotWithShape="0">
                    <a:prstClr val="black">
                      <a:alpha val="40000"/>
                    </a:prstClr>
                  </a:outerShdw>
                </a:effectLst>
              </a:rPr>
              <a:t>McHugh, R. K., et al. (2013). </a:t>
            </a:r>
            <a:r>
              <a:rPr lang="en-US" i="1" dirty="0">
                <a:effectLst>
                  <a:outerShdw blurRad="50800" dist="38100" dir="2700000" algn="tl" rotWithShape="0">
                    <a:prstClr val="black">
                      <a:alpha val="40000"/>
                    </a:prstClr>
                  </a:outerShdw>
                </a:effectLst>
              </a:rPr>
              <a:t>"Patient preference for psychological </a:t>
            </a:r>
            <a:r>
              <a:rPr lang="en-US" i="1" dirty="0" err="1">
                <a:effectLst>
                  <a:outerShdw blurRad="50800" dist="38100" dir="2700000" algn="tl" rotWithShape="0">
                    <a:prstClr val="black">
                      <a:alpha val="40000"/>
                    </a:prstClr>
                  </a:outerShdw>
                </a:effectLst>
              </a:rPr>
              <a:t>vs</a:t>
            </a:r>
            <a:r>
              <a:rPr lang="en-US" i="1" dirty="0">
                <a:effectLst>
                  <a:outerShdw blurRad="50800" dist="38100" dir="2700000" algn="tl" rotWithShape="0">
                    <a:prstClr val="black">
                      <a:alpha val="40000"/>
                    </a:prstClr>
                  </a:outerShdw>
                </a:effectLst>
              </a:rPr>
              <a:t> pharmacologic treatment of psychiatric disorders: a meta-analytic review."</a:t>
            </a:r>
            <a:r>
              <a:rPr lang="en-US" dirty="0">
                <a:effectLst>
                  <a:outerShdw blurRad="50800" dist="38100" dir="2700000" algn="tl" rotWithShape="0">
                    <a:prstClr val="black">
                      <a:alpha val="40000"/>
                    </a:prstClr>
                  </a:outerShdw>
                </a:effectLst>
              </a:rPr>
              <a:t> </a:t>
            </a:r>
            <a:r>
              <a:rPr lang="en-US" dirty="0" smtClean="0">
                <a:effectLst>
                  <a:outerShdw blurRad="50800" dist="38100" dir="2700000" algn="tl" rotWithShape="0">
                    <a:prstClr val="black">
                      <a:alpha val="40000"/>
                    </a:prstClr>
                  </a:outerShdw>
                </a:effectLst>
              </a:rPr>
              <a:t> </a:t>
            </a:r>
            <a:r>
              <a:rPr lang="en-US" u="sng" dirty="0" smtClean="0">
                <a:effectLst>
                  <a:outerShdw blurRad="50800" dist="38100" dir="2700000" algn="tl" rotWithShape="0">
                    <a:prstClr val="black">
                      <a:alpha val="40000"/>
                    </a:prstClr>
                  </a:outerShdw>
                </a:effectLst>
              </a:rPr>
              <a:t>J </a:t>
            </a:r>
            <a:r>
              <a:rPr lang="en-US" u="sng" dirty="0" err="1">
                <a:effectLst>
                  <a:outerShdw blurRad="50800" dist="38100" dir="2700000" algn="tl" rotWithShape="0">
                    <a:prstClr val="black">
                      <a:alpha val="40000"/>
                    </a:prstClr>
                  </a:outerShdw>
                </a:effectLst>
              </a:rPr>
              <a:t>Clin</a:t>
            </a:r>
            <a:r>
              <a:rPr lang="en-US" u="sng" dirty="0">
                <a:effectLst>
                  <a:outerShdw blurRad="50800" dist="38100" dir="2700000" algn="tl" rotWithShape="0">
                    <a:prstClr val="black">
                      <a:alpha val="40000"/>
                    </a:prstClr>
                  </a:outerShdw>
                </a:effectLst>
              </a:rPr>
              <a:t> Psychiatry </a:t>
            </a:r>
            <a:r>
              <a:rPr lang="en-US" b="1" u="sng" dirty="0">
                <a:effectLst>
                  <a:outerShdw blurRad="50800" dist="38100" dir="2700000" algn="tl" rotWithShape="0">
                    <a:prstClr val="black">
                      <a:alpha val="40000"/>
                    </a:prstClr>
                  </a:outerShdw>
                </a:effectLst>
              </a:rPr>
              <a:t>74</a:t>
            </a:r>
            <a:r>
              <a:rPr lang="en-US" u="sng" dirty="0">
                <a:effectLst>
                  <a:outerShdw blurRad="50800" dist="38100" dir="2700000" algn="tl" rotWithShape="0">
                    <a:prstClr val="black">
                      <a:alpha val="40000"/>
                    </a:prstClr>
                  </a:outerShdw>
                </a:effectLst>
              </a:rPr>
              <a:t>(6): 595-602</a:t>
            </a:r>
            <a:r>
              <a:rPr lang="en-US" u="sng" dirty="0" smtClean="0">
                <a:effectLst>
                  <a:outerShdw blurRad="50800" dist="38100" dir="2700000" algn="tl" rotWithShape="0">
                    <a:prstClr val="black">
                      <a:alpha val="40000"/>
                    </a:prstClr>
                  </a:outerShdw>
                </a:effectLst>
              </a:rPr>
              <a:t>.</a:t>
            </a:r>
          </a:p>
          <a:p>
            <a:pPr marL="285750" indent="-285750">
              <a:buClr>
                <a:srgbClr val="FFCC00"/>
              </a:buClr>
              <a:buSzPct val="110000"/>
              <a:buFont typeface="Wingdings" charset="2"/>
              <a:buChar char="²"/>
              <a:defRPr/>
            </a:pPr>
            <a:r>
              <a:rPr lang="en-US" dirty="0" err="1">
                <a:effectLst>
                  <a:outerShdw blurRad="50800" dist="38100" dir="2700000" algn="tl" rotWithShape="0">
                    <a:prstClr val="black">
                      <a:alpha val="40000"/>
                    </a:prstClr>
                  </a:outerShdw>
                </a:effectLst>
              </a:rPr>
              <a:t>Cuijpers</a:t>
            </a:r>
            <a:r>
              <a:rPr lang="en-US" dirty="0">
                <a:effectLst>
                  <a:outerShdw blurRad="50800" dist="38100" dir="2700000" algn="tl" rotWithShape="0">
                    <a:prstClr val="black">
                      <a:alpha val="40000"/>
                    </a:prstClr>
                  </a:outerShdw>
                </a:effectLst>
              </a:rPr>
              <a:t>, P., et al. (2013). </a:t>
            </a:r>
            <a:r>
              <a:rPr lang="en-US" i="1" dirty="0">
                <a:effectLst>
                  <a:outerShdw blurRad="50800" dist="38100" dir="2700000" algn="tl" rotWithShape="0">
                    <a:prstClr val="black">
                      <a:alpha val="40000"/>
                    </a:prstClr>
                  </a:outerShdw>
                </a:effectLst>
              </a:rPr>
              <a:t>"The efficacy of psychotherapy and pharmacotherapy in treating depressive and anxiety disorders: a meta-analysis of direct comparisons." </a:t>
            </a:r>
            <a:r>
              <a:rPr lang="en-US" i="1" dirty="0" smtClean="0">
                <a:effectLst>
                  <a:outerShdw blurRad="50800" dist="38100" dir="2700000" algn="tl" rotWithShape="0">
                    <a:prstClr val="black">
                      <a:alpha val="40000"/>
                    </a:prstClr>
                  </a:outerShdw>
                </a:effectLst>
              </a:rPr>
              <a:t> </a:t>
            </a:r>
            <a:r>
              <a:rPr lang="en-US" u="sng" dirty="0" smtClean="0">
                <a:effectLst>
                  <a:outerShdw blurRad="50800" dist="38100" dir="2700000" algn="tl" rotWithShape="0">
                    <a:prstClr val="black">
                      <a:alpha val="40000"/>
                    </a:prstClr>
                  </a:outerShdw>
                </a:effectLst>
              </a:rPr>
              <a:t>World </a:t>
            </a:r>
            <a:r>
              <a:rPr lang="en-US" u="sng" dirty="0">
                <a:effectLst>
                  <a:outerShdw blurRad="50800" dist="38100" dir="2700000" algn="tl" rotWithShape="0">
                    <a:prstClr val="black">
                      <a:alpha val="40000"/>
                    </a:prstClr>
                  </a:outerShdw>
                </a:effectLst>
              </a:rPr>
              <a:t>Psychiatry </a:t>
            </a:r>
            <a:r>
              <a:rPr lang="en-US" b="1" u="sng" dirty="0">
                <a:effectLst>
                  <a:outerShdw blurRad="50800" dist="38100" dir="2700000" algn="tl" rotWithShape="0">
                    <a:prstClr val="black">
                      <a:alpha val="40000"/>
                    </a:prstClr>
                  </a:outerShdw>
                </a:effectLst>
              </a:rPr>
              <a:t>12</a:t>
            </a:r>
            <a:r>
              <a:rPr lang="en-US" u="sng" dirty="0">
                <a:effectLst>
                  <a:outerShdw blurRad="50800" dist="38100" dir="2700000" algn="tl" rotWithShape="0">
                    <a:prstClr val="black">
                      <a:alpha val="40000"/>
                    </a:prstClr>
                  </a:outerShdw>
                </a:effectLst>
              </a:rPr>
              <a:t>(2): 137-148</a:t>
            </a:r>
            <a:r>
              <a:rPr lang="en-US" u="sng" dirty="0" smtClean="0">
                <a:effectLst>
                  <a:outerShdw blurRad="50800" dist="38100" dir="2700000" algn="tl" rotWithShape="0">
                    <a:prstClr val="black">
                      <a:alpha val="40000"/>
                    </a:prstClr>
                  </a:outerShdw>
                </a:effectLst>
              </a:rPr>
              <a:t>.</a:t>
            </a:r>
          </a:p>
        </p:txBody>
      </p:sp>
    </p:spTree>
    <p:extLst>
      <p:ext uri="{BB962C8B-B14F-4D97-AF65-F5344CB8AC3E}">
        <p14:creationId xmlns:p14="http://schemas.microsoft.com/office/powerpoint/2010/main" val="6630591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498786" y="115888"/>
            <a:ext cx="8361437" cy="1143000"/>
          </a:xfrm>
        </p:spPr>
        <p:txBody>
          <a:bodyPr/>
          <a:lstStyle/>
          <a:p>
            <a:pPr eaLnBrk="1" hangingPunct="1">
              <a:defRPr/>
            </a:pPr>
            <a:r>
              <a:rPr lang="en-GB" sz="3800" dirty="0" smtClean="0"/>
              <a:t>the time course of depression</a:t>
            </a:r>
          </a:p>
        </p:txBody>
      </p:sp>
      <p:sp>
        <p:nvSpPr>
          <p:cNvPr id="36867" name="Line 6"/>
          <p:cNvSpPr>
            <a:spLocks noChangeShapeType="1"/>
          </p:cNvSpPr>
          <p:nvPr/>
        </p:nvSpPr>
        <p:spPr bwMode="auto">
          <a:xfrm>
            <a:off x="630015" y="4869160"/>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TextBox 11"/>
          <p:cNvSpPr txBox="1"/>
          <p:nvPr/>
        </p:nvSpPr>
        <p:spPr>
          <a:xfrm>
            <a:off x="107504" y="1484784"/>
            <a:ext cx="9144000" cy="2862323"/>
          </a:xfrm>
          <a:prstGeom prst="rect">
            <a:avLst/>
          </a:prstGeom>
          <a:noFill/>
        </p:spPr>
        <p:txBody>
          <a:bodyPr wrap="square">
            <a:spAutoFit/>
          </a:bodyPr>
          <a:lstStyle/>
          <a:p>
            <a:r>
              <a:rPr lang="en-US" dirty="0" smtClean="0">
                <a:solidFill>
                  <a:schemeClr val="tx2"/>
                </a:solidFill>
                <a:effectLst>
                  <a:outerShdw blurRad="50800" dist="38100" dir="2700000" algn="tl" rotWithShape="0">
                    <a:prstClr val="black">
                      <a:alpha val="40000"/>
                    </a:prstClr>
                  </a:outerShdw>
                </a:effectLst>
              </a:rPr>
              <a:t>“Method </a:t>
            </a:r>
            <a:r>
              <a:rPr lang="en-US" dirty="0">
                <a:solidFill>
                  <a:schemeClr val="tx2"/>
                </a:solidFill>
                <a:effectLst>
                  <a:outerShdw blurRad="50800" dist="38100" dir="2700000" algn="tl" rotWithShape="0">
                    <a:prstClr val="black">
                      <a:alpha val="40000"/>
                    </a:prstClr>
                  </a:outerShdw>
                </a:effectLst>
              </a:rPr>
              <a:t>The Netherlands Mental Health Survey and Incidence Study is a prospective epidemiological survey in the adult population (n=7076), using the Composite International Diagnostic Interview. Duration of MDE over 2 years was assessed with a Life Chart Interview. Results The median duration of MDE was 3.0 months; 50% of participants recovered within 3 months, 63% within 6 months, 76% within 12 months and nearly 20% had not recovered at 24 months. Determinants of persistence were severity of depression and comorbid dysthymia. A recurrent episode predicted shorter duration. Conclusions Although half of those affected with MDE recovered rapidly, </a:t>
            </a:r>
            <a:r>
              <a:rPr lang="en-US" dirty="0" smtClean="0">
                <a:solidFill>
                  <a:schemeClr val="tx2"/>
                </a:solidFill>
                <a:effectLst>
                  <a:outerShdw blurRad="50800" dist="38100" dir="2700000" algn="tl" rotWithShape="0">
                    <a:prstClr val="black">
                      <a:alpha val="40000"/>
                    </a:prstClr>
                  </a:outerShdw>
                </a:effectLst>
              </a:rPr>
              <a:t>risk </a:t>
            </a:r>
            <a:r>
              <a:rPr lang="en-US" dirty="0">
                <a:solidFill>
                  <a:schemeClr val="tx2"/>
                </a:solidFill>
                <a:effectLst>
                  <a:outerShdw blurRad="50800" dist="38100" dir="2700000" algn="tl" rotWithShape="0">
                    <a:prstClr val="black">
                      <a:alpha val="40000"/>
                    </a:prstClr>
                  </a:outerShdw>
                </a:effectLst>
              </a:rPr>
              <a:t>of chronicity (duration 24 months or more) was considerable</a:t>
            </a:r>
            <a:r>
              <a:rPr lang="en-US" dirty="0" smtClean="0">
                <a:solidFill>
                  <a:schemeClr val="tx2"/>
                </a:solidFill>
                <a:effectLst>
                  <a:outerShdw blurRad="50800" dist="38100" dir="2700000" algn="tl" rotWithShape="0">
                    <a:prstClr val="black">
                      <a:alpha val="40000"/>
                    </a:prstClr>
                  </a:outerShdw>
                </a:effectLst>
              </a:rPr>
              <a:t>.” </a:t>
            </a:r>
            <a:endParaRPr lang="en-GB" altLang="en-US" dirty="0">
              <a:solidFill>
                <a:schemeClr val="tx2"/>
              </a:solidFill>
              <a:effectLst>
                <a:outerShdw blurRad="50800" dist="38100" dir="2700000" algn="tl" rotWithShape="0">
                  <a:prstClr val="black">
                    <a:alpha val="40000"/>
                  </a:prstClr>
                </a:outerShdw>
              </a:effectLst>
            </a:endParaRPr>
          </a:p>
        </p:txBody>
      </p:sp>
      <p:sp>
        <p:nvSpPr>
          <p:cNvPr id="14" name="TextBox 13"/>
          <p:cNvSpPr txBox="1"/>
          <p:nvPr/>
        </p:nvSpPr>
        <p:spPr>
          <a:xfrm>
            <a:off x="35496" y="5229200"/>
            <a:ext cx="9036496" cy="923330"/>
          </a:xfrm>
          <a:prstGeom prst="rect">
            <a:avLst/>
          </a:prstGeom>
          <a:noFill/>
        </p:spPr>
        <p:txBody>
          <a:bodyPr wrap="square">
            <a:spAutoFit/>
          </a:bodyPr>
          <a:lstStyle/>
          <a:p>
            <a:pPr algn="ctr">
              <a:defRPr/>
            </a:pPr>
            <a:r>
              <a:rPr lang="en-US" dirty="0" err="1">
                <a:effectLst>
                  <a:outerShdw blurRad="50800" dist="38100" dir="2700000" algn="tl" rotWithShape="0">
                    <a:prstClr val="black">
                      <a:alpha val="40000"/>
                    </a:prstClr>
                  </a:outerShdw>
                </a:effectLst>
              </a:rPr>
              <a:t>Spijker</a:t>
            </a:r>
            <a:r>
              <a:rPr lang="en-US" dirty="0">
                <a:effectLst>
                  <a:outerShdw blurRad="50800" dist="38100" dir="2700000" algn="tl" rotWithShape="0">
                    <a:prstClr val="black">
                      <a:alpha val="40000"/>
                    </a:prstClr>
                  </a:outerShdw>
                </a:effectLst>
              </a:rPr>
              <a:t>, J., et al. (2002). </a:t>
            </a:r>
            <a:r>
              <a:rPr lang="en-US" i="1" dirty="0">
                <a:effectLst>
                  <a:outerShdw blurRad="50800" dist="38100" dir="2700000" algn="tl" rotWithShape="0">
                    <a:prstClr val="black">
                      <a:alpha val="40000"/>
                    </a:prstClr>
                  </a:outerShdw>
                </a:effectLst>
              </a:rPr>
              <a:t>"Duration of major depressive episodes in the general population: results from The Netherlands Mental Health Survey and Incidence Study (NEMESIS)." </a:t>
            </a:r>
            <a:r>
              <a:rPr lang="en-US" i="1" dirty="0" smtClean="0">
                <a:effectLst>
                  <a:outerShdw blurRad="50800" dist="38100" dir="2700000" algn="tl" rotWithShape="0">
                    <a:prstClr val="black">
                      <a:alpha val="40000"/>
                    </a:prstClr>
                  </a:outerShdw>
                </a:effectLst>
              </a:rPr>
              <a:t> </a:t>
            </a:r>
            <a:r>
              <a:rPr lang="en-US" dirty="0" smtClean="0">
                <a:effectLst>
                  <a:outerShdw blurRad="50800" dist="38100" dir="2700000" algn="tl" rotWithShape="0">
                    <a:prstClr val="black">
                      <a:alpha val="40000"/>
                    </a:prstClr>
                  </a:outerShdw>
                </a:effectLst>
              </a:rPr>
              <a:t>Br </a:t>
            </a:r>
            <a:r>
              <a:rPr lang="en-US" dirty="0">
                <a:effectLst>
                  <a:outerShdw blurRad="50800" dist="38100" dir="2700000" algn="tl" rotWithShape="0">
                    <a:prstClr val="black">
                      <a:alpha val="40000"/>
                    </a:prstClr>
                  </a:outerShdw>
                </a:effectLst>
              </a:rPr>
              <a:t>J Psychiatry 181: 208-</a:t>
            </a:r>
            <a:r>
              <a:rPr lang="en-US" dirty="0" smtClean="0">
                <a:effectLst>
                  <a:outerShdw blurRad="50800" dist="38100" dir="2700000" algn="tl" rotWithShape="0">
                    <a:prstClr val="black">
                      <a:alpha val="40000"/>
                    </a:prstClr>
                  </a:outerShdw>
                </a:effectLst>
              </a:rPr>
              <a:t>213</a:t>
            </a:r>
            <a:endParaRPr lang="en-GB"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8955826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4016" y="260648"/>
            <a:ext cx="8892480" cy="1066800"/>
          </a:xfrm>
        </p:spPr>
        <p:txBody>
          <a:bodyPr lIns="92075" tIns="46038" rIns="92075" bIns="46038"/>
          <a:lstStyle/>
          <a:p>
            <a:pPr eaLnBrk="1" hangingPunct="1">
              <a:defRPr/>
            </a:pPr>
            <a:r>
              <a:rPr lang="en-US" sz="4000" dirty="0" smtClean="0"/>
              <a:t>herbs for psychological disorders</a:t>
            </a:r>
          </a:p>
        </p:txBody>
      </p:sp>
      <p:sp>
        <p:nvSpPr>
          <p:cNvPr id="6148" name="Rectangle 4"/>
          <p:cNvSpPr>
            <a:spLocks noGrp="1" noChangeArrowheads="1"/>
          </p:cNvSpPr>
          <p:nvPr>
            <p:ph type="body" sz="half" idx="1"/>
          </p:nvPr>
        </p:nvSpPr>
        <p:spPr>
          <a:xfrm>
            <a:off x="827584" y="1412776"/>
            <a:ext cx="3960440" cy="4896544"/>
          </a:xfrm>
        </p:spPr>
        <p:txBody>
          <a:bodyPr lIns="92075" tIns="46038" rIns="92075" bIns="46038"/>
          <a:lstStyle/>
          <a:p>
            <a:pPr marL="446400" indent="-446400" eaLnBrk="1" hangingPunct="1">
              <a:buSzTx/>
              <a:buFont typeface="Wingdings" pitchFamily="2" charset="2"/>
              <a:buChar char="²"/>
              <a:defRPr/>
            </a:pPr>
            <a:r>
              <a:rPr lang="en-US" sz="2600" b="1" u="sng" dirty="0" err="1" smtClean="0">
                <a:solidFill>
                  <a:srgbClr val="FFCC00"/>
                </a:solidFill>
              </a:rPr>
              <a:t>st</a:t>
            </a:r>
            <a:r>
              <a:rPr lang="en-US" sz="2600" b="1" u="sng" dirty="0" smtClean="0">
                <a:solidFill>
                  <a:srgbClr val="FFCC00"/>
                </a:solidFill>
              </a:rPr>
              <a:t> john’s </a:t>
            </a:r>
            <a:r>
              <a:rPr lang="en-US" sz="2600" b="1" u="sng" dirty="0" err="1" smtClean="0">
                <a:solidFill>
                  <a:srgbClr val="FFCC00"/>
                </a:solidFill>
              </a:rPr>
              <a:t>wort</a:t>
            </a:r>
            <a:endParaRPr lang="en-US" sz="2600" b="1" u="sng" dirty="0" smtClean="0">
              <a:solidFill>
                <a:srgbClr val="FFCC00"/>
              </a:solidFill>
            </a:endParaRPr>
          </a:p>
          <a:p>
            <a:pPr marL="0" indent="0" eaLnBrk="1" hangingPunct="1">
              <a:buSzTx/>
              <a:buNone/>
              <a:defRPr/>
            </a:pPr>
            <a:endParaRPr lang="en-US" sz="800" dirty="0" smtClean="0"/>
          </a:p>
          <a:p>
            <a:pPr marL="0" indent="0" eaLnBrk="1" hangingPunct="1">
              <a:buSzTx/>
              <a:buNone/>
              <a:defRPr/>
            </a:pPr>
            <a:endParaRPr lang="en-US" sz="800" dirty="0" smtClean="0"/>
          </a:p>
          <a:p>
            <a:pPr marL="439200" indent="-446400" eaLnBrk="1" hangingPunct="1">
              <a:buSzTx/>
              <a:buFont typeface="Wingdings" pitchFamily="2" charset="2"/>
              <a:buChar char="²"/>
              <a:defRPr/>
            </a:pPr>
            <a:r>
              <a:rPr lang="en-US" sz="2600" u="sng" dirty="0" smtClean="0"/>
              <a:t>crocus/saffron</a:t>
            </a:r>
            <a:r>
              <a:rPr lang="en-US" sz="2600" dirty="0" smtClean="0"/>
              <a:t>    </a:t>
            </a:r>
            <a:r>
              <a:rPr lang="en-US" sz="2000" dirty="0" smtClean="0"/>
              <a:t>(can augment </a:t>
            </a:r>
            <a:r>
              <a:rPr lang="en-US" sz="2000" dirty="0" err="1" smtClean="0"/>
              <a:t>ssri’s</a:t>
            </a:r>
            <a:r>
              <a:rPr lang="en-US" sz="2000" dirty="0" smtClean="0"/>
              <a:t>)</a:t>
            </a:r>
          </a:p>
          <a:p>
            <a:pPr marL="0" indent="0" eaLnBrk="1" hangingPunct="1">
              <a:buSzTx/>
              <a:buNone/>
              <a:defRPr/>
            </a:pPr>
            <a:endParaRPr lang="en-US" sz="800" dirty="0" smtClean="0"/>
          </a:p>
          <a:p>
            <a:pPr marL="446400" indent="-446400" eaLnBrk="1" hangingPunct="1">
              <a:buSzTx/>
              <a:buFont typeface="Wingdings" pitchFamily="2" charset="2"/>
              <a:buChar char="²"/>
              <a:defRPr/>
            </a:pPr>
            <a:r>
              <a:rPr lang="en-US" sz="2600" dirty="0" err="1" smtClean="0"/>
              <a:t>curcumin</a:t>
            </a:r>
            <a:r>
              <a:rPr lang="en-US" sz="2600" dirty="0" smtClean="0"/>
              <a:t>/turmeric</a:t>
            </a:r>
          </a:p>
          <a:p>
            <a:pPr marL="1703700" lvl="3" indent="-446400" eaLnBrk="1" hangingPunct="1">
              <a:buFont typeface="Wingdings" pitchFamily="2" charset="2"/>
              <a:buChar char="²"/>
              <a:defRPr/>
            </a:pPr>
            <a:endParaRPr lang="en-US" sz="800" dirty="0" smtClean="0"/>
          </a:p>
          <a:p>
            <a:pPr marL="1703700" lvl="3" indent="-446400" eaLnBrk="1" hangingPunct="1">
              <a:buFont typeface="Wingdings" pitchFamily="2" charset="2"/>
              <a:buChar char="²"/>
              <a:defRPr/>
            </a:pPr>
            <a:endParaRPr lang="en-US" sz="800" dirty="0"/>
          </a:p>
          <a:p>
            <a:pPr marL="446400" indent="-446400" eaLnBrk="1" hangingPunct="1">
              <a:buSzTx/>
              <a:buFont typeface="Wingdings" pitchFamily="2" charset="2"/>
              <a:buChar char="²"/>
              <a:defRPr/>
            </a:pPr>
            <a:r>
              <a:rPr lang="en-US" sz="2600" dirty="0" smtClean="0"/>
              <a:t>valerian</a:t>
            </a:r>
          </a:p>
          <a:p>
            <a:pPr marL="446400" indent="-446400" eaLnBrk="1" hangingPunct="1">
              <a:buSzTx/>
              <a:buFont typeface="Wingdings" pitchFamily="2" charset="2"/>
              <a:buChar char="²"/>
              <a:defRPr/>
            </a:pPr>
            <a:r>
              <a:rPr lang="en-US" sz="2600" dirty="0" smtClean="0"/>
              <a:t>kava </a:t>
            </a:r>
          </a:p>
          <a:p>
            <a:pPr marL="446400" indent="-446400" eaLnBrk="1" hangingPunct="1">
              <a:buSzTx/>
              <a:buFont typeface="Wingdings" pitchFamily="2" charset="2"/>
              <a:buChar char="²"/>
              <a:defRPr/>
            </a:pPr>
            <a:r>
              <a:rPr lang="en-US" sz="2600" dirty="0" err="1" smtClean="0"/>
              <a:t>passiflora</a:t>
            </a:r>
            <a:endParaRPr lang="en-US" sz="2600" dirty="0" smtClean="0"/>
          </a:p>
          <a:p>
            <a:pPr marL="446400" indent="-446400" eaLnBrk="1" hangingPunct="1">
              <a:buSzTx/>
              <a:buFont typeface="Wingdings" pitchFamily="2" charset="2"/>
              <a:buChar char="²"/>
              <a:defRPr/>
            </a:pPr>
            <a:r>
              <a:rPr lang="en-US" sz="2600" dirty="0" err="1" smtClean="0"/>
              <a:t>rhodiola</a:t>
            </a:r>
            <a:r>
              <a:rPr lang="en-US" sz="2600" dirty="0" smtClean="0"/>
              <a:t> </a:t>
            </a:r>
          </a:p>
          <a:p>
            <a:pPr marL="446400" indent="-446400" eaLnBrk="1" hangingPunct="1">
              <a:buSzTx/>
              <a:buFont typeface="Wingdings" pitchFamily="2" charset="2"/>
              <a:buChar char="²"/>
              <a:defRPr/>
            </a:pPr>
            <a:r>
              <a:rPr lang="en-US" sz="2600" dirty="0" smtClean="0"/>
              <a:t>+++</a:t>
            </a:r>
            <a:endParaRPr lang="en-US" sz="2600" dirty="0"/>
          </a:p>
        </p:txBody>
      </p:sp>
      <p:sp>
        <p:nvSpPr>
          <p:cNvPr id="15365" name="Line 4"/>
          <p:cNvSpPr>
            <a:spLocks noChangeShapeType="1"/>
          </p:cNvSpPr>
          <p:nvPr/>
        </p:nvSpPr>
        <p:spPr bwMode="auto">
          <a:xfrm>
            <a:off x="665956" y="6525344"/>
            <a:ext cx="7848600"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 name="Picture 2"/>
          <p:cNvPicPr>
            <a:picLocks noChangeAspect="1"/>
          </p:cNvPicPr>
          <p:nvPr/>
        </p:nvPicPr>
        <p:blipFill>
          <a:blip r:embed="rId2"/>
          <a:stretch>
            <a:fillRect/>
          </a:stretch>
        </p:blipFill>
        <p:spPr>
          <a:xfrm>
            <a:off x="4913387" y="1530481"/>
            <a:ext cx="3042989" cy="4490807"/>
          </a:xfrm>
          <a:prstGeom prst="rect">
            <a:avLst/>
          </a:prstGeom>
        </p:spPr>
      </p:pic>
    </p:spTree>
    <p:extLst>
      <p:ext uri="{BB962C8B-B14F-4D97-AF65-F5344CB8AC3E}">
        <p14:creationId xmlns:p14="http://schemas.microsoft.com/office/powerpoint/2010/main" val="18224056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144016" y="44624"/>
            <a:ext cx="9324528" cy="1143000"/>
          </a:xfrm>
        </p:spPr>
        <p:txBody>
          <a:bodyPr/>
          <a:lstStyle/>
          <a:p>
            <a:pPr eaLnBrk="1" hangingPunct="1">
              <a:defRPr/>
            </a:pPr>
            <a:r>
              <a:rPr lang="en-GB" sz="3800" dirty="0" smtClean="0"/>
              <a:t>herbs for adult depression</a:t>
            </a:r>
          </a:p>
        </p:txBody>
      </p:sp>
      <p:sp>
        <p:nvSpPr>
          <p:cNvPr id="36867" name="Line 6"/>
          <p:cNvSpPr>
            <a:spLocks noChangeShapeType="1"/>
          </p:cNvSpPr>
          <p:nvPr/>
        </p:nvSpPr>
        <p:spPr bwMode="auto">
          <a:xfrm>
            <a:off x="522511" y="5589240"/>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TextBox 11"/>
          <p:cNvSpPr txBox="1"/>
          <p:nvPr/>
        </p:nvSpPr>
        <p:spPr>
          <a:xfrm>
            <a:off x="125760" y="957817"/>
            <a:ext cx="8784976" cy="4524316"/>
          </a:xfrm>
          <a:prstGeom prst="rect">
            <a:avLst/>
          </a:prstGeom>
          <a:noFill/>
        </p:spPr>
        <p:txBody>
          <a:bodyPr wrap="square">
            <a:spAutoFit/>
          </a:bodyPr>
          <a:lstStyle/>
          <a:p>
            <a:r>
              <a:rPr lang="en-US" dirty="0" smtClean="0">
                <a:solidFill>
                  <a:schemeClr val="tx2"/>
                </a:solidFill>
                <a:effectLst>
                  <a:outerShdw blurRad="50800" dist="38100" dir="2700000" algn="tl" rotWithShape="0">
                    <a:prstClr val="black">
                      <a:alpha val="40000"/>
                    </a:prstClr>
                  </a:outerShdw>
                </a:effectLst>
              </a:rPr>
              <a:t>“</a:t>
            </a:r>
            <a:r>
              <a:rPr lang="en-US" dirty="0">
                <a:solidFill>
                  <a:schemeClr val="tx2"/>
                </a:solidFill>
                <a:effectLst>
                  <a:outerShdw blurRad="50800" dist="38100" dir="2700000" algn="tl" rotWithShape="0">
                    <a:prstClr val="black">
                      <a:alpha val="40000"/>
                    </a:prstClr>
                  </a:outerShdw>
                </a:effectLst>
              </a:rPr>
              <a:t>W</a:t>
            </a:r>
            <a:r>
              <a:rPr lang="en-US" dirty="0" smtClean="0">
                <a:solidFill>
                  <a:schemeClr val="tx2"/>
                </a:solidFill>
                <a:effectLst>
                  <a:outerShdw blurRad="50800" dist="38100" dir="2700000" algn="tl" rotWithShape="0">
                    <a:prstClr val="black">
                      <a:alpha val="40000"/>
                    </a:prstClr>
                  </a:outerShdw>
                </a:effectLst>
              </a:rPr>
              <a:t>e </a:t>
            </a:r>
            <a:r>
              <a:rPr lang="en-US" dirty="0">
                <a:solidFill>
                  <a:schemeClr val="tx2"/>
                </a:solidFill>
                <a:effectLst>
                  <a:outerShdw blurRad="50800" dist="38100" dir="2700000" algn="tl" rotWithShape="0">
                    <a:prstClr val="black">
                      <a:alpha val="40000"/>
                    </a:prstClr>
                  </a:outerShdw>
                </a:effectLst>
              </a:rPr>
              <a:t>conducted a systematic literature search focusing on systematic reviews and meta-</a:t>
            </a:r>
            <a:r>
              <a:rPr lang="en-US" dirty="0" smtClean="0">
                <a:solidFill>
                  <a:schemeClr val="tx2"/>
                </a:solidFill>
                <a:effectLst>
                  <a:outerShdw blurRad="50800" dist="38100" dir="2700000" algn="tl" rotWithShape="0">
                    <a:prstClr val="black">
                      <a:alpha val="40000"/>
                    </a:prstClr>
                  </a:outerShdw>
                </a:effectLst>
              </a:rPr>
              <a:t>analyses </a:t>
            </a:r>
            <a:r>
              <a:rPr lang="is-IS" dirty="0" smtClean="0">
                <a:solidFill>
                  <a:schemeClr val="tx2"/>
                </a:solidFill>
                <a:effectLst>
                  <a:outerShdw blurRad="50800" dist="38100" dir="2700000" algn="tl" rotWithShape="0">
                    <a:prstClr val="black">
                      <a:alpha val="40000"/>
                    </a:prstClr>
                  </a:outerShdw>
                </a:effectLst>
              </a:rPr>
              <a:t>… </a:t>
            </a:r>
            <a:r>
              <a:rPr lang="en-US" dirty="0" smtClean="0">
                <a:solidFill>
                  <a:schemeClr val="tx2"/>
                </a:solidFill>
                <a:effectLst>
                  <a:outerShdw blurRad="50800" dist="38100" dir="2700000" algn="tl" rotWithShape="0">
                    <a:prstClr val="black">
                      <a:alpha val="40000"/>
                    </a:prstClr>
                  </a:outerShdw>
                </a:effectLst>
              </a:rPr>
              <a:t>Recommendations </a:t>
            </a:r>
            <a:r>
              <a:rPr lang="en-US" dirty="0">
                <a:solidFill>
                  <a:schemeClr val="tx2"/>
                </a:solidFill>
                <a:effectLst>
                  <a:outerShdw blurRad="50800" dist="38100" dir="2700000" algn="tl" rotWithShape="0">
                    <a:prstClr val="black">
                      <a:alpha val="40000"/>
                    </a:prstClr>
                  </a:outerShdw>
                </a:effectLst>
              </a:rPr>
              <a:t>for lines of treatment were based on the quality of evidence and clinical expert </a:t>
            </a:r>
            <a:r>
              <a:rPr lang="en-US" dirty="0" smtClean="0">
                <a:solidFill>
                  <a:schemeClr val="tx2"/>
                </a:solidFill>
                <a:effectLst>
                  <a:outerShdw blurRad="50800" dist="38100" dir="2700000" algn="tl" rotWithShape="0">
                    <a:prstClr val="black">
                      <a:alpha val="40000"/>
                    </a:prstClr>
                  </a:outerShdw>
                </a:effectLst>
              </a:rPr>
              <a:t>consensus </a:t>
            </a:r>
            <a:r>
              <a:rPr lang="is-IS" dirty="0" smtClean="0">
                <a:solidFill>
                  <a:schemeClr val="tx2"/>
                </a:solidFill>
                <a:effectLst>
                  <a:outerShdw blurRad="50800" dist="38100" dir="2700000" algn="tl" rotWithShape="0">
                    <a:prstClr val="black">
                      <a:alpha val="40000"/>
                    </a:prstClr>
                  </a:outerShdw>
                </a:effectLst>
              </a:rPr>
              <a:t>…</a:t>
            </a:r>
            <a:r>
              <a:rPr lang="en-US" dirty="0" smtClean="0">
                <a:solidFill>
                  <a:schemeClr val="tx2"/>
                </a:solidFill>
                <a:effectLst>
                  <a:outerShdw blurRad="50800" dist="38100" dir="2700000" algn="tl" rotWithShape="0">
                    <a:prstClr val="black">
                      <a:alpha val="40000"/>
                    </a:prstClr>
                  </a:outerShdw>
                </a:effectLst>
              </a:rPr>
              <a:t>Results </a:t>
            </a:r>
            <a:r>
              <a:rPr lang="is-IS" dirty="0" smtClean="0">
                <a:solidFill>
                  <a:schemeClr val="tx2"/>
                </a:solidFill>
                <a:effectLst>
                  <a:outerShdw blurRad="50800" dist="38100" dir="2700000" algn="tl" rotWithShape="0">
                    <a:prstClr val="black">
                      <a:alpha val="40000"/>
                    </a:prstClr>
                  </a:outerShdw>
                </a:effectLst>
              </a:rPr>
              <a:t>… </a:t>
            </a:r>
            <a:r>
              <a:rPr lang="en-US" dirty="0" smtClean="0">
                <a:solidFill>
                  <a:schemeClr val="tx2"/>
                </a:solidFill>
                <a:effectLst>
                  <a:outerShdw blurRad="50800" dist="38100" dir="2700000" algn="tl" rotWithShape="0">
                    <a:prstClr val="black">
                      <a:alpha val="40000"/>
                    </a:prstClr>
                  </a:outerShdw>
                </a:effectLst>
              </a:rPr>
              <a:t>2 </a:t>
            </a:r>
            <a:r>
              <a:rPr lang="en-US" dirty="0">
                <a:solidFill>
                  <a:schemeClr val="tx2"/>
                </a:solidFill>
                <a:effectLst>
                  <a:outerShdw blurRad="50800" dist="38100" dir="2700000" algn="tl" rotWithShape="0">
                    <a:prstClr val="black">
                      <a:alpha val="40000"/>
                    </a:prstClr>
                  </a:outerShdw>
                </a:effectLst>
              </a:rPr>
              <a:t>broad categories of complementary and alternative medicine (CAM) interventions: 1) physical and meditative treatments (light therapy, sleep deprivation, exercise, yoga, and acupuncture) and 2) natural health products (St. John’s </a:t>
            </a:r>
            <a:r>
              <a:rPr lang="en-US" dirty="0" err="1">
                <a:solidFill>
                  <a:schemeClr val="tx2"/>
                </a:solidFill>
                <a:effectLst>
                  <a:outerShdw blurRad="50800" dist="38100" dir="2700000" algn="tl" rotWithShape="0">
                    <a:prstClr val="black">
                      <a:alpha val="40000"/>
                    </a:prstClr>
                  </a:outerShdw>
                </a:effectLst>
              </a:rPr>
              <a:t>wort</a:t>
            </a:r>
            <a:r>
              <a:rPr lang="en-US" dirty="0">
                <a:solidFill>
                  <a:schemeClr val="tx2"/>
                </a:solidFill>
                <a:effectLst>
                  <a:outerShdw blurRad="50800" dist="38100" dir="2700000" algn="tl" rotWithShape="0">
                    <a:prstClr val="black">
                      <a:alpha val="40000"/>
                    </a:prstClr>
                  </a:outerShdw>
                </a:effectLst>
              </a:rPr>
              <a:t>, omega-3 fatty acids; S-</a:t>
            </a:r>
            <a:r>
              <a:rPr lang="en-US" dirty="0" err="1">
                <a:solidFill>
                  <a:schemeClr val="tx2"/>
                </a:solidFill>
                <a:effectLst>
                  <a:outerShdw blurRad="50800" dist="38100" dir="2700000" algn="tl" rotWithShape="0">
                    <a:prstClr val="black">
                      <a:alpha val="40000"/>
                    </a:prstClr>
                  </a:outerShdw>
                </a:effectLst>
              </a:rPr>
              <a:t>adenosyl</a:t>
            </a:r>
            <a:r>
              <a:rPr lang="en-US" dirty="0">
                <a:solidFill>
                  <a:schemeClr val="tx2"/>
                </a:solidFill>
                <a:effectLst>
                  <a:outerShdw blurRad="50800" dist="38100" dir="2700000" algn="tl" rotWithShape="0">
                    <a:prstClr val="black">
                      <a:alpha val="40000"/>
                    </a:prstClr>
                  </a:outerShdw>
                </a:effectLst>
              </a:rPr>
              <a:t>-L-methionine [SAM-e], </a:t>
            </a:r>
            <a:r>
              <a:rPr lang="en-US" dirty="0" err="1">
                <a:solidFill>
                  <a:schemeClr val="tx2"/>
                </a:solidFill>
                <a:effectLst>
                  <a:outerShdw blurRad="50800" dist="38100" dir="2700000" algn="tl" rotWithShape="0">
                    <a:prstClr val="black">
                      <a:alpha val="40000"/>
                    </a:prstClr>
                  </a:outerShdw>
                </a:effectLst>
              </a:rPr>
              <a:t>dehydroepiandrosterone</a:t>
            </a:r>
            <a:r>
              <a:rPr lang="en-US" dirty="0">
                <a:solidFill>
                  <a:schemeClr val="tx2"/>
                </a:solidFill>
                <a:effectLst>
                  <a:outerShdw blurRad="50800" dist="38100" dir="2700000" algn="tl" rotWithShape="0">
                    <a:prstClr val="black">
                      <a:alpha val="40000"/>
                    </a:prstClr>
                  </a:outerShdw>
                </a:effectLst>
              </a:rPr>
              <a:t>, </a:t>
            </a:r>
            <a:r>
              <a:rPr lang="en-US" dirty="0" err="1">
                <a:solidFill>
                  <a:schemeClr val="tx2"/>
                </a:solidFill>
                <a:effectLst>
                  <a:outerShdw blurRad="50800" dist="38100" dir="2700000" algn="tl" rotWithShape="0">
                    <a:prstClr val="black">
                      <a:alpha val="40000"/>
                    </a:prstClr>
                  </a:outerShdw>
                </a:effectLst>
              </a:rPr>
              <a:t>folate</a:t>
            </a:r>
            <a:r>
              <a:rPr lang="en-US" dirty="0">
                <a:solidFill>
                  <a:schemeClr val="tx2"/>
                </a:solidFill>
                <a:effectLst>
                  <a:outerShdw blurRad="50800" dist="38100" dir="2700000" algn="tl" rotWithShape="0">
                    <a:prstClr val="black">
                      <a:alpha val="40000"/>
                    </a:prstClr>
                  </a:outerShdw>
                </a:effectLst>
              </a:rPr>
              <a:t>, Crocus </a:t>
            </a:r>
            <a:r>
              <a:rPr lang="en-US" dirty="0" err="1">
                <a:solidFill>
                  <a:schemeClr val="tx2"/>
                </a:solidFill>
                <a:effectLst>
                  <a:outerShdw blurRad="50800" dist="38100" dir="2700000" algn="tl" rotWithShape="0">
                    <a:prstClr val="black">
                      <a:alpha val="40000"/>
                    </a:prstClr>
                  </a:outerShdw>
                </a:effectLst>
              </a:rPr>
              <a:t>sativus</a:t>
            </a:r>
            <a:r>
              <a:rPr lang="en-US" dirty="0">
                <a:solidFill>
                  <a:schemeClr val="tx2"/>
                </a:solidFill>
                <a:effectLst>
                  <a:outerShdw blurRad="50800" dist="38100" dir="2700000" algn="tl" rotWithShape="0">
                    <a:prstClr val="black">
                      <a:alpha val="40000"/>
                    </a:prstClr>
                  </a:outerShdw>
                </a:effectLst>
              </a:rPr>
              <a:t>, and others</a:t>
            </a:r>
            <a:r>
              <a:rPr lang="en-US" dirty="0" smtClean="0">
                <a:solidFill>
                  <a:schemeClr val="tx2"/>
                </a:solidFill>
                <a:effectLst>
                  <a:outerShdw blurRad="50800" dist="38100" dir="2700000" algn="tl" rotWithShape="0">
                    <a:prstClr val="black">
                      <a:alpha val="40000"/>
                    </a:prstClr>
                  </a:outerShdw>
                </a:effectLst>
              </a:rPr>
              <a:t>) </a:t>
            </a:r>
            <a:r>
              <a:rPr lang="is-IS" dirty="0" smtClean="0">
                <a:solidFill>
                  <a:schemeClr val="tx2"/>
                </a:solidFill>
                <a:effectLst>
                  <a:outerShdw blurRad="50800" dist="38100" dir="2700000" algn="tl" rotWithShape="0">
                    <a:prstClr val="black">
                      <a:alpha val="40000"/>
                    </a:prstClr>
                  </a:outerShdw>
                </a:effectLst>
              </a:rPr>
              <a:t>…</a:t>
            </a:r>
            <a:r>
              <a:rPr lang="en-US" dirty="0" smtClean="0">
                <a:solidFill>
                  <a:schemeClr val="tx2"/>
                </a:solidFill>
                <a:effectLst>
                  <a:outerShdw blurRad="50800" dist="38100" dir="2700000" algn="tl" rotWithShape="0">
                    <a:prstClr val="black">
                      <a:alpha val="40000"/>
                    </a:prstClr>
                  </a:outerShdw>
                </a:effectLst>
              </a:rPr>
              <a:t> Conclusions</a:t>
            </a:r>
            <a:r>
              <a:rPr lang="en-US" dirty="0">
                <a:solidFill>
                  <a:schemeClr val="tx2"/>
                </a:solidFill>
                <a:effectLst>
                  <a:outerShdw blurRad="50800" dist="38100" dir="2700000" algn="tl" rotWithShape="0">
                    <a:prstClr val="black">
                      <a:alpha val="40000"/>
                    </a:prstClr>
                  </a:outerShdw>
                </a:effectLst>
              </a:rPr>
              <a:t>: For MDD of mild to moderate severity, exercise, light therapy, </a:t>
            </a:r>
            <a:r>
              <a:rPr lang="en-US" u="sng" dirty="0">
                <a:solidFill>
                  <a:schemeClr val="tx2"/>
                </a:solidFill>
                <a:effectLst>
                  <a:outerShdw blurRad="50800" dist="38100" dir="2700000" algn="tl" rotWithShape="0">
                    <a:prstClr val="black">
                      <a:alpha val="40000"/>
                    </a:prstClr>
                  </a:outerShdw>
                </a:effectLst>
              </a:rPr>
              <a:t>St. John’s </a:t>
            </a:r>
            <a:r>
              <a:rPr lang="en-US" u="sng" dirty="0" err="1">
                <a:solidFill>
                  <a:schemeClr val="tx2"/>
                </a:solidFill>
                <a:effectLst>
                  <a:outerShdw blurRad="50800" dist="38100" dir="2700000" algn="tl" rotWithShape="0">
                    <a:prstClr val="black">
                      <a:alpha val="40000"/>
                    </a:prstClr>
                  </a:outerShdw>
                </a:effectLst>
              </a:rPr>
              <a:t>wort</a:t>
            </a:r>
            <a:r>
              <a:rPr lang="en-US" u="sng" dirty="0">
                <a:solidFill>
                  <a:schemeClr val="tx2"/>
                </a:solidFill>
                <a:effectLst>
                  <a:outerShdw blurRad="50800" dist="38100" dir="2700000" algn="tl" rotWithShape="0">
                    <a:prstClr val="black">
                      <a:alpha val="40000"/>
                    </a:prstClr>
                  </a:outerShdw>
                </a:effectLst>
              </a:rPr>
              <a:t>, omega-3 fatty acids, SAM-e</a:t>
            </a:r>
            <a:r>
              <a:rPr lang="en-US" dirty="0">
                <a:solidFill>
                  <a:schemeClr val="tx2"/>
                </a:solidFill>
                <a:effectLst>
                  <a:outerShdw blurRad="50800" dist="38100" dir="2700000" algn="tl" rotWithShape="0">
                    <a:prstClr val="black">
                      <a:alpha val="40000"/>
                    </a:prstClr>
                  </a:outerShdw>
                </a:effectLst>
              </a:rPr>
              <a:t>, and yoga are recommended as first- or second-line treatments. Adjunctive exercise and </a:t>
            </a:r>
            <a:r>
              <a:rPr lang="en-US" u="sng" dirty="0">
                <a:solidFill>
                  <a:schemeClr val="tx2"/>
                </a:solidFill>
                <a:effectLst>
                  <a:outerShdw blurRad="50800" dist="38100" dir="2700000" algn="tl" rotWithShape="0">
                    <a:prstClr val="black">
                      <a:alpha val="40000"/>
                    </a:prstClr>
                  </a:outerShdw>
                </a:effectLst>
              </a:rPr>
              <a:t>adjunctive St. John’s </a:t>
            </a:r>
            <a:r>
              <a:rPr lang="en-US" u="sng" dirty="0" err="1">
                <a:solidFill>
                  <a:schemeClr val="tx2"/>
                </a:solidFill>
                <a:effectLst>
                  <a:outerShdw blurRad="50800" dist="38100" dir="2700000" algn="tl" rotWithShape="0">
                    <a:prstClr val="black">
                      <a:alpha val="40000"/>
                    </a:prstClr>
                  </a:outerShdw>
                </a:effectLst>
              </a:rPr>
              <a:t>wort</a:t>
            </a:r>
            <a:r>
              <a:rPr lang="en-US" dirty="0">
                <a:solidFill>
                  <a:schemeClr val="tx2"/>
                </a:solidFill>
                <a:effectLst>
                  <a:outerShdw blurRad="50800" dist="38100" dir="2700000" algn="tl" rotWithShape="0">
                    <a:prstClr val="black">
                      <a:alpha val="40000"/>
                    </a:prstClr>
                  </a:outerShdw>
                </a:effectLst>
              </a:rPr>
              <a:t> are second-line recommendations for moderate to severe MDD. Other physical treatments and natural health products have less evidence but may be considered as third-line treatments. CAM treatments are generally well tolerated. Caveats include methodological limitations of studies and paucity of data on long-term outcomes and drug interactions</a:t>
            </a:r>
            <a:r>
              <a:rPr lang="en-US" dirty="0" smtClean="0">
                <a:solidFill>
                  <a:schemeClr val="tx2"/>
                </a:solidFill>
                <a:effectLst>
                  <a:outerShdw blurRad="50800" dist="38100" dir="2700000" algn="tl" rotWithShape="0">
                    <a:prstClr val="black">
                      <a:alpha val="40000"/>
                    </a:prstClr>
                  </a:outerShdw>
                </a:effectLst>
              </a:rPr>
              <a:t>.” </a:t>
            </a:r>
            <a:endParaRPr lang="en-GB" altLang="en-US" sz="2000" dirty="0">
              <a:solidFill>
                <a:schemeClr val="tx2"/>
              </a:solidFill>
              <a:effectLst>
                <a:outerShdw blurRad="50800" dist="38100" dir="2700000" algn="tl" rotWithShape="0">
                  <a:prstClr val="black">
                    <a:alpha val="40000"/>
                  </a:prstClr>
                </a:outerShdw>
              </a:effectLst>
            </a:endParaRPr>
          </a:p>
        </p:txBody>
      </p:sp>
      <p:sp>
        <p:nvSpPr>
          <p:cNvPr id="11" name="TextBox 10"/>
          <p:cNvSpPr txBox="1"/>
          <p:nvPr/>
        </p:nvSpPr>
        <p:spPr>
          <a:xfrm>
            <a:off x="-53752" y="5661248"/>
            <a:ext cx="9144000" cy="1477328"/>
          </a:xfrm>
          <a:prstGeom prst="rect">
            <a:avLst/>
          </a:prstGeom>
          <a:noFill/>
        </p:spPr>
        <p:txBody>
          <a:bodyPr wrap="square">
            <a:spAutoFit/>
          </a:bodyPr>
          <a:lstStyle/>
          <a:p>
            <a:pPr algn="ctr"/>
            <a:r>
              <a:rPr lang="en-US" dirty="0" err="1">
                <a:effectLst>
                  <a:outerShdw blurRad="50800" dist="38100" dir="2700000" algn="tl" rotWithShape="0">
                    <a:prstClr val="black">
                      <a:alpha val="40000"/>
                    </a:prstClr>
                  </a:outerShdw>
                </a:effectLst>
              </a:rPr>
              <a:t>Ravindran</a:t>
            </a:r>
            <a:r>
              <a:rPr lang="en-US" dirty="0">
                <a:effectLst>
                  <a:outerShdw blurRad="50800" dist="38100" dir="2700000" algn="tl" rotWithShape="0">
                    <a:prstClr val="black">
                      <a:alpha val="40000"/>
                    </a:prstClr>
                  </a:outerShdw>
                </a:effectLst>
              </a:rPr>
              <a:t>, A. V., et al. (2016). </a:t>
            </a:r>
            <a:r>
              <a:rPr lang="en-US" i="1" dirty="0">
                <a:effectLst>
                  <a:outerShdw blurRad="50800" dist="38100" dir="2700000" algn="tl" rotWithShape="0">
                    <a:prstClr val="black">
                      <a:alpha val="40000"/>
                    </a:prstClr>
                  </a:outerShdw>
                </a:effectLst>
              </a:rPr>
              <a:t>"</a:t>
            </a:r>
            <a:r>
              <a:rPr lang="en-US" i="1" dirty="0">
                <a:solidFill>
                  <a:srgbClr val="FFFFFF"/>
                </a:solidFill>
                <a:effectLst>
                  <a:outerShdw blurRad="50800" dist="38100" dir="2700000" algn="tl" rotWithShape="0">
                    <a:prstClr val="black">
                      <a:alpha val="40000"/>
                    </a:prstClr>
                  </a:outerShdw>
                </a:effectLst>
              </a:rPr>
              <a:t>Canadian Network for Mood and Anxiety Treatments (CANMAT) 2016 Clinical Guidelines for the Management of Adults with Major Depressive Disorder: Section 5. Complementary and Alternative Medicine Treatments</a:t>
            </a:r>
            <a:r>
              <a:rPr lang="en-US" i="1" dirty="0" smtClean="0">
                <a:solidFill>
                  <a:srgbClr val="FFFFFF"/>
                </a:solidFill>
                <a:effectLst>
                  <a:outerShdw blurRad="50800" dist="38100" dir="2700000" algn="tl" rotWithShape="0">
                    <a:prstClr val="black">
                      <a:alpha val="40000"/>
                    </a:prstClr>
                  </a:outerShdw>
                </a:effectLst>
              </a:rPr>
              <a:t>.</a:t>
            </a:r>
            <a:r>
              <a:rPr lang="en-US" i="1" dirty="0" smtClean="0">
                <a:effectLst>
                  <a:outerShdw blurRad="50800" dist="38100" dir="2700000" algn="tl" rotWithShape="0">
                    <a:prstClr val="black">
                      <a:alpha val="40000"/>
                    </a:prstClr>
                  </a:outerShdw>
                </a:effectLst>
              </a:rPr>
              <a:t>” </a:t>
            </a:r>
            <a:r>
              <a:rPr lang="en-US" dirty="0">
                <a:effectLst>
                  <a:outerShdw blurRad="50800" dist="38100" dir="2700000" algn="tl" rotWithShape="0">
                    <a:prstClr val="black">
                      <a:alpha val="40000"/>
                    </a:prstClr>
                  </a:outerShdw>
                </a:effectLst>
              </a:rPr>
              <a:t> </a:t>
            </a:r>
            <a:r>
              <a:rPr lang="en-US" u="sng" dirty="0" smtClean="0">
                <a:effectLst>
                  <a:outerShdw blurRad="50800" dist="38100" dir="2700000" algn="tl" rotWithShape="0">
                    <a:prstClr val="black">
                      <a:alpha val="40000"/>
                    </a:prstClr>
                  </a:outerShdw>
                </a:effectLst>
              </a:rPr>
              <a:t>Canadian </a:t>
            </a:r>
            <a:r>
              <a:rPr lang="en-US" u="sng" dirty="0">
                <a:effectLst>
                  <a:outerShdw blurRad="50800" dist="38100" dir="2700000" algn="tl" rotWithShape="0">
                    <a:prstClr val="black">
                      <a:alpha val="40000"/>
                    </a:prstClr>
                  </a:outerShdw>
                </a:effectLst>
              </a:rPr>
              <a:t>Journal of Psychiatry 61(9): 576-587</a:t>
            </a:r>
            <a:r>
              <a:rPr lang="en-US" dirty="0">
                <a:effectLst>
                  <a:outerShdw blurRad="50800" dist="38100" dir="2700000" algn="tl" rotWithShape="0">
                    <a:prstClr val="black">
                      <a:alpha val="40000"/>
                    </a:prstClr>
                  </a:outerShdw>
                </a:effectLst>
              </a:rPr>
              <a:t>. </a:t>
            </a:r>
            <a:endParaRPr lang="en-GB" altLang="en-US" dirty="0">
              <a:effectLst>
                <a:outerShdw blurRad="50800" dist="38100" dir="2700000" algn="tl" rotWithShape="0">
                  <a:prstClr val="black">
                    <a:alpha val="40000"/>
                  </a:prstClr>
                </a:outerShdw>
              </a:effectLst>
              <a:cs typeface="+mn-cs"/>
            </a:endParaRPr>
          </a:p>
        </p:txBody>
      </p:sp>
    </p:spTree>
    <p:extLst>
      <p:ext uri="{BB962C8B-B14F-4D97-AF65-F5344CB8AC3E}">
        <p14:creationId xmlns:p14="http://schemas.microsoft.com/office/powerpoint/2010/main" val="37167885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36512" y="44624"/>
            <a:ext cx="9180512" cy="1143000"/>
          </a:xfrm>
        </p:spPr>
        <p:txBody>
          <a:bodyPr/>
          <a:lstStyle/>
          <a:p>
            <a:pPr eaLnBrk="1" hangingPunct="1">
              <a:defRPr/>
            </a:pPr>
            <a:r>
              <a:rPr lang="en-GB" sz="3800" dirty="0" smtClean="0"/>
              <a:t>and more support for </a:t>
            </a:r>
            <a:r>
              <a:rPr lang="en-GB" sz="3800" dirty="0" err="1" smtClean="0"/>
              <a:t>st</a:t>
            </a:r>
            <a:r>
              <a:rPr lang="en-GB" sz="3800" dirty="0" smtClean="0"/>
              <a:t> john’s </a:t>
            </a:r>
            <a:r>
              <a:rPr lang="en-GB" sz="3800" dirty="0" err="1" smtClean="0"/>
              <a:t>wort</a:t>
            </a:r>
            <a:endParaRPr lang="en-GB" sz="3800" dirty="0" smtClean="0"/>
          </a:p>
        </p:txBody>
      </p:sp>
      <p:sp>
        <p:nvSpPr>
          <p:cNvPr id="36867" name="Line 6"/>
          <p:cNvSpPr>
            <a:spLocks noChangeShapeType="1"/>
          </p:cNvSpPr>
          <p:nvPr/>
        </p:nvSpPr>
        <p:spPr bwMode="auto">
          <a:xfrm>
            <a:off x="558007" y="5589240"/>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TextBox 11"/>
          <p:cNvSpPr txBox="1"/>
          <p:nvPr/>
        </p:nvSpPr>
        <p:spPr>
          <a:xfrm>
            <a:off x="557808" y="957817"/>
            <a:ext cx="8046640" cy="4524316"/>
          </a:xfrm>
          <a:prstGeom prst="rect">
            <a:avLst/>
          </a:prstGeom>
          <a:noFill/>
        </p:spPr>
        <p:txBody>
          <a:bodyPr wrap="square">
            <a:spAutoFit/>
          </a:bodyPr>
          <a:lstStyle/>
          <a:p>
            <a:r>
              <a:rPr lang="en-US" dirty="0" smtClean="0">
                <a:solidFill>
                  <a:schemeClr val="tx2"/>
                </a:solidFill>
                <a:effectLst>
                  <a:outerShdw blurRad="50800" dist="38100" dir="2700000" algn="tl" rotWithShape="0">
                    <a:prstClr val="black">
                      <a:alpha val="40000"/>
                    </a:prstClr>
                  </a:outerShdw>
                </a:effectLst>
              </a:rPr>
              <a:t>“The </a:t>
            </a:r>
            <a:r>
              <a:rPr lang="en-US" dirty="0">
                <a:solidFill>
                  <a:schemeClr val="tx2"/>
                </a:solidFill>
                <a:effectLst>
                  <a:outerShdw blurRad="50800" dist="38100" dir="2700000" algn="tl" rotWithShape="0">
                    <a:prstClr val="black">
                      <a:alpha val="40000"/>
                    </a:prstClr>
                  </a:outerShdw>
                </a:effectLst>
              </a:rPr>
              <a:t>aim of the study was to investigate the efficacy and safety of St John’s </a:t>
            </a:r>
            <a:r>
              <a:rPr lang="en-US" dirty="0" err="1">
                <a:solidFill>
                  <a:schemeClr val="tx2"/>
                </a:solidFill>
                <a:effectLst>
                  <a:outerShdw blurRad="50800" dist="38100" dir="2700000" algn="tl" rotWithShape="0">
                    <a:prstClr val="black">
                      <a:alpha val="40000"/>
                    </a:prstClr>
                  </a:outerShdw>
                </a:effectLst>
              </a:rPr>
              <a:t>wort</a:t>
            </a:r>
            <a:r>
              <a:rPr lang="en-US" dirty="0">
                <a:solidFill>
                  <a:schemeClr val="tx2"/>
                </a:solidFill>
                <a:effectLst>
                  <a:outerShdw blurRad="50800" dist="38100" dir="2700000" algn="tl" rotWithShape="0">
                    <a:prstClr val="black">
                      <a:alpha val="40000"/>
                    </a:prstClr>
                  </a:outerShdw>
                </a:effectLst>
              </a:rPr>
              <a:t> extract and selective serotonin reuptake inhibitors (SSRIs) in the treatment of depression.  Methods: Databases were searched for studies comparing efficacy and/or safety of St John’s </a:t>
            </a:r>
            <a:r>
              <a:rPr lang="en-US" dirty="0" err="1">
                <a:solidFill>
                  <a:schemeClr val="tx2"/>
                </a:solidFill>
                <a:effectLst>
                  <a:outerShdw blurRad="50800" dist="38100" dir="2700000" algn="tl" rotWithShape="0">
                    <a:prstClr val="black">
                      <a:alpha val="40000"/>
                    </a:prstClr>
                  </a:outerShdw>
                </a:effectLst>
              </a:rPr>
              <a:t>wort</a:t>
            </a:r>
            <a:r>
              <a:rPr lang="en-US" dirty="0">
                <a:solidFill>
                  <a:schemeClr val="tx2"/>
                </a:solidFill>
                <a:effectLst>
                  <a:outerShdw blurRad="50800" dist="38100" dir="2700000" algn="tl" rotWithShape="0">
                    <a:prstClr val="black">
                      <a:alpha val="40000"/>
                    </a:prstClr>
                  </a:outerShdw>
                </a:effectLst>
              </a:rPr>
              <a:t> extract with SSRIs in depression from 1966 to April </a:t>
            </a:r>
            <a:r>
              <a:rPr lang="en-US" dirty="0" smtClean="0">
                <a:solidFill>
                  <a:schemeClr val="tx2"/>
                </a:solidFill>
                <a:effectLst>
                  <a:outerShdw blurRad="50800" dist="38100" dir="2700000" algn="tl" rotWithShape="0">
                    <a:prstClr val="black">
                      <a:alpha val="40000"/>
                    </a:prstClr>
                  </a:outerShdw>
                </a:effectLst>
              </a:rPr>
              <a:t>2015 ... Results</a:t>
            </a:r>
            <a:r>
              <a:rPr lang="en-US" dirty="0">
                <a:solidFill>
                  <a:schemeClr val="tx2"/>
                </a:solidFill>
                <a:effectLst>
                  <a:outerShdw blurRad="50800" dist="38100" dir="2700000" algn="tl" rotWithShape="0">
                    <a:prstClr val="black">
                      <a:alpha val="40000"/>
                    </a:prstClr>
                  </a:outerShdw>
                </a:effectLst>
              </a:rPr>
              <a:t>: Twenty-seven studies met the study entry criteria. A total of 3,126 patients with depression were included. </a:t>
            </a:r>
            <a:r>
              <a:rPr lang="en-US" u="sng" dirty="0">
                <a:solidFill>
                  <a:schemeClr val="tx2"/>
                </a:solidFill>
                <a:effectLst>
                  <a:outerShdw blurRad="50800" dist="38100" dir="2700000" algn="tl" rotWithShape="0">
                    <a:prstClr val="black">
                      <a:alpha val="40000"/>
                    </a:prstClr>
                  </a:outerShdw>
                </a:effectLst>
              </a:rPr>
              <a:t>St John’s </a:t>
            </a:r>
            <a:r>
              <a:rPr lang="en-US" u="sng" dirty="0" err="1">
                <a:solidFill>
                  <a:schemeClr val="tx2"/>
                </a:solidFill>
                <a:effectLst>
                  <a:outerShdw blurRad="50800" dist="38100" dir="2700000" algn="tl" rotWithShape="0">
                    <a:prstClr val="black">
                      <a:alpha val="40000"/>
                    </a:prstClr>
                  </a:outerShdw>
                </a:effectLst>
              </a:rPr>
              <a:t>wort</a:t>
            </a:r>
            <a:r>
              <a:rPr lang="en-US" u="sng" dirty="0">
                <a:solidFill>
                  <a:schemeClr val="tx2"/>
                </a:solidFill>
                <a:effectLst>
                  <a:outerShdw blurRad="50800" dist="38100" dir="2700000" algn="tl" rotWithShape="0">
                    <a:prstClr val="black">
                      <a:alpha val="40000"/>
                    </a:prstClr>
                  </a:outerShdw>
                </a:effectLst>
              </a:rPr>
              <a:t> extract did not differ from SSRIs in clinical response, remission, and mean reduction in Hamilton Rating Scale for Depression score. St John’s </a:t>
            </a:r>
            <a:r>
              <a:rPr lang="en-US" u="sng" dirty="0" err="1">
                <a:solidFill>
                  <a:schemeClr val="tx2"/>
                </a:solidFill>
                <a:effectLst>
                  <a:outerShdw blurRad="50800" dist="38100" dir="2700000" algn="tl" rotWithShape="0">
                    <a:prstClr val="black">
                      <a:alpha val="40000"/>
                    </a:prstClr>
                  </a:outerShdw>
                </a:effectLst>
              </a:rPr>
              <a:t>wort</a:t>
            </a:r>
            <a:r>
              <a:rPr lang="en-US" u="sng" dirty="0">
                <a:solidFill>
                  <a:schemeClr val="tx2"/>
                </a:solidFill>
                <a:effectLst>
                  <a:outerShdw blurRad="50800" dist="38100" dir="2700000" algn="tl" rotWithShape="0">
                    <a:prstClr val="black">
                      <a:alpha val="40000"/>
                    </a:prstClr>
                  </a:outerShdw>
                </a:effectLst>
              </a:rPr>
              <a:t> extract had a significantly lower rate of adverse events compared to SSRIs </a:t>
            </a:r>
            <a:r>
              <a:rPr lang="en-US" dirty="0">
                <a:solidFill>
                  <a:schemeClr val="tx2"/>
                </a:solidFill>
                <a:effectLst>
                  <a:outerShdw blurRad="50800" dist="38100" dir="2700000" algn="tl" rotWithShape="0">
                    <a:prstClr val="black">
                      <a:alpha val="40000"/>
                    </a:prstClr>
                  </a:outerShdw>
                </a:effectLst>
              </a:rPr>
              <a:t>(summary relative risk: 0.77; 95% confidence interval: 0.70, 0.84, P=0.00) and had fewer withdrawals due to adverse events. St John’s </a:t>
            </a:r>
            <a:r>
              <a:rPr lang="en-US" dirty="0" err="1">
                <a:solidFill>
                  <a:schemeClr val="tx2"/>
                </a:solidFill>
                <a:effectLst>
                  <a:outerShdw blurRad="50800" dist="38100" dir="2700000" algn="tl" rotWithShape="0">
                    <a:prstClr val="black">
                      <a:alpha val="40000"/>
                    </a:prstClr>
                  </a:outerShdw>
                </a:effectLst>
              </a:rPr>
              <a:t>wort</a:t>
            </a:r>
            <a:r>
              <a:rPr lang="en-US" dirty="0">
                <a:solidFill>
                  <a:schemeClr val="tx2"/>
                </a:solidFill>
                <a:effectLst>
                  <a:outerShdw blurRad="50800" dist="38100" dir="2700000" algn="tl" rotWithShape="0">
                    <a:prstClr val="black">
                      <a:alpha val="40000"/>
                    </a:prstClr>
                  </a:outerShdw>
                </a:effectLst>
              </a:rPr>
              <a:t> extract had superior safety in the management of patients with depression.  </a:t>
            </a:r>
            <a:r>
              <a:rPr lang="en-US" u="sng" dirty="0">
                <a:solidFill>
                  <a:schemeClr val="tx2"/>
                </a:solidFill>
                <a:effectLst>
                  <a:outerShdw blurRad="50800" dist="38100" dir="2700000" algn="tl" rotWithShape="0">
                    <a:prstClr val="black">
                      <a:alpha val="40000"/>
                    </a:prstClr>
                  </a:outerShdw>
                </a:effectLst>
              </a:rPr>
              <a:t>Conclusion: Both St John’s </a:t>
            </a:r>
            <a:r>
              <a:rPr lang="en-US" u="sng" dirty="0" err="1">
                <a:solidFill>
                  <a:schemeClr val="tx2"/>
                </a:solidFill>
                <a:effectLst>
                  <a:outerShdw blurRad="50800" dist="38100" dir="2700000" algn="tl" rotWithShape="0">
                    <a:prstClr val="black">
                      <a:alpha val="40000"/>
                    </a:prstClr>
                  </a:outerShdw>
                </a:effectLst>
              </a:rPr>
              <a:t>wort</a:t>
            </a:r>
            <a:r>
              <a:rPr lang="en-US" u="sng" dirty="0">
                <a:solidFill>
                  <a:schemeClr val="tx2"/>
                </a:solidFill>
                <a:effectLst>
                  <a:outerShdw blurRad="50800" dist="38100" dir="2700000" algn="tl" rotWithShape="0">
                    <a:prstClr val="black">
                      <a:alpha val="40000"/>
                    </a:prstClr>
                  </a:outerShdw>
                </a:effectLst>
              </a:rPr>
              <a:t> extract and SSRIs are effective in treating mild-to-moderate depression. St John’s </a:t>
            </a:r>
            <a:r>
              <a:rPr lang="en-US" u="sng" dirty="0" err="1">
                <a:solidFill>
                  <a:schemeClr val="tx2"/>
                </a:solidFill>
                <a:effectLst>
                  <a:outerShdw blurRad="50800" dist="38100" dir="2700000" algn="tl" rotWithShape="0">
                    <a:prstClr val="black">
                      <a:alpha val="40000"/>
                    </a:prstClr>
                  </a:outerShdw>
                </a:effectLst>
              </a:rPr>
              <a:t>wort</a:t>
            </a:r>
            <a:r>
              <a:rPr lang="en-US" u="sng" dirty="0">
                <a:solidFill>
                  <a:schemeClr val="tx2"/>
                </a:solidFill>
                <a:effectLst>
                  <a:outerShdw blurRad="50800" dist="38100" dir="2700000" algn="tl" rotWithShape="0">
                    <a:prstClr val="black">
                      <a:alpha val="40000"/>
                    </a:prstClr>
                  </a:outerShdw>
                </a:effectLst>
              </a:rPr>
              <a:t> extract is safer than </a:t>
            </a:r>
            <a:r>
              <a:rPr lang="en-US" u="sng" dirty="0" smtClean="0">
                <a:solidFill>
                  <a:schemeClr val="tx2"/>
                </a:solidFill>
                <a:effectLst>
                  <a:outerShdw blurRad="50800" dist="38100" dir="2700000" algn="tl" rotWithShape="0">
                    <a:prstClr val="black">
                      <a:alpha val="40000"/>
                    </a:prstClr>
                  </a:outerShdw>
                </a:effectLst>
              </a:rPr>
              <a:t>SSRIs</a:t>
            </a:r>
            <a:r>
              <a:rPr lang="en-US" dirty="0" smtClean="0">
                <a:solidFill>
                  <a:schemeClr val="tx2"/>
                </a:solidFill>
                <a:effectLst>
                  <a:outerShdw blurRad="50800" dist="38100" dir="2700000" algn="tl" rotWithShape="0">
                    <a:prstClr val="black">
                      <a:alpha val="40000"/>
                    </a:prstClr>
                  </a:outerShdw>
                </a:effectLst>
              </a:rPr>
              <a:t>.</a:t>
            </a:r>
            <a:r>
              <a:rPr lang="en-US" dirty="0">
                <a:solidFill>
                  <a:schemeClr val="tx2"/>
                </a:solidFill>
                <a:effectLst>
                  <a:outerShdw blurRad="50800" dist="38100" dir="2700000" algn="tl" rotWithShape="0">
                    <a:prstClr val="black">
                      <a:alpha val="40000"/>
                    </a:prstClr>
                  </a:outerShdw>
                </a:effectLst>
              </a:rPr>
              <a:t>”</a:t>
            </a:r>
            <a:r>
              <a:rPr lang="en-US" dirty="0" smtClean="0">
                <a:solidFill>
                  <a:schemeClr val="tx2"/>
                </a:solidFill>
                <a:effectLst>
                  <a:outerShdw blurRad="50800" dist="38100" dir="2700000" algn="tl" rotWithShape="0">
                    <a:prstClr val="black">
                      <a:alpha val="40000"/>
                    </a:prstClr>
                  </a:outerShdw>
                </a:effectLst>
              </a:rPr>
              <a:t> </a:t>
            </a:r>
            <a:endParaRPr lang="en-GB" altLang="en-US" sz="2000" dirty="0">
              <a:solidFill>
                <a:schemeClr val="tx2"/>
              </a:solidFill>
              <a:effectLst>
                <a:outerShdw blurRad="50800" dist="38100" dir="2700000" algn="tl" rotWithShape="0">
                  <a:prstClr val="black">
                    <a:alpha val="40000"/>
                  </a:prstClr>
                </a:outerShdw>
              </a:effectLst>
            </a:endParaRPr>
          </a:p>
        </p:txBody>
      </p:sp>
      <p:sp>
        <p:nvSpPr>
          <p:cNvPr id="11" name="TextBox 10"/>
          <p:cNvSpPr txBox="1"/>
          <p:nvPr/>
        </p:nvSpPr>
        <p:spPr>
          <a:xfrm>
            <a:off x="557300" y="5661248"/>
            <a:ext cx="7992888" cy="1200329"/>
          </a:xfrm>
          <a:prstGeom prst="rect">
            <a:avLst/>
          </a:prstGeom>
          <a:noFill/>
        </p:spPr>
        <p:txBody>
          <a:bodyPr wrap="square">
            <a:spAutoFit/>
          </a:bodyPr>
          <a:lstStyle/>
          <a:p>
            <a:pPr algn="ctr"/>
            <a:r>
              <a:rPr lang="en-US" dirty="0">
                <a:effectLst>
                  <a:outerShdw blurRad="50800" dist="38100" dir="2700000" algn="tl" rotWithShape="0">
                    <a:prstClr val="black">
                      <a:alpha val="40000"/>
                    </a:prstClr>
                  </a:outerShdw>
                </a:effectLst>
              </a:rPr>
              <a:t>Cui, Y.-h. and Y. </a:t>
            </a:r>
            <a:r>
              <a:rPr lang="en-US" dirty="0" err="1">
                <a:effectLst>
                  <a:outerShdw blurRad="50800" dist="38100" dir="2700000" algn="tl" rotWithShape="0">
                    <a:prstClr val="black">
                      <a:alpha val="40000"/>
                    </a:prstClr>
                  </a:outerShdw>
                </a:effectLst>
              </a:rPr>
              <a:t>Zheng</a:t>
            </a:r>
            <a:r>
              <a:rPr lang="en-US" dirty="0">
                <a:effectLst>
                  <a:outerShdw blurRad="50800" dist="38100" dir="2700000" algn="tl" rotWithShape="0">
                    <a:prstClr val="black">
                      <a:alpha val="40000"/>
                    </a:prstClr>
                  </a:outerShdw>
                </a:effectLst>
              </a:rPr>
              <a:t> (2016). </a:t>
            </a:r>
            <a:r>
              <a:rPr lang="en-US" i="1" dirty="0">
                <a:effectLst>
                  <a:outerShdw blurRad="50800" dist="38100" dir="2700000" algn="tl" rotWithShape="0">
                    <a:prstClr val="black">
                      <a:alpha val="40000"/>
                    </a:prstClr>
                  </a:outerShdw>
                </a:effectLst>
              </a:rPr>
              <a:t>"A meta-analysis on the efficacy and safety of St John's </a:t>
            </a:r>
            <a:r>
              <a:rPr lang="en-US" i="1" dirty="0" err="1">
                <a:effectLst>
                  <a:outerShdw blurRad="50800" dist="38100" dir="2700000" algn="tl" rotWithShape="0">
                    <a:prstClr val="black">
                      <a:alpha val="40000"/>
                    </a:prstClr>
                  </a:outerShdw>
                </a:effectLst>
              </a:rPr>
              <a:t>wort</a:t>
            </a:r>
            <a:r>
              <a:rPr lang="en-US" i="1" dirty="0">
                <a:effectLst>
                  <a:outerShdw blurRad="50800" dist="38100" dir="2700000" algn="tl" rotWithShape="0">
                    <a:prstClr val="black">
                      <a:alpha val="40000"/>
                    </a:prstClr>
                  </a:outerShdw>
                </a:effectLst>
              </a:rPr>
              <a:t> extract in depression therapy in comparison with selective serotonin reuptake inhibitors in </a:t>
            </a:r>
            <a:r>
              <a:rPr lang="en-US" i="1" dirty="0" smtClean="0">
                <a:effectLst>
                  <a:outerShdw blurRad="50800" dist="38100" dir="2700000" algn="tl" rotWithShape="0">
                    <a:prstClr val="black">
                      <a:alpha val="40000"/>
                    </a:prstClr>
                  </a:outerShdw>
                </a:effectLst>
              </a:rPr>
              <a:t>adults.”</a:t>
            </a:r>
            <a:r>
              <a:rPr lang="en-US" dirty="0" smtClean="0"/>
              <a:t> </a:t>
            </a:r>
            <a:r>
              <a:rPr lang="en-US" u="sng" dirty="0">
                <a:effectLst>
                  <a:outerShdw blurRad="50800" dist="38100" dir="2700000" algn="tl" rotWithShape="0">
                    <a:prstClr val="black">
                      <a:alpha val="40000"/>
                    </a:prstClr>
                  </a:outerShdw>
                </a:effectLst>
              </a:rPr>
              <a:t>Neuropsychiatric disease and treatment 12: 1715-1723.</a:t>
            </a:r>
            <a:r>
              <a:rPr lang="en-US" dirty="0" smtClean="0">
                <a:effectLst>
                  <a:outerShdw blurRad="50800" dist="38100" dir="2700000" algn="tl" rotWithShape="0">
                    <a:prstClr val="black">
                      <a:alpha val="40000"/>
                    </a:prstClr>
                  </a:outerShdw>
                </a:effectLst>
              </a:rPr>
              <a:t> </a:t>
            </a:r>
            <a:endParaRPr lang="en-GB" altLang="en-US" dirty="0">
              <a:effectLst>
                <a:outerShdw blurRad="50800" dist="38100" dir="2700000" algn="tl" rotWithShape="0">
                  <a:prstClr val="black">
                    <a:alpha val="40000"/>
                  </a:prstClr>
                </a:outerShdw>
              </a:effectLst>
              <a:cs typeface="+mn-cs"/>
            </a:endParaRPr>
          </a:p>
        </p:txBody>
      </p:sp>
    </p:spTree>
    <p:extLst>
      <p:ext uri="{BB962C8B-B14F-4D97-AF65-F5344CB8AC3E}">
        <p14:creationId xmlns:p14="http://schemas.microsoft.com/office/powerpoint/2010/main" val="11129258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36512" y="-99392"/>
            <a:ext cx="9180512" cy="1143000"/>
          </a:xfrm>
        </p:spPr>
        <p:txBody>
          <a:bodyPr/>
          <a:lstStyle/>
          <a:p>
            <a:pPr eaLnBrk="1" hangingPunct="1">
              <a:defRPr/>
            </a:pPr>
            <a:r>
              <a:rPr lang="en-GB" sz="3800" dirty="0" smtClean="0"/>
              <a:t>cautions with </a:t>
            </a:r>
            <a:r>
              <a:rPr lang="en-GB" sz="3800" dirty="0" err="1" smtClean="0"/>
              <a:t>st</a:t>
            </a:r>
            <a:r>
              <a:rPr lang="en-GB" sz="3800" dirty="0" smtClean="0"/>
              <a:t> john’s </a:t>
            </a:r>
            <a:r>
              <a:rPr lang="en-GB" sz="3800" dirty="0" err="1" smtClean="0"/>
              <a:t>wort</a:t>
            </a:r>
            <a:endParaRPr lang="en-GB" sz="3800" dirty="0" smtClean="0"/>
          </a:p>
        </p:txBody>
      </p:sp>
      <p:sp>
        <p:nvSpPr>
          <p:cNvPr id="36867" name="Line 6"/>
          <p:cNvSpPr>
            <a:spLocks noChangeShapeType="1"/>
          </p:cNvSpPr>
          <p:nvPr/>
        </p:nvSpPr>
        <p:spPr bwMode="auto">
          <a:xfrm>
            <a:off x="558007" y="4293096"/>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TextBox 11"/>
          <p:cNvSpPr txBox="1"/>
          <p:nvPr/>
        </p:nvSpPr>
        <p:spPr>
          <a:xfrm>
            <a:off x="323020" y="836712"/>
            <a:ext cx="8461448" cy="1754327"/>
          </a:xfrm>
          <a:prstGeom prst="rect">
            <a:avLst/>
          </a:prstGeom>
          <a:noFill/>
        </p:spPr>
        <p:txBody>
          <a:bodyPr wrap="square">
            <a:spAutoFit/>
          </a:bodyPr>
          <a:lstStyle/>
          <a:p>
            <a:r>
              <a:rPr lang="en-US" dirty="0">
                <a:solidFill>
                  <a:schemeClr val="tx2"/>
                </a:solidFill>
                <a:effectLst>
                  <a:outerShdw blurRad="50800" dist="38100" dir="2700000" algn="tl" rotWithShape="0">
                    <a:prstClr val="black">
                      <a:alpha val="40000"/>
                    </a:prstClr>
                  </a:outerShdw>
                </a:effectLst>
              </a:rPr>
              <a:t>“Although SJW is significantly better tolerated than many first-line antidepressants</a:t>
            </a:r>
            <a:r>
              <a:rPr lang="en-US" dirty="0" smtClean="0">
                <a:solidFill>
                  <a:schemeClr val="tx2"/>
                </a:solidFill>
                <a:effectLst>
                  <a:outerShdw blurRad="50800" dist="38100" dir="2700000" algn="tl" rotWithShape="0">
                    <a:prstClr val="black">
                      <a:alpha val="40000"/>
                    </a:prstClr>
                  </a:outerShdw>
                </a:effectLst>
              </a:rPr>
              <a:t>,</a:t>
            </a:r>
            <a:r>
              <a:rPr lang="en-US" dirty="0">
                <a:solidFill>
                  <a:schemeClr val="tx2"/>
                </a:solidFill>
                <a:effectLst>
                  <a:outerShdw blurRad="50800" dist="38100" dir="2700000" algn="tl" rotWithShape="0">
                    <a:prstClr val="black">
                      <a:alpha val="40000"/>
                    </a:prstClr>
                  </a:outerShdw>
                </a:effectLst>
              </a:rPr>
              <a:t> </a:t>
            </a:r>
            <a:r>
              <a:rPr lang="en-US" dirty="0" smtClean="0">
                <a:solidFill>
                  <a:schemeClr val="tx2"/>
                </a:solidFill>
                <a:effectLst>
                  <a:outerShdw blurRad="50800" dist="38100" dir="2700000" algn="tl" rotWithShape="0">
                    <a:prstClr val="black">
                      <a:alpha val="40000"/>
                    </a:prstClr>
                  </a:outerShdw>
                </a:effectLst>
              </a:rPr>
              <a:t>side </a:t>
            </a:r>
            <a:r>
              <a:rPr lang="en-US" dirty="0">
                <a:solidFill>
                  <a:schemeClr val="tx2"/>
                </a:solidFill>
                <a:effectLst>
                  <a:outerShdw blurRad="50800" dist="38100" dir="2700000" algn="tl" rotWithShape="0">
                    <a:prstClr val="black">
                      <a:alpha val="40000"/>
                    </a:prstClr>
                  </a:outerShdw>
                </a:effectLst>
              </a:rPr>
              <a:t>effects include gastrointestinal upset, headaches, skin irritation, photosensitivity, and dry mouth</a:t>
            </a:r>
            <a:r>
              <a:rPr lang="en-US" dirty="0" smtClean="0">
                <a:solidFill>
                  <a:schemeClr val="tx2"/>
                </a:solidFill>
                <a:effectLst>
                  <a:outerShdw blurRad="50800" dist="38100" dir="2700000" algn="tl" rotWithShape="0">
                    <a:prstClr val="black">
                      <a:alpha val="40000"/>
                    </a:prstClr>
                  </a:outerShdw>
                </a:effectLst>
              </a:rPr>
              <a:t>.  There </a:t>
            </a:r>
            <a:r>
              <a:rPr lang="en-US" dirty="0">
                <a:solidFill>
                  <a:schemeClr val="tx2"/>
                </a:solidFill>
                <a:effectLst>
                  <a:outerShdw blurRad="50800" dist="38100" dir="2700000" algn="tl" rotWithShape="0">
                    <a:prstClr val="black">
                      <a:alpha val="40000"/>
                    </a:prstClr>
                  </a:outerShdw>
                </a:effectLst>
              </a:rPr>
              <a:t>is concern that higher potency extracts can </a:t>
            </a:r>
            <a:r>
              <a:rPr lang="en-US" dirty="0" smtClean="0">
                <a:solidFill>
                  <a:schemeClr val="tx2"/>
                </a:solidFill>
                <a:effectLst>
                  <a:outerShdw blurRad="50800" dist="38100" dir="2700000" algn="tl" rotWithShape="0">
                    <a:prstClr val="black">
                      <a:alpha val="40000"/>
                    </a:prstClr>
                  </a:outerShdw>
                </a:effectLst>
              </a:rPr>
              <a:t>interfere </a:t>
            </a:r>
            <a:r>
              <a:rPr lang="en-US" dirty="0">
                <a:solidFill>
                  <a:schemeClr val="tx2"/>
                </a:solidFill>
                <a:effectLst>
                  <a:outerShdw blurRad="50800" dist="38100" dir="2700000" algn="tl" rotWithShape="0">
                    <a:prstClr val="black">
                      <a:alpha val="40000"/>
                    </a:prstClr>
                  </a:outerShdw>
                </a:effectLst>
              </a:rPr>
              <a:t>with the metabolism of various medications</a:t>
            </a:r>
            <a:r>
              <a:rPr lang="en-US" dirty="0" smtClean="0">
                <a:solidFill>
                  <a:schemeClr val="tx2"/>
                </a:solidFill>
                <a:effectLst>
                  <a:outerShdw blurRad="50800" dist="38100" dir="2700000" algn="tl" rotWithShape="0">
                    <a:prstClr val="black">
                      <a:alpha val="40000"/>
                    </a:prstClr>
                  </a:outerShdw>
                </a:effectLst>
              </a:rPr>
              <a:t>.</a:t>
            </a:r>
            <a:r>
              <a:rPr lang="en-US" dirty="0">
                <a:solidFill>
                  <a:schemeClr val="tx2"/>
                </a:solidFill>
                <a:effectLst>
                  <a:outerShdw blurRad="50800" dist="38100" dir="2700000" algn="tl" rotWithShape="0">
                    <a:prstClr val="black">
                      <a:alpha val="40000"/>
                    </a:prstClr>
                  </a:outerShdw>
                </a:effectLst>
              </a:rPr>
              <a:t> </a:t>
            </a:r>
            <a:r>
              <a:rPr lang="en-US" dirty="0" smtClean="0">
                <a:solidFill>
                  <a:schemeClr val="tx2"/>
                </a:solidFill>
                <a:effectLst>
                  <a:outerShdw blurRad="50800" dist="38100" dir="2700000" algn="tl" rotWithShape="0">
                    <a:prstClr val="black">
                      <a:alpha val="40000"/>
                    </a:prstClr>
                  </a:outerShdw>
                </a:effectLst>
              </a:rPr>
              <a:t> </a:t>
            </a:r>
            <a:r>
              <a:rPr lang="en-US" dirty="0">
                <a:solidFill>
                  <a:schemeClr val="tx2"/>
                </a:solidFill>
                <a:effectLst>
                  <a:outerShdw blurRad="50800" dist="38100" dir="2700000" algn="tl" rotWithShape="0">
                    <a:prstClr val="black">
                      <a:alpha val="40000"/>
                    </a:prstClr>
                  </a:outerShdw>
                </a:effectLst>
              </a:rPr>
              <a:t>In addition, serotonin syndrome and hypomania have been reported when SJW is used concurrently with antidepressants</a:t>
            </a:r>
            <a:r>
              <a:rPr lang="en-US" dirty="0" smtClean="0">
                <a:solidFill>
                  <a:schemeClr val="tx2"/>
                </a:solidFill>
                <a:effectLst>
                  <a:outerShdw blurRad="50800" dist="38100" dir="2700000" algn="tl" rotWithShape="0">
                    <a:prstClr val="black">
                      <a:alpha val="40000"/>
                    </a:prstClr>
                  </a:outerShdw>
                </a:effectLst>
              </a:rPr>
              <a:t>.” </a:t>
            </a:r>
            <a:endParaRPr lang="en-GB" altLang="en-US" sz="2000" dirty="0">
              <a:solidFill>
                <a:schemeClr val="tx2"/>
              </a:solidFill>
              <a:effectLst>
                <a:outerShdw blurRad="50800" dist="38100" dir="2700000" algn="tl" rotWithShape="0">
                  <a:prstClr val="black">
                    <a:alpha val="40000"/>
                  </a:prstClr>
                </a:outerShdw>
              </a:effectLst>
            </a:endParaRPr>
          </a:p>
        </p:txBody>
      </p:sp>
      <p:sp>
        <p:nvSpPr>
          <p:cNvPr id="11" name="TextBox 10"/>
          <p:cNvSpPr txBox="1"/>
          <p:nvPr/>
        </p:nvSpPr>
        <p:spPr>
          <a:xfrm>
            <a:off x="-18256" y="2924944"/>
            <a:ext cx="9144000" cy="1200329"/>
          </a:xfrm>
          <a:prstGeom prst="rect">
            <a:avLst/>
          </a:prstGeom>
          <a:noFill/>
        </p:spPr>
        <p:txBody>
          <a:bodyPr wrap="square">
            <a:spAutoFit/>
          </a:bodyPr>
          <a:lstStyle/>
          <a:p>
            <a:pPr algn="ctr"/>
            <a:r>
              <a:rPr lang="en-US" dirty="0" err="1">
                <a:effectLst>
                  <a:outerShdw blurRad="50800" dist="38100" dir="2700000" algn="tl" rotWithShape="0">
                    <a:prstClr val="black">
                      <a:alpha val="40000"/>
                    </a:prstClr>
                  </a:outerShdw>
                </a:effectLst>
              </a:rPr>
              <a:t>Ravindran</a:t>
            </a:r>
            <a:r>
              <a:rPr lang="en-US" dirty="0">
                <a:effectLst>
                  <a:outerShdw blurRad="50800" dist="38100" dir="2700000" algn="tl" rotWithShape="0">
                    <a:prstClr val="black">
                      <a:alpha val="40000"/>
                    </a:prstClr>
                  </a:outerShdw>
                </a:effectLst>
              </a:rPr>
              <a:t>, A. V., et al. (2016). </a:t>
            </a:r>
            <a:r>
              <a:rPr lang="en-US" i="1" dirty="0">
                <a:effectLst>
                  <a:outerShdw blurRad="50800" dist="38100" dir="2700000" algn="tl" rotWithShape="0">
                    <a:prstClr val="black">
                      <a:alpha val="40000"/>
                    </a:prstClr>
                  </a:outerShdw>
                </a:effectLst>
              </a:rPr>
              <a:t>"</a:t>
            </a:r>
            <a:r>
              <a:rPr lang="en-US" i="1" dirty="0">
                <a:solidFill>
                  <a:srgbClr val="FFFFFF"/>
                </a:solidFill>
                <a:effectLst>
                  <a:outerShdw blurRad="50800" dist="38100" dir="2700000" algn="tl" rotWithShape="0">
                    <a:prstClr val="black">
                      <a:alpha val="40000"/>
                    </a:prstClr>
                  </a:outerShdw>
                </a:effectLst>
              </a:rPr>
              <a:t>Canadian Network for Mood and Anxiety Treatments (CANMAT) 2016 Clinical Guidelines for the Management of Adults with Major Depressive Disorder: Section 5. Complementary and Alternative Medicine Treatments</a:t>
            </a:r>
            <a:r>
              <a:rPr lang="en-US" i="1" dirty="0" smtClean="0">
                <a:solidFill>
                  <a:srgbClr val="FFFFFF"/>
                </a:solidFill>
                <a:effectLst>
                  <a:outerShdw blurRad="50800" dist="38100" dir="2700000" algn="tl" rotWithShape="0">
                    <a:prstClr val="black">
                      <a:alpha val="40000"/>
                    </a:prstClr>
                  </a:outerShdw>
                </a:effectLst>
              </a:rPr>
              <a:t>.</a:t>
            </a:r>
            <a:r>
              <a:rPr lang="en-US" i="1" dirty="0" smtClean="0">
                <a:effectLst>
                  <a:outerShdw blurRad="50800" dist="38100" dir="2700000" algn="tl" rotWithShape="0">
                    <a:prstClr val="black">
                      <a:alpha val="40000"/>
                    </a:prstClr>
                  </a:outerShdw>
                </a:effectLst>
              </a:rPr>
              <a:t>” </a:t>
            </a:r>
            <a:r>
              <a:rPr lang="en-US" dirty="0">
                <a:effectLst>
                  <a:outerShdw blurRad="50800" dist="38100" dir="2700000" algn="tl" rotWithShape="0">
                    <a:prstClr val="black">
                      <a:alpha val="40000"/>
                    </a:prstClr>
                  </a:outerShdw>
                </a:effectLst>
              </a:rPr>
              <a:t> </a:t>
            </a:r>
            <a:r>
              <a:rPr lang="en-US" u="sng" dirty="0" smtClean="0">
                <a:effectLst>
                  <a:outerShdw blurRad="50800" dist="38100" dir="2700000" algn="tl" rotWithShape="0">
                    <a:prstClr val="black">
                      <a:alpha val="40000"/>
                    </a:prstClr>
                  </a:outerShdw>
                </a:effectLst>
              </a:rPr>
              <a:t>Canadian </a:t>
            </a:r>
            <a:r>
              <a:rPr lang="en-US" u="sng" dirty="0">
                <a:effectLst>
                  <a:outerShdw blurRad="50800" dist="38100" dir="2700000" algn="tl" rotWithShape="0">
                    <a:prstClr val="black">
                      <a:alpha val="40000"/>
                    </a:prstClr>
                  </a:outerShdw>
                </a:effectLst>
              </a:rPr>
              <a:t>Journal of Psychiatry 61(9): 576-587</a:t>
            </a:r>
            <a:r>
              <a:rPr lang="en-US" dirty="0" smtClean="0">
                <a:effectLst>
                  <a:outerShdw blurRad="50800" dist="38100" dir="2700000" algn="tl" rotWithShape="0">
                    <a:prstClr val="black">
                      <a:alpha val="40000"/>
                    </a:prstClr>
                  </a:outerShdw>
                </a:effectLst>
              </a:rPr>
              <a:t>.</a:t>
            </a:r>
            <a:endParaRPr lang="en-GB" altLang="en-US" dirty="0">
              <a:effectLst>
                <a:outerShdw blurRad="50800" dist="38100" dir="2700000" algn="tl" rotWithShape="0">
                  <a:prstClr val="black">
                    <a:alpha val="40000"/>
                  </a:prstClr>
                </a:outerShdw>
              </a:effectLst>
              <a:cs typeface="+mn-cs"/>
            </a:endParaRPr>
          </a:p>
        </p:txBody>
      </p:sp>
      <p:sp>
        <p:nvSpPr>
          <p:cNvPr id="6" name="Line 6"/>
          <p:cNvSpPr>
            <a:spLocks noChangeShapeType="1"/>
          </p:cNvSpPr>
          <p:nvPr/>
        </p:nvSpPr>
        <p:spPr bwMode="auto">
          <a:xfrm>
            <a:off x="558007" y="2780928"/>
            <a:ext cx="7991475" cy="0"/>
          </a:xfrm>
          <a:prstGeom prst="line">
            <a:avLst/>
          </a:prstGeom>
          <a:noFill/>
          <a:ln w="41275">
            <a:solidFill>
              <a:schemeClr val="folHlink"/>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TextBox 1"/>
          <p:cNvSpPr txBox="1"/>
          <p:nvPr/>
        </p:nvSpPr>
        <p:spPr>
          <a:xfrm>
            <a:off x="179512" y="4365104"/>
            <a:ext cx="8640960" cy="2308324"/>
          </a:xfrm>
          <a:prstGeom prst="rect">
            <a:avLst/>
          </a:prstGeom>
          <a:noFill/>
        </p:spPr>
        <p:txBody>
          <a:bodyPr wrap="square" rtlCol="0">
            <a:spAutoFit/>
          </a:bodyPr>
          <a:lstStyle/>
          <a:p>
            <a:pPr marL="285750" indent="-285750">
              <a:buSzPct val="110000"/>
              <a:buFont typeface="Wingdings" charset="2"/>
              <a:buChar char="v"/>
            </a:pPr>
            <a:r>
              <a:rPr lang="en-US" dirty="0">
                <a:solidFill>
                  <a:schemeClr val="tx2"/>
                </a:solidFill>
                <a:effectLst>
                  <a:outerShdw blurRad="50800" dist="38100" dir="2700000" algn="tl" rotWithShape="0">
                    <a:prstClr val="black">
                      <a:alpha val="40000"/>
                    </a:prstClr>
                  </a:outerShdw>
                </a:effectLst>
              </a:rPr>
              <a:t>one needs to check for use of other medications – unfortunately St John’s </a:t>
            </a:r>
            <a:r>
              <a:rPr lang="en-US" dirty="0" err="1">
                <a:solidFill>
                  <a:schemeClr val="tx2"/>
                </a:solidFill>
                <a:effectLst>
                  <a:outerShdw blurRad="50800" dist="38100" dir="2700000" algn="tl" rotWithShape="0">
                    <a:prstClr val="black">
                      <a:alpha val="40000"/>
                    </a:prstClr>
                  </a:outerShdw>
                </a:effectLst>
              </a:rPr>
              <a:t>wort</a:t>
            </a:r>
            <a:r>
              <a:rPr lang="en-US" dirty="0">
                <a:solidFill>
                  <a:schemeClr val="tx2"/>
                </a:solidFill>
                <a:effectLst>
                  <a:outerShdw blurRad="50800" dist="38100" dir="2700000" algn="tl" rotWithShape="0">
                    <a:prstClr val="black">
                      <a:alpha val="40000"/>
                    </a:prstClr>
                  </a:outerShdw>
                </a:effectLst>
              </a:rPr>
              <a:t> interacts with a wide variety of standard drugs including the contraceptive </a:t>
            </a:r>
            <a:r>
              <a:rPr lang="en-US" dirty="0" smtClean="0">
                <a:solidFill>
                  <a:schemeClr val="tx2"/>
                </a:solidFill>
                <a:effectLst>
                  <a:outerShdw blurRad="50800" dist="38100" dir="2700000" algn="tl" rotWithShape="0">
                    <a:prstClr val="black">
                      <a:alpha val="40000"/>
                    </a:prstClr>
                  </a:outerShdw>
                </a:effectLst>
              </a:rPr>
              <a:t>pill, other antidepressants, and many other products (the package information leaflet should give a long list of cautions)</a:t>
            </a:r>
          </a:p>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be a little cautious too about quality control, and don’t assume that one St John’s </a:t>
            </a:r>
            <a:r>
              <a:rPr lang="en-US" dirty="0" err="1" smtClean="0">
                <a:solidFill>
                  <a:schemeClr val="tx2"/>
                </a:solidFill>
                <a:effectLst>
                  <a:outerShdw blurRad="50800" dist="38100" dir="2700000" algn="tl" rotWithShape="0">
                    <a:prstClr val="black">
                      <a:alpha val="40000"/>
                    </a:prstClr>
                  </a:outerShdw>
                </a:effectLst>
              </a:rPr>
              <a:t>wort</a:t>
            </a:r>
            <a:r>
              <a:rPr lang="en-US" dirty="0" smtClean="0">
                <a:solidFill>
                  <a:schemeClr val="tx2"/>
                </a:solidFill>
                <a:effectLst>
                  <a:outerShdw blurRad="50800" dist="38100" dir="2700000" algn="tl" rotWithShape="0">
                    <a:prstClr val="black">
                      <a:alpha val="40000"/>
                    </a:prstClr>
                  </a:outerShdw>
                </a:effectLst>
              </a:rPr>
              <a:t> product can necessarily be substituted </a:t>
            </a:r>
            <a:r>
              <a:rPr lang="en-US" dirty="0" smtClean="0">
                <a:solidFill>
                  <a:schemeClr val="tx2"/>
                </a:solidFill>
                <a:effectLst>
                  <a:outerShdw blurRad="50800" dist="38100" dir="2700000" algn="tl" rotWithShape="0">
                    <a:prstClr val="black">
                      <a:alpha val="40000"/>
                    </a:prstClr>
                  </a:outerShdw>
                </a:effectLst>
              </a:rPr>
              <a:t>for</a:t>
            </a:r>
            <a:r>
              <a:rPr lang="en-US" dirty="0" smtClean="0">
                <a:solidFill>
                  <a:schemeClr val="tx2"/>
                </a:solidFill>
                <a:effectLst>
                  <a:outerShdw blurRad="50800" dist="38100" dir="2700000" algn="tl" rotWithShape="0">
                    <a:prstClr val="black">
                      <a:alpha val="40000"/>
                    </a:prstClr>
                  </a:outerShdw>
                </a:effectLst>
              </a:rPr>
              <a:t> </a:t>
            </a:r>
            <a:r>
              <a:rPr lang="en-US" dirty="0" smtClean="0">
                <a:solidFill>
                  <a:schemeClr val="tx2"/>
                </a:solidFill>
                <a:effectLst>
                  <a:outerShdw blurRad="50800" dist="38100" dir="2700000" algn="tl" rotWithShape="0">
                    <a:prstClr val="black">
                      <a:alpha val="40000"/>
                    </a:prstClr>
                  </a:outerShdw>
                </a:effectLst>
              </a:rPr>
              <a:t>another</a:t>
            </a:r>
          </a:p>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photosensitivity may be an issue so I would warn people to monitor for skin irritation if using St John’s </a:t>
            </a:r>
            <a:r>
              <a:rPr lang="en-US" dirty="0" err="1" smtClean="0">
                <a:solidFill>
                  <a:schemeClr val="tx2"/>
                </a:solidFill>
                <a:effectLst>
                  <a:outerShdw blurRad="50800" dist="38100" dir="2700000" algn="tl" rotWithShape="0">
                    <a:prstClr val="black">
                      <a:alpha val="40000"/>
                    </a:prstClr>
                  </a:outerShdw>
                </a:effectLst>
              </a:rPr>
              <a:t>wort</a:t>
            </a:r>
            <a:r>
              <a:rPr lang="en-US" dirty="0" smtClean="0">
                <a:solidFill>
                  <a:schemeClr val="tx2"/>
                </a:solidFill>
                <a:effectLst>
                  <a:outerShdw blurRad="50800" dist="38100" dir="2700000" algn="tl" rotWithShape="0">
                    <a:prstClr val="black">
                      <a:alpha val="40000"/>
                    </a:prstClr>
                  </a:outerShdw>
                </a:effectLst>
              </a:rPr>
              <a:t> and a light box together </a:t>
            </a:r>
            <a:endParaRPr lang="en-US" dirty="0">
              <a:solidFill>
                <a:schemeClr val="tx2"/>
              </a:solidFill>
              <a:effectLst>
                <a:outerShdw blurRad="50800" dist="38100" dir="2700000" algn="tl" rotWithShape="0">
                  <a:prstClr val="black">
                    <a:alpha val="40000"/>
                  </a:prstClr>
                </a:outerShdw>
              </a:effectLst>
            </a:endParaRPr>
          </a:p>
        </p:txBody>
      </p:sp>
      <p:sp>
        <p:nvSpPr>
          <p:cNvPr id="8" name="Line 6"/>
          <p:cNvSpPr>
            <a:spLocks noChangeShapeType="1"/>
          </p:cNvSpPr>
          <p:nvPr/>
        </p:nvSpPr>
        <p:spPr bwMode="auto">
          <a:xfrm>
            <a:off x="558007" y="6813376"/>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6730754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Rot="1" noChangeArrowheads="1"/>
          </p:cNvSpPr>
          <p:nvPr>
            <p:ph type="body" idx="1"/>
          </p:nvPr>
        </p:nvSpPr>
        <p:spPr>
          <a:xfrm>
            <a:off x="72008" y="836712"/>
            <a:ext cx="9036496" cy="3528392"/>
          </a:xfrm>
        </p:spPr>
        <p:txBody>
          <a:bodyPr/>
          <a:lstStyle/>
          <a:p>
            <a:pPr eaLnBrk="1" hangingPunct="1">
              <a:buSzTx/>
              <a:buFont typeface="Wingdings" pitchFamily="2" charset="2"/>
              <a:buChar char=""/>
              <a:defRPr/>
            </a:pPr>
            <a:r>
              <a:rPr lang="en-US" sz="1600" dirty="0" err="1" smtClean="0"/>
              <a:t>Hausenblas</a:t>
            </a:r>
            <a:r>
              <a:rPr lang="en-US" sz="1600" dirty="0" smtClean="0"/>
              <a:t>, H. A., et al. (2015). </a:t>
            </a:r>
            <a:r>
              <a:rPr lang="en-US" sz="1600" i="1" dirty="0" smtClean="0"/>
              <a:t>"A systematic review of randomized controlled trials examining the effectiveness of saffron (Crocus </a:t>
            </a:r>
            <a:r>
              <a:rPr lang="en-US" sz="1600" i="1" dirty="0" err="1" smtClean="0"/>
              <a:t>sativus</a:t>
            </a:r>
            <a:r>
              <a:rPr lang="en-US" sz="1600" i="1" dirty="0" smtClean="0"/>
              <a:t> L.) on psychological and behavioral outcomes."</a:t>
            </a:r>
            <a:r>
              <a:rPr lang="en-US" sz="1600" dirty="0" smtClean="0"/>
              <a:t> </a:t>
            </a:r>
            <a:r>
              <a:rPr lang="en-US" sz="1600" u="sng" dirty="0" smtClean="0"/>
              <a:t>J </a:t>
            </a:r>
            <a:r>
              <a:rPr lang="en-US" sz="1600" u="sng" dirty="0" err="1" smtClean="0"/>
              <a:t>Integr</a:t>
            </a:r>
            <a:r>
              <a:rPr lang="en-US" sz="1600" u="sng" dirty="0" smtClean="0"/>
              <a:t> Med </a:t>
            </a:r>
            <a:r>
              <a:rPr lang="en-US" sz="1600" b="1" u="sng" dirty="0" smtClean="0"/>
              <a:t>13</a:t>
            </a:r>
            <a:r>
              <a:rPr lang="en-US" sz="1600" u="sng" dirty="0" smtClean="0"/>
              <a:t>(4): 231-240.</a:t>
            </a:r>
            <a:r>
              <a:rPr lang="en-GB" sz="1600" dirty="0" smtClean="0"/>
              <a:t> </a:t>
            </a:r>
          </a:p>
          <a:p>
            <a:pPr eaLnBrk="1" hangingPunct="1">
              <a:buSzTx/>
              <a:buFont typeface="Wingdings" pitchFamily="2" charset="2"/>
              <a:buChar char=""/>
              <a:defRPr/>
            </a:pPr>
            <a:r>
              <a:rPr lang="en-US" sz="1600" dirty="0" err="1" smtClean="0"/>
              <a:t>Talaei</a:t>
            </a:r>
            <a:r>
              <a:rPr lang="en-US" sz="1600" dirty="0" smtClean="0"/>
              <a:t>, A., et al. (2015). </a:t>
            </a:r>
            <a:r>
              <a:rPr lang="en-US" sz="1600" i="1" dirty="0" smtClean="0"/>
              <a:t>"</a:t>
            </a:r>
            <a:r>
              <a:rPr lang="en-US" sz="1600" i="1" dirty="0" err="1" smtClean="0"/>
              <a:t>Crocin</a:t>
            </a:r>
            <a:r>
              <a:rPr lang="en-US" sz="1600" i="1" dirty="0" smtClean="0"/>
              <a:t>, the main active saffron constituent, as an adjunctive treatment in major depressive disorder: A randomized, double-blind, placebo-controlled, pilot clinical trial." </a:t>
            </a:r>
            <a:r>
              <a:rPr lang="en-US" sz="1600" u="sng" dirty="0" smtClean="0"/>
              <a:t>J Affective Disorders </a:t>
            </a:r>
            <a:r>
              <a:rPr lang="en-US" sz="1600" b="1" u="sng" dirty="0" smtClean="0"/>
              <a:t>174</a:t>
            </a:r>
            <a:r>
              <a:rPr lang="en-US" sz="1600" u="sng" dirty="0" smtClean="0"/>
              <a:t>(0): 51-56.</a:t>
            </a:r>
            <a:r>
              <a:rPr lang="en-US" sz="1600" dirty="0" smtClean="0"/>
              <a:t> </a:t>
            </a:r>
          </a:p>
          <a:p>
            <a:pPr eaLnBrk="1" hangingPunct="1">
              <a:buSzTx/>
              <a:buFont typeface="Wingdings" pitchFamily="2" charset="2"/>
              <a:buChar char=""/>
              <a:defRPr/>
            </a:pPr>
            <a:r>
              <a:rPr lang="en-US" sz="1600" dirty="0" err="1" smtClean="0"/>
              <a:t>Shahmansouri</a:t>
            </a:r>
            <a:r>
              <a:rPr lang="en-US" sz="1600" dirty="0" smtClean="0"/>
              <a:t>, N., et al. (2014). </a:t>
            </a:r>
            <a:r>
              <a:rPr lang="en-US" sz="1600" i="1" dirty="0" smtClean="0"/>
              <a:t>"A randomized, double-blind, clinical trial comparing the efficacy and safety of Crocus </a:t>
            </a:r>
            <a:r>
              <a:rPr lang="en-US" sz="1600" i="1" dirty="0" err="1" smtClean="0"/>
              <a:t>sativus</a:t>
            </a:r>
            <a:r>
              <a:rPr lang="en-US" sz="1600" i="1" dirty="0" smtClean="0"/>
              <a:t> L. with fluoxetine for improving mild to moderate depression </a:t>
            </a:r>
            <a:r>
              <a:rPr lang="is-IS" sz="1600" i="1" dirty="0" smtClean="0"/>
              <a:t>… </a:t>
            </a:r>
            <a:r>
              <a:rPr lang="en-US" sz="1600" i="1" dirty="0" smtClean="0"/>
              <a:t>" </a:t>
            </a:r>
            <a:r>
              <a:rPr lang="en-US" sz="1600" u="sng" dirty="0" smtClean="0"/>
              <a:t>J Affect </a:t>
            </a:r>
            <a:r>
              <a:rPr lang="en-US" sz="1600" u="sng" dirty="0" err="1" smtClean="0"/>
              <a:t>Disord</a:t>
            </a:r>
            <a:r>
              <a:rPr lang="en-US" sz="1600" u="sng" dirty="0" smtClean="0"/>
              <a:t> </a:t>
            </a:r>
            <a:r>
              <a:rPr lang="en-US" sz="1600" b="1" u="sng" dirty="0" smtClean="0"/>
              <a:t>155</a:t>
            </a:r>
            <a:r>
              <a:rPr lang="en-US" sz="1600" u="sng" dirty="0" smtClean="0"/>
              <a:t>: 216-222.</a:t>
            </a:r>
            <a:r>
              <a:rPr lang="en-GB" sz="1600" dirty="0" smtClean="0"/>
              <a:t> </a:t>
            </a:r>
          </a:p>
          <a:p>
            <a:pPr eaLnBrk="1" hangingPunct="1">
              <a:buSzTx/>
              <a:buFont typeface="Wingdings" pitchFamily="2" charset="2"/>
              <a:buChar char=""/>
              <a:defRPr/>
            </a:pPr>
            <a:r>
              <a:rPr lang="en-US" sz="1600" dirty="0" err="1" smtClean="0"/>
              <a:t>Hausenblas</a:t>
            </a:r>
            <a:r>
              <a:rPr lang="en-US" sz="1600" dirty="0"/>
              <a:t>, H. A., et al. (2013). </a:t>
            </a:r>
            <a:r>
              <a:rPr lang="en-US" sz="1600" i="1" dirty="0"/>
              <a:t>"Saffron (Crocus </a:t>
            </a:r>
            <a:r>
              <a:rPr lang="en-US" sz="1600" i="1" dirty="0" err="1"/>
              <a:t>sativus</a:t>
            </a:r>
            <a:r>
              <a:rPr lang="en-US" sz="1600" i="1" dirty="0"/>
              <a:t> L.) and major depressive disorder: a meta-analysis of randomized clinical trials." </a:t>
            </a:r>
            <a:r>
              <a:rPr lang="en-US" sz="1600" i="1" dirty="0" smtClean="0"/>
              <a:t> </a:t>
            </a:r>
            <a:r>
              <a:rPr lang="en-US" sz="1600" u="sng" dirty="0" smtClean="0"/>
              <a:t>J </a:t>
            </a:r>
            <a:r>
              <a:rPr lang="en-US" sz="1600" u="sng" dirty="0" err="1"/>
              <a:t>Integr</a:t>
            </a:r>
            <a:r>
              <a:rPr lang="en-US" sz="1600" u="sng" dirty="0"/>
              <a:t> Med </a:t>
            </a:r>
            <a:r>
              <a:rPr lang="en-US" sz="1600" b="1" u="sng" dirty="0" smtClean="0"/>
              <a:t>11</a:t>
            </a:r>
            <a:r>
              <a:rPr lang="en-US" sz="1600" u="sng" dirty="0" smtClean="0"/>
              <a:t>: </a:t>
            </a:r>
            <a:r>
              <a:rPr lang="en-US" sz="1600" u="sng" dirty="0"/>
              <a:t>377-383</a:t>
            </a:r>
            <a:r>
              <a:rPr lang="en-US" sz="1600" u="sng" dirty="0" smtClean="0"/>
              <a:t>.</a:t>
            </a:r>
            <a:endParaRPr lang="en-GB" sz="1600" dirty="0" smtClean="0"/>
          </a:p>
          <a:p>
            <a:pPr eaLnBrk="1" hangingPunct="1">
              <a:buSzTx/>
              <a:buFont typeface="Wingdings" pitchFamily="2" charset="2"/>
              <a:buChar char=""/>
              <a:defRPr/>
            </a:pPr>
            <a:r>
              <a:rPr lang="en-US" sz="1600" dirty="0" err="1"/>
              <a:t>Georgiadou</a:t>
            </a:r>
            <a:r>
              <a:rPr lang="en-US" sz="1600" dirty="0"/>
              <a:t>, G., et al. (2012). </a:t>
            </a:r>
            <a:r>
              <a:rPr lang="en-US" sz="1600" i="1" dirty="0"/>
              <a:t>"Effects of the active constituents of Crocus </a:t>
            </a:r>
            <a:r>
              <a:rPr lang="en-US" sz="1600" i="1" dirty="0" err="1"/>
              <a:t>Sativus</a:t>
            </a:r>
            <a:r>
              <a:rPr lang="en-US" sz="1600" i="1" dirty="0"/>
              <a:t> L., </a:t>
            </a:r>
            <a:r>
              <a:rPr lang="en-US" sz="1600" i="1" dirty="0" err="1"/>
              <a:t>crocins</a:t>
            </a:r>
            <a:r>
              <a:rPr lang="en-US" sz="1600" i="1" dirty="0"/>
              <a:t>, in an animal model of </a:t>
            </a:r>
            <a:r>
              <a:rPr lang="en-US" sz="1600" i="1" dirty="0" smtClean="0"/>
              <a:t>OCD.</a:t>
            </a:r>
            <a:r>
              <a:rPr lang="en-US" sz="1600" i="1" dirty="0"/>
              <a:t>" </a:t>
            </a:r>
            <a:r>
              <a:rPr lang="en-US" sz="1600" u="sng" dirty="0" err="1"/>
              <a:t>Neurosci</a:t>
            </a:r>
            <a:r>
              <a:rPr lang="en-US" sz="1600" u="sng" dirty="0"/>
              <a:t> </a:t>
            </a:r>
            <a:r>
              <a:rPr lang="en-US" sz="1600" u="sng" dirty="0" err="1"/>
              <a:t>Lett</a:t>
            </a:r>
            <a:r>
              <a:rPr lang="en-US" sz="1600" u="sng" dirty="0"/>
              <a:t> </a:t>
            </a:r>
            <a:r>
              <a:rPr lang="en-US" sz="1600" b="1" u="sng" dirty="0" smtClean="0"/>
              <a:t>528</a:t>
            </a:r>
            <a:r>
              <a:rPr lang="en-US" sz="1600" u="sng" dirty="0" smtClean="0"/>
              <a:t>(1): </a:t>
            </a:r>
            <a:r>
              <a:rPr lang="en-US" sz="1600" u="sng" dirty="0"/>
              <a:t>27-30.</a:t>
            </a:r>
            <a:r>
              <a:rPr lang="en-GB" sz="1600" dirty="0" smtClean="0"/>
              <a:t> </a:t>
            </a:r>
          </a:p>
        </p:txBody>
      </p:sp>
      <p:sp>
        <p:nvSpPr>
          <p:cNvPr id="27652" name="Line 6"/>
          <p:cNvSpPr>
            <a:spLocks noChangeShapeType="1"/>
          </p:cNvSpPr>
          <p:nvPr/>
        </p:nvSpPr>
        <p:spPr bwMode="auto">
          <a:xfrm>
            <a:off x="522511" y="6813376"/>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1618" name="Rectangle 2"/>
          <p:cNvSpPr>
            <a:spLocks noGrp="1" noRot="1" noChangeArrowheads="1"/>
          </p:cNvSpPr>
          <p:nvPr>
            <p:ph type="title"/>
          </p:nvPr>
        </p:nvSpPr>
        <p:spPr>
          <a:xfrm>
            <a:off x="1241884" y="-27384"/>
            <a:ext cx="6552728" cy="998984"/>
          </a:xfrm>
        </p:spPr>
        <p:txBody>
          <a:bodyPr/>
          <a:lstStyle/>
          <a:p>
            <a:pPr eaLnBrk="1" hangingPunct="1">
              <a:defRPr/>
            </a:pPr>
            <a:r>
              <a:rPr lang="en-GB" sz="4000" dirty="0" smtClean="0"/>
              <a:t>crocus </a:t>
            </a:r>
            <a:r>
              <a:rPr lang="en-GB" sz="4000" dirty="0" err="1" smtClean="0"/>
              <a:t>sativus</a:t>
            </a:r>
            <a:r>
              <a:rPr lang="en-GB" sz="4000" dirty="0" smtClean="0"/>
              <a:t>/saffron</a:t>
            </a:r>
          </a:p>
        </p:txBody>
      </p:sp>
      <p:sp>
        <p:nvSpPr>
          <p:cNvPr id="5" name="Line 6"/>
          <p:cNvSpPr>
            <a:spLocks noChangeShapeType="1"/>
          </p:cNvSpPr>
          <p:nvPr/>
        </p:nvSpPr>
        <p:spPr bwMode="auto">
          <a:xfrm>
            <a:off x="522511" y="4365104"/>
            <a:ext cx="7991475" cy="0"/>
          </a:xfrm>
          <a:prstGeom prst="line">
            <a:avLst/>
          </a:prstGeom>
          <a:noFill/>
          <a:ln w="41275">
            <a:solidFill>
              <a:schemeClr val="folHlink"/>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Box 6"/>
          <p:cNvSpPr txBox="1"/>
          <p:nvPr/>
        </p:nvSpPr>
        <p:spPr>
          <a:xfrm>
            <a:off x="89756" y="4433044"/>
            <a:ext cx="8856984" cy="2308324"/>
          </a:xfrm>
          <a:prstGeom prst="rect">
            <a:avLst/>
          </a:prstGeom>
          <a:noFill/>
        </p:spPr>
        <p:txBody>
          <a:bodyPr wrap="square" rtlCol="0">
            <a:spAutoFit/>
          </a:bodyPr>
          <a:lstStyle/>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saffron is useful for a number of reasons – it seems comparable to standard medications &amp; potentially St John’s </a:t>
            </a:r>
            <a:r>
              <a:rPr lang="en-US" dirty="0" err="1" smtClean="0">
                <a:solidFill>
                  <a:schemeClr val="tx2"/>
                </a:solidFill>
                <a:effectLst>
                  <a:outerShdw blurRad="50800" dist="38100" dir="2700000" algn="tl" rotWithShape="0">
                    <a:prstClr val="black">
                      <a:alpha val="40000"/>
                    </a:prstClr>
                  </a:outerShdw>
                </a:effectLst>
              </a:rPr>
              <a:t>wort</a:t>
            </a:r>
            <a:r>
              <a:rPr lang="en-US" dirty="0" smtClean="0">
                <a:solidFill>
                  <a:schemeClr val="tx2"/>
                </a:solidFill>
                <a:effectLst>
                  <a:outerShdw blurRad="50800" dist="38100" dir="2700000" algn="tl" rotWithShape="0">
                    <a:prstClr val="black">
                      <a:alpha val="40000"/>
                    </a:prstClr>
                  </a:outerShdw>
                </a:effectLst>
              </a:rPr>
              <a:t>, but it doesn’t seem to interact with other drugs badly &amp; can even be tried to augment SSRI’s</a:t>
            </a:r>
          </a:p>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it is relatively cheap and pretty easy to obtain e.g. Swanson on Amazon</a:t>
            </a:r>
          </a:p>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use 30mg daily for a month to assess – can start at 15mg briefly</a:t>
            </a:r>
          </a:p>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but studies so far are small &amp; largely from Iran – further research is needed &amp; one could track this, for example, through my newsletter’s research updates on ‘depression’ or through my ‘scoop it’ page. </a:t>
            </a:r>
            <a:endParaRPr lang="en-US" dirty="0">
              <a:solidFill>
                <a:schemeClr val="tx2"/>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254215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p:cNvSpPr>
            <a:spLocks noGrp="1" noRot="1" noChangeArrowheads="1"/>
          </p:cNvSpPr>
          <p:nvPr>
            <p:ph type="body" sz="half" idx="3"/>
          </p:nvPr>
        </p:nvSpPr>
        <p:spPr>
          <a:xfrm>
            <a:off x="3275856" y="1296144"/>
            <a:ext cx="5760640" cy="5085184"/>
          </a:xfrm>
        </p:spPr>
        <p:txBody>
          <a:bodyPr lIns="92075" tIns="46038" rIns="92075" bIns="46038"/>
          <a:lstStyle/>
          <a:p>
            <a:pPr marL="447675" indent="-447675" eaLnBrk="1" hangingPunct="1">
              <a:lnSpc>
                <a:spcPct val="90000"/>
              </a:lnSpc>
              <a:buSzPct val="110000"/>
              <a:buFont typeface="Wingdings" pitchFamily="2" charset="2"/>
              <a:buChar char="Ø"/>
              <a:defRPr/>
            </a:pPr>
            <a:r>
              <a:rPr lang="en-US" sz="2400" dirty="0" smtClean="0">
                <a:solidFill>
                  <a:srgbClr val="FFCC00"/>
                </a:solidFill>
                <a:effectLst>
                  <a:outerShdw blurRad="50800" dist="38100" dir="2700000" algn="tl" rotWithShape="0">
                    <a:prstClr val="black">
                      <a:alpha val="40000"/>
                    </a:prstClr>
                  </a:outerShdw>
                </a:effectLst>
              </a:rPr>
              <a:t>intro &amp; your </a:t>
            </a:r>
            <a:r>
              <a:rPr lang="en-US" sz="2400" dirty="0">
                <a:solidFill>
                  <a:srgbClr val="FFCC00"/>
                </a:solidFill>
                <a:effectLst>
                  <a:outerShdw blurRad="50800" dist="38100" dir="2700000" algn="tl" rotWithShape="0">
                    <a:prstClr val="black">
                      <a:alpha val="40000"/>
                    </a:prstClr>
                  </a:outerShdw>
                </a:effectLst>
              </a:rPr>
              <a:t>hopes for the day</a:t>
            </a:r>
          </a:p>
          <a:p>
            <a:pPr marL="0" indent="0" eaLnBrk="1" hangingPunct="1">
              <a:lnSpc>
                <a:spcPct val="90000"/>
              </a:lnSpc>
              <a:buSzPct val="110000"/>
              <a:buNone/>
              <a:defRPr/>
            </a:pPr>
            <a:r>
              <a:rPr lang="en-US" sz="800" dirty="0">
                <a:effectLst>
                  <a:outerShdw blurRad="50800" dist="38100" dir="2700000" algn="tl" rotWithShape="0">
                    <a:prstClr val="black">
                      <a:alpha val="40000"/>
                    </a:prstClr>
                  </a:outerShdw>
                </a:effectLst>
              </a:rPr>
              <a:t>      </a:t>
            </a:r>
            <a:endParaRPr lang="en-US" sz="800" i="1" dirty="0">
              <a:effectLst>
                <a:outerShdw blurRad="50800" dist="38100" dir="2700000" algn="tl" rotWithShape="0">
                  <a:prstClr val="black">
                    <a:alpha val="40000"/>
                  </a:prstClr>
                </a:outerShdw>
              </a:effectLst>
            </a:endParaRPr>
          </a:p>
          <a:p>
            <a:pPr marL="447675" indent="-447675" eaLnBrk="1" hangingPunct="1">
              <a:lnSpc>
                <a:spcPct val="90000"/>
              </a:lnSpc>
              <a:buSzPct val="110000"/>
              <a:buFont typeface="Wingdings" pitchFamily="2" charset="2"/>
              <a:buChar char="Ø"/>
              <a:defRPr/>
            </a:pPr>
            <a:r>
              <a:rPr lang="en-US" sz="2400" dirty="0">
                <a:effectLst>
                  <a:outerShdw blurRad="50800" dist="38100" dir="2700000" algn="tl" rotWithShape="0">
                    <a:prstClr val="black">
                      <a:alpha val="40000"/>
                    </a:prstClr>
                  </a:outerShdw>
                </a:effectLst>
              </a:rPr>
              <a:t>overview, psychotherapy’s improvable outcomes, progress monitoring &amp; a contextual model          </a:t>
            </a:r>
          </a:p>
          <a:p>
            <a:pPr marL="0" indent="0" eaLnBrk="1" hangingPunct="1">
              <a:lnSpc>
                <a:spcPct val="90000"/>
              </a:lnSpc>
              <a:buSzPct val="110000"/>
              <a:buNone/>
              <a:defRPr/>
            </a:pPr>
            <a:endParaRPr lang="en-US" sz="800" dirty="0">
              <a:effectLst>
                <a:outerShdw blurRad="50800" dist="38100" dir="2700000" algn="tl" rotWithShape="0">
                  <a:prstClr val="black">
                    <a:alpha val="40000"/>
                  </a:prstClr>
                </a:outerShdw>
              </a:effectLst>
            </a:endParaRPr>
          </a:p>
          <a:p>
            <a:pPr marL="447675" indent="-447675" eaLnBrk="1" hangingPunct="1">
              <a:lnSpc>
                <a:spcPct val="90000"/>
              </a:lnSpc>
              <a:buSzPct val="110000"/>
              <a:buFont typeface="Wingdings" pitchFamily="2" charset="2"/>
              <a:buChar char="Ø"/>
              <a:defRPr/>
            </a:pPr>
            <a:r>
              <a:rPr lang="en-US" sz="2400" dirty="0" smtClean="0">
                <a:effectLst>
                  <a:outerShdw blurRad="50800" dist="38100" dir="2700000" algn="tl" rotWithShape="0">
                    <a:prstClr val="black">
                      <a:alpha val="40000"/>
                    </a:prstClr>
                  </a:outerShdw>
                </a:effectLst>
              </a:rPr>
              <a:t>medication, herbs &amp; supplements</a:t>
            </a:r>
          </a:p>
          <a:p>
            <a:pPr marL="0" indent="0" eaLnBrk="1" hangingPunct="1">
              <a:lnSpc>
                <a:spcPct val="90000"/>
              </a:lnSpc>
              <a:buSzPct val="110000"/>
              <a:buNone/>
              <a:defRPr/>
            </a:pPr>
            <a:endParaRPr lang="en-US" sz="800" dirty="0">
              <a:effectLst>
                <a:outerShdw blurRad="50800" dist="38100" dir="2700000" algn="tl" rotWithShape="0">
                  <a:prstClr val="black">
                    <a:alpha val="40000"/>
                  </a:prstClr>
                </a:outerShdw>
              </a:effectLst>
            </a:endParaRPr>
          </a:p>
          <a:p>
            <a:pPr marL="447675" indent="-447675" eaLnBrk="1" hangingPunct="1">
              <a:lnSpc>
                <a:spcPct val="90000"/>
              </a:lnSpc>
              <a:buSzPct val="110000"/>
              <a:buFont typeface="Wingdings" pitchFamily="2" charset="2"/>
              <a:buChar char="Ø"/>
              <a:defRPr/>
            </a:pPr>
            <a:r>
              <a:rPr lang="en-US" sz="2400" dirty="0" smtClean="0">
                <a:effectLst>
                  <a:outerShdw blurRad="50800" dist="38100" dir="2700000" algn="tl" rotWithShape="0">
                    <a:prstClr val="black">
                      <a:alpha val="40000"/>
                    </a:prstClr>
                  </a:outerShdw>
                </a:effectLst>
              </a:rPr>
              <a:t>diet, alcohol, smoking &amp; exercise  </a:t>
            </a:r>
          </a:p>
          <a:p>
            <a:pPr marL="0" indent="0" eaLnBrk="1" hangingPunct="1">
              <a:lnSpc>
                <a:spcPct val="90000"/>
              </a:lnSpc>
              <a:buSzPct val="110000"/>
              <a:buNone/>
              <a:defRPr/>
            </a:pPr>
            <a:r>
              <a:rPr lang="en-US" sz="800" dirty="0" smtClean="0">
                <a:effectLst>
                  <a:outerShdw blurRad="50800" dist="38100" dir="2700000" algn="tl" rotWithShape="0">
                    <a:prstClr val="black">
                      <a:alpha val="40000"/>
                    </a:prstClr>
                  </a:outerShdw>
                </a:effectLst>
              </a:rPr>
              <a:t>        </a:t>
            </a:r>
          </a:p>
          <a:p>
            <a:pPr marL="447675" indent="-447675" eaLnBrk="1" hangingPunct="1">
              <a:lnSpc>
                <a:spcPct val="90000"/>
              </a:lnSpc>
              <a:buSzPct val="110000"/>
              <a:buFont typeface="Wingdings" pitchFamily="2" charset="2"/>
              <a:buChar char="Ø"/>
              <a:defRPr/>
            </a:pPr>
            <a:r>
              <a:rPr lang="en-US" sz="2400" dirty="0" smtClean="0">
                <a:effectLst>
                  <a:outerShdw blurRad="50800" dist="38100" dir="2700000" algn="tl" rotWithShape="0">
                    <a:prstClr val="black">
                      <a:alpha val="40000"/>
                    </a:prstClr>
                  </a:outerShdw>
                </a:effectLst>
              </a:rPr>
              <a:t>when add biological methods? early on/strengths, later/</a:t>
            </a:r>
            <a:r>
              <a:rPr lang="en-US" sz="2400" dirty="0" err="1" smtClean="0">
                <a:effectLst>
                  <a:outerShdw blurRad="50800" dist="38100" dir="2700000" algn="tl" rotWithShape="0">
                    <a:prstClr val="black">
                      <a:alpha val="40000"/>
                    </a:prstClr>
                  </a:outerShdw>
                </a:effectLst>
              </a:rPr>
              <a:t>augmnt</a:t>
            </a:r>
            <a:endParaRPr lang="en-US" sz="2400" dirty="0" smtClean="0">
              <a:effectLst>
                <a:outerShdw blurRad="50800" dist="38100" dir="2700000" algn="tl" rotWithShape="0">
                  <a:prstClr val="black">
                    <a:alpha val="40000"/>
                  </a:prstClr>
                </a:outerShdw>
              </a:effectLst>
            </a:endParaRPr>
          </a:p>
          <a:p>
            <a:pPr marL="0" indent="0" eaLnBrk="1" hangingPunct="1">
              <a:lnSpc>
                <a:spcPct val="90000"/>
              </a:lnSpc>
              <a:buSzPct val="110000"/>
              <a:buNone/>
              <a:defRPr/>
            </a:pPr>
            <a:r>
              <a:rPr lang="en-US" sz="800" dirty="0" smtClean="0">
                <a:effectLst>
                  <a:outerShdw blurRad="50800" dist="38100" dir="2700000" algn="tl" rotWithShape="0">
                    <a:prstClr val="black">
                      <a:alpha val="40000"/>
                    </a:prstClr>
                  </a:outerShdw>
                </a:effectLst>
              </a:rPr>
              <a:t>      </a:t>
            </a:r>
          </a:p>
          <a:p>
            <a:pPr marL="447675" indent="-447675" eaLnBrk="1" hangingPunct="1">
              <a:lnSpc>
                <a:spcPct val="90000"/>
              </a:lnSpc>
              <a:buSzPct val="110000"/>
              <a:buFont typeface="Wingdings" pitchFamily="2" charset="2"/>
              <a:buChar char="Ø"/>
              <a:defRPr/>
            </a:pPr>
            <a:r>
              <a:rPr lang="en-US" sz="2400" dirty="0" smtClean="0">
                <a:effectLst>
                  <a:outerShdw blurRad="50800" dist="38100" dir="2700000" algn="tl" rotWithShape="0">
                    <a:prstClr val="black">
                      <a:alpha val="40000"/>
                    </a:prstClr>
                  </a:outerShdw>
                </a:effectLst>
              </a:rPr>
              <a:t>sleep (poor, apnea, restrict), light (box, alarm), </a:t>
            </a:r>
            <a:r>
              <a:rPr lang="en-US" sz="2400" dirty="0" err="1" smtClean="0">
                <a:effectLst>
                  <a:outerShdw blurRad="50800" dist="38100" dir="2700000" algn="tl" rotWithShape="0">
                    <a:prstClr val="black">
                      <a:alpha val="40000"/>
                    </a:prstClr>
                  </a:outerShdw>
                </a:effectLst>
              </a:rPr>
              <a:t>transcranial</a:t>
            </a:r>
            <a:r>
              <a:rPr lang="en-US" sz="2400" dirty="0" smtClean="0">
                <a:effectLst>
                  <a:outerShdw blurRad="50800" dist="38100" dir="2700000" algn="tl" rotWithShape="0">
                    <a:prstClr val="black">
                      <a:alpha val="40000"/>
                    </a:prstClr>
                  </a:outerShdw>
                </a:effectLst>
              </a:rPr>
              <a:t>, </a:t>
            </a:r>
            <a:r>
              <a:rPr lang="en-US" sz="2400" dirty="0" err="1" smtClean="0">
                <a:effectLst>
                  <a:outerShdw blurRad="50800" dist="38100" dir="2700000" algn="tl" rotWithShape="0">
                    <a:prstClr val="black">
                      <a:alpha val="40000"/>
                    </a:prstClr>
                  </a:outerShdw>
                </a:effectLst>
              </a:rPr>
              <a:t>ect</a:t>
            </a:r>
            <a:r>
              <a:rPr lang="en-US" sz="2400" dirty="0" smtClean="0">
                <a:effectLst>
                  <a:outerShdw blurRad="50800" dist="38100" dir="2700000" algn="tl" rotWithShape="0">
                    <a:prstClr val="black">
                      <a:alpha val="40000"/>
                    </a:prstClr>
                  </a:outerShdw>
                </a:effectLst>
              </a:rPr>
              <a:t>, acupuncture, </a:t>
            </a:r>
            <a:r>
              <a:rPr lang="en-US" sz="2400" dirty="0" err="1" smtClean="0">
                <a:effectLst>
                  <a:outerShdw blurRad="50800" dist="38100" dir="2700000" algn="tl" rotWithShape="0">
                    <a:prstClr val="black">
                      <a:alpha val="40000"/>
                    </a:prstClr>
                  </a:outerShdw>
                </a:effectLst>
              </a:rPr>
              <a:t>botox</a:t>
            </a:r>
            <a:r>
              <a:rPr lang="en-US" sz="2400" dirty="0" smtClean="0">
                <a:effectLst>
                  <a:outerShdw blurRad="50800" dist="38100" dir="2700000" algn="tl" rotWithShape="0">
                    <a:prstClr val="black">
                      <a:alpha val="40000"/>
                    </a:prstClr>
                  </a:outerShdw>
                </a:effectLst>
              </a:rPr>
              <a:t>, </a:t>
            </a:r>
            <a:r>
              <a:rPr lang="en-US" sz="2400" dirty="0" smtClean="0">
                <a:effectLst>
                  <a:outerShdw blurRad="50800" dist="38100" dir="2700000" algn="tl" rotWithShape="0">
                    <a:prstClr val="black">
                      <a:alpha val="40000"/>
                    </a:prstClr>
                  </a:outerShdw>
                </a:effectLst>
              </a:rPr>
              <a:t>heat </a:t>
            </a:r>
            <a:r>
              <a:rPr lang="is-IS" sz="2400" dirty="0" smtClean="0">
                <a:effectLst>
                  <a:outerShdw blurRad="50800" dist="38100" dir="2700000" algn="tl" rotWithShape="0">
                    <a:prstClr val="black">
                      <a:alpha val="40000"/>
                    </a:prstClr>
                  </a:outerShdw>
                </a:effectLst>
              </a:rPr>
              <a:t>…</a:t>
            </a:r>
            <a:endParaRPr lang="en-US" sz="2400" dirty="0" smtClean="0">
              <a:effectLst>
                <a:outerShdw blurRad="50800" dist="38100" dir="2700000" algn="tl" rotWithShape="0">
                  <a:prstClr val="black">
                    <a:alpha val="40000"/>
                  </a:prstClr>
                </a:outerShdw>
              </a:effectLst>
            </a:endParaRPr>
          </a:p>
        </p:txBody>
      </p:sp>
      <p:sp>
        <p:nvSpPr>
          <p:cNvPr id="5124" name="Line 4"/>
          <p:cNvSpPr>
            <a:spLocks noChangeShapeType="1"/>
          </p:cNvSpPr>
          <p:nvPr/>
        </p:nvSpPr>
        <p:spPr bwMode="auto">
          <a:xfrm>
            <a:off x="793750" y="6669360"/>
            <a:ext cx="7593013"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25" name="Rectangle 6"/>
          <p:cNvSpPr>
            <a:spLocks noChangeArrowheads="1"/>
          </p:cNvSpPr>
          <p:nvPr/>
        </p:nvSpPr>
        <p:spPr bwMode="gray">
          <a:xfrm>
            <a:off x="762000" y="601663"/>
            <a:ext cx="31750" cy="10525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endParaRPr kumimoji="1" lang="en-US" altLang="en-US" sz="2400"/>
          </a:p>
        </p:txBody>
      </p:sp>
      <p:pic>
        <p:nvPicPr>
          <p:cNvPr id="51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78" y="1772816"/>
            <a:ext cx="3203609"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7458" name="Rectangle 2"/>
          <p:cNvSpPr>
            <a:spLocks noGrp="1" noRot="1" noChangeArrowheads="1"/>
          </p:cNvSpPr>
          <p:nvPr>
            <p:ph type="title"/>
          </p:nvPr>
        </p:nvSpPr>
        <p:spPr>
          <a:xfrm>
            <a:off x="411361" y="269379"/>
            <a:ext cx="8193087" cy="783357"/>
          </a:xfrm>
        </p:spPr>
        <p:txBody>
          <a:bodyPr lIns="92075" tIns="46038" rIns="92075" bIns="46038" anchor="b"/>
          <a:lstStyle/>
          <a:p>
            <a:pPr eaLnBrk="1" hangingPunct="1">
              <a:defRPr/>
            </a:pPr>
            <a:r>
              <a:rPr lang="en-US" dirty="0" smtClean="0"/>
              <a:t>key points of this workshop</a:t>
            </a:r>
          </a:p>
        </p:txBody>
      </p:sp>
    </p:spTree>
    <p:extLst>
      <p:ext uri="{BB962C8B-B14F-4D97-AF65-F5344CB8AC3E}">
        <p14:creationId xmlns:p14="http://schemas.microsoft.com/office/powerpoint/2010/main" val="174923274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4016" y="188640"/>
            <a:ext cx="8892480" cy="1066800"/>
          </a:xfrm>
        </p:spPr>
        <p:txBody>
          <a:bodyPr lIns="92075" tIns="46038" rIns="92075" bIns="46038"/>
          <a:lstStyle/>
          <a:p>
            <a:pPr eaLnBrk="1" hangingPunct="1">
              <a:defRPr/>
            </a:pPr>
            <a:r>
              <a:rPr lang="is-IS" sz="4000" dirty="0" smtClean="0"/>
              <a:t>… and dietary supplements</a:t>
            </a:r>
            <a:endParaRPr lang="en-US" sz="4000" dirty="0" smtClean="0"/>
          </a:p>
        </p:txBody>
      </p:sp>
      <p:sp>
        <p:nvSpPr>
          <p:cNvPr id="6148" name="Rectangle 4"/>
          <p:cNvSpPr>
            <a:spLocks noGrp="1" noChangeArrowheads="1"/>
          </p:cNvSpPr>
          <p:nvPr>
            <p:ph type="body" sz="half" idx="1"/>
          </p:nvPr>
        </p:nvSpPr>
        <p:spPr>
          <a:xfrm>
            <a:off x="1187624" y="1124744"/>
            <a:ext cx="3528392" cy="5472608"/>
          </a:xfrm>
        </p:spPr>
        <p:txBody>
          <a:bodyPr lIns="92075" tIns="46038" rIns="92075" bIns="46038"/>
          <a:lstStyle/>
          <a:p>
            <a:pPr marL="180000" indent="-385200" eaLnBrk="1" hangingPunct="1">
              <a:buSzTx/>
              <a:buFont typeface="Wingdings" pitchFamily="2" charset="2"/>
              <a:buChar char="²"/>
              <a:defRPr/>
            </a:pPr>
            <a:r>
              <a:rPr lang="en-US" sz="2600" dirty="0" smtClean="0"/>
              <a:t>omega-3</a:t>
            </a:r>
          </a:p>
          <a:p>
            <a:pPr marL="180000" indent="-385200" eaLnBrk="1" hangingPunct="1">
              <a:buSzTx/>
              <a:buFont typeface="Wingdings" pitchFamily="2" charset="2"/>
              <a:buChar char="²"/>
              <a:defRPr/>
            </a:pPr>
            <a:r>
              <a:rPr lang="en-US" sz="2600" dirty="0" err="1" smtClean="0"/>
              <a:t>sam</a:t>
            </a:r>
            <a:r>
              <a:rPr lang="en-US" sz="2600" dirty="0" smtClean="0"/>
              <a:t>-e </a:t>
            </a:r>
          </a:p>
          <a:p>
            <a:pPr marL="180000" indent="-385200" eaLnBrk="1" hangingPunct="1">
              <a:buSzTx/>
              <a:buNone/>
              <a:defRPr/>
            </a:pPr>
            <a:r>
              <a:rPr lang="en-US" sz="1400" dirty="0" smtClean="0"/>
              <a:t>(s-</a:t>
            </a:r>
            <a:r>
              <a:rPr lang="en-US" sz="1400" dirty="0" err="1" smtClean="0"/>
              <a:t>adenosyl</a:t>
            </a:r>
            <a:r>
              <a:rPr lang="en-US" sz="1400" dirty="0"/>
              <a:t> </a:t>
            </a:r>
            <a:r>
              <a:rPr lang="en-US" sz="1400" dirty="0" smtClean="0"/>
              <a:t>methionine)</a:t>
            </a:r>
            <a:endParaRPr lang="en-US" sz="1600" dirty="0" smtClean="0"/>
          </a:p>
          <a:p>
            <a:pPr marL="180000" indent="-385200" eaLnBrk="1" hangingPunct="1">
              <a:buSzTx/>
              <a:buFont typeface="Wingdings" pitchFamily="2" charset="2"/>
              <a:buChar char="²"/>
              <a:defRPr/>
            </a:pPr>
            <a:r>
              <a:rPr lang="en-US" sz="2600" dirty="0" err="1" smtClean="0"/>
              <a:t>methylfolate</a:t>
            </a:r>
            <a:endParaRPr lang="en-US" sz="2600" dirty="0" smtClean="0"/>
          </a:p>
          <a:p>
            <a:pPr marL="180000" indent="-385200" eaLnBrk="1" hangingPunct="1">
              <a:buSzTx/>
              <a:buFont typeface="Wingdings" pitchFamily="2" charset="2"/>
              <a:buChar char="²"/>
              <a:defRPr/>
            </a:pPr>
            <a:r>
              <a:rPr lang="en-US" sz="2600" dirty="0" smtClean="0"/>
              <a:t>probiotics</a:t>
            </a:r>
          </a:p>
          <a:p>
            <a:pPr marL="180000" indent="-385200" eaLnBrk="1" hangingPunct="1">
              <a:buSzTx/>
              <a:buFont typeface="Wingdings" pitchFamily="2" charset="2"/>
              <a:buChar char="²"/>
              <a:defRPr/>
            </a:pPr>
            <a:r>
              <a:rPr lang="en-US" sz="2600" dirty="0" smtClean="0"/>
              <a:t>vitamin d</a:t>
            </a:r>
          </a:p>
          <a:p>
            <a:pPr marL="180000" indent="-385200" eaLnBrk="1" hangingPunct="1">
              <a:buSzTx/>
              <a:buFont typeface="Wingdings" pitchFamily="2" charset="2"/>
              <a:buChar char="²"/>
              <a:defRPr/>
            </a:pPr>
            <a:r>
              <a:rPr lang="en-US" sz="2600" dirty="0" err="1" smtClean="0"/>
              <a:t>creatine</a:t>
            </a:r>
            <a:endParaRPr lang="en-US" sz="2600" dirty="0" smtClean="0"/>
          </a:p>
          <a:p>
            <a:pPr marL="180000" indent="-385200" eaLnBrk="1" hangingPunct="1">
              <a:buSzTx/>
              <a:buFont typeface="Wingdings" pitchFamily="2" charset="2"/>
              <a:buChar char="²"/>
              <a:defRPr/>
            </a:pPr>
            <a:r>
              <a:rPr lang="en-US" sz="2600" dirty="0" smtClean="0"/>
              <a:t>zinc</a:t>
            </a:r>
          </a:p>
          <a:p>
            <a:pPr marL="180000" indent="-385200" eaLnBrk="1" hangingPunct="1">
              <a:buSzTx/>
              <a:buFont typeface="Wingdings" pitchFamily="2" charset="2"/>
              <a:buChar char="²"/>
              <a:defRPr/>
            </a:pPr>
            <a:r>
              <a:rPr lang="en-US" sz="2600" dirty="0" smtClean="0"/>
              <a:t>acetyl-l-</a:t>
            </a:r>
            <a:r>
              <a:rPr lang="en-US" sz="2600" dirty="0" err="1" smtClean="0"/>
              <a:t>carnitine</a:t>
            </a:r>
            <a:endParaRPr lang="en-US" sz="2600" dirty="0" smtClean="0"/>
          </a:p>
          <a:p>
            <a:pPr marL="180000" indent="-385200" eaLnBrk="1" hangingPunct="1">
              <a:buSzTx/>
              <a:buFont typeface="Wingdings" pitchFamily="2" charset="2"/>
              <a:buChar char="²"/>
              <a:defRPr/>
            </a:pPr>
            <a:r>
              <a:rPr lang="en-US" sz="2600" dirty="0" smtClean="0"/>
              <a:t>5-htp </a:t>
            </a:r>
          </a:p>
          <a:p>
            <a:pPr marL="180000" indent="-385200" eaLnBrk="1" hangingPunct="1">
              <a:buSzTx/>
              <a:buNone/>
              <a:defRPr/>
            </a:pPr>
            <a:r>
              <a:rPr lang="en-US" sz="1400" dirty="0" smtClean="0"/>
              <a:t>(5-hydroxytryptophan)</a:t>
            </a:r>
          </a:p>
          <a:p>
            <a:pPr marL="180000" indent="-385200" eaLnBrk="1" hangingPunct="1">
              <a:buSzTx/>
              <a:buFont typeface="Wingdings" pitchFamily="2" charset="2"/>
              <a:buChar char="²"/>
              <a:defRPr/>
            </a:pPr>
            <a:r>
              <a:rPr lang="en-US" sz="2600" dirty="0" smtClean="0"/>
              <a:t>n-</a:t>
            </a:r>
            <a:r>
              <a:rPr lang="en-US" sz="2600" dirty="0" err="1" smtClean="0"/>
              <a:t>acetylcysteine</a:t>
            </a:r>
            <a:endParaRPr lang="en-US" sz="2600" dirty="0" smtClean="0"/>
          </a:p>
          <a:p>
            <a:pPr marL="0" indent="0" eaLnBrk="1" hangingPunct="1">
              <a:buSzTx/>
              <a:buNone/>
              <a:defRPr/>
            </a:pPr>
            <a:endParaRPr lang="en-US" sz="800" dirty="0" smtClean="0"/>
          </a:p>
        </p:txBody>
      </p:sp>
      <p:sp>
        <p:nvSpPr>
          <p:cNvPr id="15365" name="Line 4"/>
          <p:cNvSpPr>
            <a:spLocks noChangeShapeType="1"/>
          </p:cNvSpPr>
          <p:nvPr/>
        </p:nvSpPr>
        <p:spPr bwMode="auto">
          <a:xfrm>
            <a:off x="665956" y="6669360"/>
            <a:ext cx="7848600"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 name="Picture 1"/>
          <p:cNvPicPr>
            <a:picLocks noChangeAspect="1"/>
          </p:cNvPicPr>
          <p:nvPr/>
        </p:nvPicPr>
        <p:blipFill>
          <a:blip r:embed="rId2"/>
          <a:stretch>
            <a:fillRect/>
          </a:stretch>
        </p:blipFill>
        <p:spPr>
          <a:xfrm>
            <a:off x="4788024" y="1772816"/>
            <a:ext cx="3600400" cy="3600400"/>
          </a:xfrm>
          <a:prstGeom prst="rect">
            <a:avLst/>
          </a:prstGeom>
        </p:spPr>
      </p:pic>
    </p:spTree>
    <p:extLst>
      <p:ext uri="{BB962C8B-B14F-4D97-AF65-F5344CB8AC3E}">
        <p14:creationId xmlns:p14="http://schemas.microsoft.com/office/powerpoint/2010/main" val="13258879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251520" y="188640"/>
            <a:ext cx="8640960" cy="1143000"/>
          </a:xfrm>
        </p:spPr>
        <p:txBody>
          <a:bodyPr/>
          <a:lstStyle/>
          <a:p>
            <a:pPr eaLnBrk="1" hangingPunct="1">
              <a:defRPr/>
            </a:pPr>
            <a:r>
              <a:rPr lang="en-GB" sz="4000" dirty="0" smtClean="0"/>
              <a:t>research on dietary supplements</a:t>
            </a:r>
          </a:p>
        </p:txBody>
      </p:sp>
      <p:sp>
        <p:nvSpPr>
          <p:cNvPr id="111619" name="Rectangle 3"/>
          <p:cNvSpPr>
            <a:spLocks noGrp="1" noRot="1" noChangeArrowheads="1"/>
          </p:cNvSpPr>
          <p:nvPr>
            <p:ph type="body" idx="1"/>
          </p:nvPr>
        </p:nvSpPr>
        <p:spPr>
          <a:xfrm>
            <a:off x="0" y="1196752"/>
            <a:ext cx="9036496" cy="4608535"/>
          </a:xfrm>
        </p:spPr>
        <p:txBody>
          <a:bodyPr/>
          <a:lstStyle/>
          <a:p>
            <a:pPr eaLnBrk="1" hangingPunct="1">
              <a:buSzTx/>
              <a:buFont typeface="Wingdings" pitchFamily="2" charset="2"/>
              <a:buChar char=""/>
              <a:defRPr/>
            </a:pPr>
            <a:r>
              <a:rPr lang="en-US" sz="1600" dirty="0"/>
              <a:t>Sarris, J., et al. (2016). </a:t>
            </a:r>
            <a:r>
              <a:rPr lang="en-US" sz="1600" i="1" dirty="0"/>
              <a:t>"Adjunctive </a:t>
            </a:r>
            <a:r>
              <a:rPr lang="en-US" sz="1600" i="1" dirty="0" err="1"/>
              <a:t>Nutraceuticals</a:t>
            </a:r>
            <a:r>
              <a:rPr lang="en-US" sz="1600" i="1" dirty="0"/>
              <a:t> for Depression: A Systematic Review and Meta-Analyses." </a:t>
            </a:r>
            <a:r>
              <a:rPr lang="en-US" sz="1600" u="sng" dirty="0"/>
              <a:t>American Journal of Psychiatry </a:t>
            </a:r>
            <a:r>
              <a:rPr lang="en-US" sz="1600" b="1" u="sng" dirty="0"/>
              <a:t>173</a:t>
            </a:r>
            <a:r>
              <a:rPr lang="en-US" sz="1600" u="sng" dirty="0"/>
              <a:t>(6): 575-587</a:t>
            </a:r>
            <a:r>
              <a:rPr lang="en-US" sz="1600" u="sng" dirty="0" smtClean="0"/>
              <a:t>. </a:t>
            </a:r>
            <a:endParaRPr lang="en-GB" sz="1600" dirty="0" smtClean="0"/>
          </a:p>
          <a:p>
            <a:pPr eaLnBrk="1" hangingPunct="1">
              <a:buSzTx/>
              <a:buFont typeface="Wingdings" pitchFamily="2" charset="2"/>
              <a:buChar char=""/>
              <a:defRPr/>
            </a:pPr>
            <a:r>
              <a:rPr lang="en-US" sz="1600" dirty="0" err="1"/>
              <a:t>Ravindran</a:t>
            </a:r>
            <a:r>
              <a:rPr lang="en-US" sz="1600" dirty="0"/>
              <a:t>, A. V., et al. (2016). </a:t>
            </a:r>
            <a:r>
              <a:rPr lang="en-US" sz="1600" i="1" dirty="0"/>
              <a:t>"Canadian Network for Mood and Anxiety Treatments (CANMAT) 2016 Clinical Guidelines for the Management of Adults with Major Depressive Disorder: Section 5. Complementary and Alternative Medicine Treatments."</a:t>
            </a:r>
            <a:r>
              <a:rPr lang="en-US" sz="1600" dirty="0"/>
              <a:t> </a:t>
            </a:r>
            <a:r>
              <a:rPr lang="en-US" sz="1600" u="sng" dirty="0"/>
              <a:t>The Canadian Journal of Psychiatry </a:t>
            </a:r>
            <a:r>
              <a:rPr lang="en-US" sz="1600" b="1" u="sng" dirty="0"/>
              <a:t>61</a:t>
            </a:r>
            <a:r>
              <a:rPr lang="en-US" sz="1600" u="sng" dirty="0"/>
              <a:t>(9): 576-587</a:t>
            </a:r>
            <a:r>
              <a:rPr lang="en-US" sz="1600" u="sng" dirty="0" smtClean="0"/>
              <a:t>.</a:t>
            </a:r>
          </a:p>
          <a:p>
            <a:pPr eaLnBrk="1" hangingPunct="1">
              <a:buSzTx/>
              <a:buFont typeface="Wingdings" pitchFamily="2" charset="2"/>
              <a:buChar char=""/>
              <a:defRPr/>
            </a:pPr>
            <a:r>
              <a:rPr lang="en-US" sz="1600" dirty="0" err="1"/>
              <a:t>Fernandes</a:t>
            </a:r>
            <a:r>
              <a:rPr lang="en-US" sz="1600" dirty="0"/>
              <a:t>, B. S., et al. (2016). </a:t>
            </a:r>
            <a:r>
              <a:rPr lang="en-US" sz="1600" i="1" dirty="0"/>
              <a:t>"N-</a:t>
            </a:r>
            <a:r>
              <a:rPr lang="en-US" sz="1600" i="1" dirty="0" err="1"/>
              <a:t>Acetylcysteine</a:t>
            </a:r>
            <a:r>
              <a:rPr lang="en-US" sz="1600" i="1" dirty="0"/>
              <a:t> in depressive symptoms and functionality: a systematic review and meta-analysis." </a:t>
            </a:r>
            <a:r>
              <a:rPr lang="en-US" sz="1600" u="sng" dirty="0"/>
              <a:t>J </a:t>
            </a:r>
            <a:r>
              <a:rPr lang="en-US" sz="1600" u="sng" dirty="0" err="1"/>
              <a:t>Clin</a:t>
            </a:r>
            <a:r>
              <a:rPr lang="en-US" sz="1600" u="sng" dirty="0"/>
              <a:t> Psychiatry </a:t>
            </a:r>
            <a:r>
              <a:rPr lang="en-US" sz="1600" b="1" u="sng" dirty="0"/>
              <a:t>77</a:t>
            </a:r>
            <a:r>
              <a:rPr lang="en-US" sz="1600" u="sng" dirty="0"/>
              <a:t>(4): e457-466.</a:t>
            </a:r>
            <a:r>
              <a:rPr lang="en-US" sz="1600" dirty="0" smtClean="0"/>
              <a:t> </a:t>
            </a:r>
          </a:p>
          <a:p>
            <a:pPr eaLnBrk="1" hangingPunct="1">
              <a:buSzTx/>
              <a:buFont typeface="Wingdings" pitchFamily="2" charset="2"/>
              <a:buChar char=""/>
              <a:defRPr/>
            </a:pPr>
            <a:r>
              <a:rPr lang="en-US" sz="1600" dirty="0" err="1"/>
              <a:t>Akkasheh</a:t>
            </a:r>
            <a:r>
              <a:rPr lang="en-US" sz="1600" dirty="0"/>
              <a:t>, G., et al. (2016). </a:t>
            </a:r>
            <a:r>
              <a:rPr lang="en-US" sz="1600" i="1" dirty="0"/>
              <a:t>"Clinical and metabolic response to probiotic administration in patients with major depressive disorder: A randomized, double-blind, placebo-controlled trial."</a:t>
            </a:r>
            <a:r>
              <a:rPr lang="en-US" sz="1600" dirty="0"/>
              <a:t> </a:t>
            </a:r>
            <a:r>
              <a:rPr lang="en-US" sz="1600" u="sng" dirty="0"/>
              <a:t>Nutrition </a:t>
            </a:r>
            <a:r>
              <a:rPr lang="en-US" sz="1600" b="1" u="sng" dirty="0"/>
              <a:t>32</a:t>
            </a:r>
            <a:r>
              <a:rPr lang="en-US" sz="1600" u="sng" dirty="0"/>
              <a:t>(3): 315-320.</a:t>
            </a:r>
            <a:endParaRPr lang="en-US" sz="1600" dirty="0" smtClean="0"/>
          </a:p>
          <a:p>
            <a:pPr eaLnBrk="1" hangingPunct="1">
              <a:buSzTx/>
              <a:buFont typeface="Wingdings" pitchFamily="2" charset="2"/>
              <a:buChar char=""/>
              <a:defRPr/>
            </a:pPr>
            <a:r>
              <a:rPr lang="en-US" sz="1600" dirty="0" smtClean="0"/>
              <a:t>Wang</a:t>
            </a:r>
            <a:r>
              <a:rPr lang="en-US" sz="1600" dirty="0"/>
              <a:t>, S. M., et al. (2014). </a:t>
            </a:r>
            <a:r>
              <a:rPr lang="en-US" sz="1600" i="1" dirty="0"/>
              <a:t>"A review of current evidence for acetyl-l-</a:t>
            </a:r>
            <a:r>
              <a:rPr lang="en-US" sz="1600" i="1" dirty="0" err="1"/>
              <a:t>carnitine</a:t>
            </a:r>
            <a:r>
              <a:rPr lang="en-US" sz="1600" i="1" dirty="0"/>
              <a:t> in the treatment of depression." </a:t>
            </a:r>
            <a:r>
              <a:rPr lang="en-US" sz="1600" u="sng" dirty="0"/>
              <a:t>J </a:t>
            </a:r>
            <a:r>
              <a:rPr lang="en-US" sz="1600" u="sng" dirty="0" err="1"/>
              <a:t>Psychiatr</a:t>
            </a:r>
            <a:r>
              <a:rPr lang="en-US" sz="1600" u="sng" dirty="0"/>
              <a:t> Res </a:t>
            </a:r>
            <a:r>
              <a:rPr lang="en-US" sz="1600" b="1" u="sng" dirty="0"/>
              <a:t>53</a:t>
            </a:r>
            <a:r>
              <a:rPr lang="en-US" sz="1600" u="sng" dirty="0"/>
              <a:t>: 30-37.</a:t>
            </a:r>
            <a:r>
              <a:rPr lang="en-US" sz="1600" dirty="0" smtClean="0"/>
              <a:t> </a:t>
            </a:r>
          </a:p>
          <a:p>
            <a:pPr eaLnBrk="1" hangingPunct="1">
              <a:buSzTx/>
              <a:buFont typeface="Wingdings" pitchFamily="2" charset="2"/>
              <a:buChar char=""/>
              <a:defRPr/>
            </a:pPr>
            <a:r>
              <a:rPr lang="en-US" sz="1600" dirty="0"/>
              <a:t>Sylvia, L. G., et al. (2013). </a:t>
            </a:r>
            <a:r>
              <a:rPr lang="en-US" sz="1600" i="1" dirty="0"/>
              <a:t>"Nutrient-based therapies for bipolar disorder: a systematic review."</a:t>
            </a:r>
            <a:r>
              <a:rPr lang="en-US" sz="1600" dirty="0"/>
              <a:t> </a:t>
            </a:r>
            <a:r>
              <a:rPr lang="en-US" sz="1600" u="sng" dirty="0" err="1"/>
              <a:t>Psychother</a:t>
            </a:r>
            <a:r>
              <a:rPr lang="en-US" sz="1600" u="sng" dirty="0"/>
              <a:t> </a:t>
            </a:r>
            <a:r>
              <a:rPr lang="en-US" sz="1600" u="sng" dirty="0" err="1"/>
              <a:t>Psychosom</a:t>
            </a:r>
            <a:r>
              <a:rPr lang="en-US" sz="1600" u="sng" dirty="0"/>
              <a:t> </a:t>
            </a:r>
            <a:r>
              <a:rPr lang="en-US" sz="1600" b="1" u="sng" dirty="0"/>
              <a:t>82</a:t>
            </a:r>
            <a:r>
              <a:rPr lang="en-US" sz="1600" u="sng" dirty="0"/>
              <a:t>(1): 10-19.</a:t>
            </a:r>
            <a:endParaRPr lang="en-US" sz="1600" dirty="0" smtClean="0"/>
          </a:p>
          <a:p>
            <a:pPr eaLnBrk="1" hangingPunct="1">
              <a:buSzTx/>
              <a:buFont typeface="Wingdings" pitchFamily="2" charset="2"/>
              <a:buChar char=""/>
              <a:defRPr/>
            </a:pPr>
            <a:r>
              <a:rPr lang="en-US" sz="1600" dirty="0"/>
              <a:t>Nelson, J. C. (2012). </a:t>
            </a:r>
            <a:r>
              <a:rPr lang="en-US" sz="1600" i="1" dirty="0"/>
              <a:t>"The evolving story of </a:t>
            </a:r>
            <a:r>
              <a:rPr lang="en-US" sz="1600" i="1" dirty="0" err="1"/>
              <a:t>folate</a:t>
            </a:r>
            <a:r>
              <a:rPr lang="en-US" sz="1600" i="1" dirty="0"/>
              <a:t> in depression and the therapeutic potential of l-</a:t>
            </a:r>
            <a:r>
              <a:rPr lang="en-US" sz="1600" i="1" dirty="0" err="1"/>
              <a:t>methylfolate</a:t>
            </a:r>
            <a:r>
              <a:rPr lang="en-US" sz="1600" i="1" dirty="0"/>
              <a:t>." </a:t>
            </a:r>
            <a:r>
              <a:rPr lang="en-US" sz="1600" u="sng" dirty="0"/>
              <a:t>Am J Psychiatry </a:t>
            </a:r>
            <a:r>
              <a:rPr lang="en-US" sz="1600" b="1" u="sng" dirty="0"/>
              <a:t>169</a:t>
            </a:r>
            <a:r>
              <a:rPr lang="en-US" sz="1600" u="sng" dirty="0"/>
              <a:t>(12): 1223-1225.</a:t>
            </a:r>
            <a:r>
              <a:rPr lang="en-US" sz="1600" dirty="0" smtClean="0"/>
              <a:t> </a:t>
            </a:r>
          </a:p>
          <a:p>
            <a:pPr eaLnBrk="1" hangingPunct="1">
              <a:buSzTx/>
              <a:buFont typeface="Wingdings" pitchFamily="2" charset="2"/>
              <a:buChar char=""/>
              <a:defRPr/>
            </a:pPr>
            <a:r>
              <a:rPr lang="en-US" sz="1600" dirty="0" err="1"/>
              <a:t>Swardfager</a:t>
            </a:r>
            <a:r>
              <a:rPr lang="en-US" sz="1600" dirty="0"/>
              <a:t>, W., et al. (2013). </a:t>
            </a:r>
            <a:r>
              <a:rPr lang="en-US" sz="1600" i="1" dirty="0"/>
              <a:t>"Potential roles of zinc in the pathophysiology and treatment of major depressive disorder." </a:t>
            </a:r>
            <a:r>
              <a:rPr lang="en-US" sz="1600" u="sng" dirty="0" err="1"/>
              <a:t>Neurosci</a:t>
            </a:r>
            <a:r>
              <a:rPr lang="en-US" sz="1600" u="sng" dirty="0"/>
              <a:t> </a:t>
            </a:r>
            <a:r>
              <a:rPr lang="en-US" sz="1600" u="sng" dirty="0" err="1"/>
              <a:t>Biobehav</a:t>
            </a:r>
            <a:r>
              <a:rPr lang="en-US" sz="1600" u="sng" dirty="0"/>
              <a:t> Rev </a:t>
            </a:r>
            <a:r>
              <a:rPr lang="en-US" sz="1600" b="1" u="sng" dirty="0"/>
              <a:t>37</a:t>
            </a:r>
            <a:r>
              <a:rPr lang="en-US" sz="1600" u="sng" dirty="0"/>
              <a:t>(5): 911-929.</a:t>
            </a:r>
            <a:r>
              <a:rPr lang="en-US" sz="1600" dirty="0" smtClean="0"/>
              <a:t> </a:t>
            </a:r>
            <a:endParaRPr lang="en-GB" sz="1600" dirty="0" smtClean="0"/>
          </a:p>
        </p:txBody>
      </p:sp>
      <p:sp>
        <p:nvSpPr>
          <p:cNvPr id="27652" name="Line 6"/>
          <p:cNvSpPr>
            <a:spLocks noChangeShapeType="1"/>
          </p:cNvSpPr>
          <p:nvPr/>
        </p:nvSpPr>
        <p:spPr bwMode="auto">
          <a:xfrm>
            <a:off x="612776" y="6669088"/>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2290197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Rot="1" noChangeArrowheads="1"/>
          </p:cNvSpPr>
          <p:nvPr>
            <p:ph type="body" idx="1"/>
          </p:nvPr>
        </p:nvSpPr>
        <p:spPr>
          <a:xfrm>
            <a:off x="98630" y="2708920"/>
            <a:ext cx="9036496" cy="3600400"/>
          </a:xfrm>
        </p:spPr>
        <p:txBody>
          <a:bodyPr/>
          <a:lstStyle/>
          <a:p>
            <a:pPr eaLnBrk="1" hangingPunct="1">
              <a:buSzTx/>
              <a:buFont typeface="Wingdings" pitchFamily="2" charset="2"/>
              <a:buChar char=""/>
              <a:defRPr/>
            </a:pPr>
            <a:r>
              <a:rPr lang="en-US" sz="1600" dirty="0" err="1"/>
              <a:t>Hallahan</a:t>
            </a:r>
            <a:r>
              <a:rPr lang="en-US" sz="1600" dirty="0"/>
              <a:t>, B., et al. (2016). </a:t>
            </a:r>
            <a:r>
              <a:rPr lang="en-US" sz="1600" i="1" dirty="0"/>
              <a:t>"Efficacy of omega-3 highly unsaturated fatty acids in the treatment of depression." </a:t>
            </a:r>
            <a:r>
              <a:rPr lang="en-US" sz="1600" u="sng" dirty="0"/>
              <a:t>The British Journal of Psychiatry </a:t>
            </a:r>
            <a:r>
              <a:rPr lang="en-US" sz="1600" b="1" u="sng" dirty="0"/>
              <a:t>209</a:t>
            </a:r>
            <a:r>
              <a:rPr lang="en-US" sz="1600" u="sng" dirty="0"/>
              <a:t>(3): 192-201.</a:t>
            </a:r>
            <a:r>
              <a:rPr lang="en-US" sz="1600" dirty="0" smtClean="0"/>
              <a:t> </a:t>
            </a:r>
            <a:endParaRPr lang="en-GB" sz="1600" dirty="0" smtClean="0"/>
          </a:p>
          <a:p>
            <a:pPr eaLnBrk="1" hangingPunct="1">
              <a:buSzTx/>
              <a:buFont typeface="Wingdings" pitchFamily="2" charset="2"/>
              <a:buChar char=""/>
              <a:defRPr/>
            </a:pPr>
            <a:r>
              <a:rPr lang="en-US" sz="1600" dirty="0"/>
              <a:t>Sarris, J., et al. (2016). </a:t>
            </a:r>
            <a:r>
              <a:rPr lang="en-US" sz="1600" i="1" dirty="0"/>
              <a:t>"Adjunctive </a:t>
            </a:r>
            <a:r>
              <a:rPr lang="en-US" sz="1600" i="1" dirty="0" err="1"/>
              <a:t>Nutraceuticals</a:t>
            </a:r>
            <a:r>
              <a:rPr lang="en-US" sz="1600" i="1" dirty="0"/>
              <a:t> for Depression: A Systematic Review and Meta-Analyses." </a:t>
            </a:r>
            <a:r>
              <a:rPr lang="en-US" sz="1600" u="sng" dirty="0"/>
              <a:t>American Journal of Psychiatry </a:t>
            </a:r>
            <a:r>
              <a:rPr lang="en-US" sz="1600" b="1" u="sng" dirty="0"/>
              <a:t>173</a:t>
            </a:r>
            <a:r>
              <a:rPr lang="en-US" sz="1600" u="sng" dirty="0"/>
              <a:t>(6): 575-587.</a:t>
            </a:r>
            <a:r>
              <a:rPr lang="en-US" sz="1600" dirty="0" smtClean="0"/>
              <a:t> </a:t>
            </a:r>
          </a:p>
          <a:p>
            <a:pPr eaLnBrk="1" hangingPunct="1">
              <a:buSzTx/>
              <a:buFont typeface="Wingdings" pitchFamily="2" charset="2"/>
              <a:buChar char=""/>
              <a:defRPr/>
            </a:pPr>
            <a:r>
              <a:rPr lang="en-US" sz="1600" dirty="0"/>
              <a:t>Mocking, R. J. T., et al. (2016). </a:t>
            </a:r>
            <a:r>
              <a:rPr lang="en-US" sz="1600" i="1" dirty="0"/>
              <a:t>"Meta-analysis and meta-regression of omega-3 polyunsaturated fatty acid supplementation for major depressive disorder." </a:t>
            </a:r>
            <a:r>
              <a:rPr lang="en-US" sz="1600" u="sng" dirty="0"/>
              <a:t>Translational Psychiatry </a:t>
            </a:r>
            <a:r>
              <a:rPr lang="en-US" sz="1600" b="1" u="sng" dirty="0"/>
              <a:t>6</a:t>
            </a:r>
            <a:r>
              <a:rPr lang="en-US" sz="1600" u="sng" dirty="0"/>
              <a:t>(3): e756.</a:t>
            </a:r>
            <a:r>
              <a:rPr lang="en-US" sz="1600" dirty="0" smtClean="0"/>
              <a:t> </a:t>
            </a:r>
          </a:p>
          <a:p>
            <a:pPr eaLnBrk="1" hangingPunct="1">
              <a:buSzTx/>
              <a:buFont typeface="Wingdings" pitchFamily="2" charset="2"/>
              <a:buChar char=""/>
              <a:defRPr/>
            </a:pPr>
            <a:r>
              <a:rPr lang="en-US" sz="1600" dirty="0"/>
              <a:t>McNamara, R. K. (2016). </a:t>
            </a:r>
            <a:r>
              <a:rPr lang="en-US" sz="1600" i="1" dirty="0"/>
              <a:t>"Role of Omega-3 fatty acids in the etiology, treatment, and prevention of depression: Current status and future directions." </a:t>
            </a:r>
            <a:r>
              <a:rPr lang="en-US" sz="1600" u="sng" dirty="0"/>
              <a:t>Journal of Nutrition &amp; Intermediary Metabolism </a:t>
            </a:r>
            <a:r>
              <a:rPr lang="en-US" sz="1600" b="1" u="sng" dirty="0"/>
              <a:t>5</a:t>
            </a:r>
            <a:r>
              <a:rPr lang="en-US" sz="1600" u="sng" dirty="0"/>
              <a:t>: 96-106.</a:t>
            </a:r>
            <a:r>
              <a:rPr lang="en-US" sz="1600" dirty="0" smtClean="0"/>
              <a:t> </a:t>
            </a:r>
          </a:p>
          <a:p>
            <a:pPr eaLnBrk="1" hangingPunct="1">
              <a:buSzTx/>
              <a:buFont typeface="Wingdings" pitchFamily="2" charset="2"/>
              <a:buChar char=""/>
              <a:defRPr/>
            </a:pPr>
            <a:r>
              <a:rPr lang="en-US" sz="1600" dirty="0" err="1"/>
              <a:t>Rapaport</a:t>
            </a:r>
            <a:r>
              <a:rPr lang="en-US" sz="1600" dirty="0"/>
              <a:t>, M. H., et al. (2016). </a:t>
            </a:r>
            <a:r>
              <a:rPr lang="en-US" sz="1600" i="1" dirty="0"/>
              <a:t>"Inflammation as a predictive biomarker for response to omega-3 fatty acids in major depressive disorder: a proof-of-concept study."</a:t>
            </a:r>
            <a:r>
              <a:rPr lang="en-US" sz="1600" dirty="0"/>
              <a:t> </a:t>
            </a:r>
            <a:r>
              <a:rPr lang="en-US" sz="1600" u="sng" dirty="0" err="1"/>
              <a:t>Mol</a:t>
            </a:r>
            <a:r>
              <a:rPr lang="en-US" sz="1600" u="sng" dirty="0"/>
              <a:t> Psychiatry </a:t>
            </a:r>
            <a:r>
              <a:rPr lang="en-US" sz="1600" b="1" u="sng" dirty="0"/>
              <a:t>21</a:t>
            </a:r>
            <a:r>
              <a:rPr lang="en-US" sz="1600" u="sng" dirty="0"/>
              <a:t>(1): 71-79.</a:t>
            </a:r>
            <a:r>
              <a:rPr lang="en-US" sz="1600" dirty="0" smtClean="0"/>
              <a:t> </a:t>
            </a:r>
          </a:p>
          <a:p>
            <a:pPr eaLnBrk="1" hangingPunct="1">
              <a:buSzTx/>
              <a:buFont typeface="Wingdings" pitchFamily="2" charset="2"/>
              <a:buChar char=""/>
              <a:defRPr/>
            </a:pPr>
            <a:r>
              <a:rPr lang="en-US" sz="1600" dirty="0"/>
              <a:t>Kruger, M. e. (2016). </a:t>
            </a:r>
            <a:r>
              <a:rPr lang="en-US" sz="1600" i="1" dirty="0"/>
              <a:t>"Novel concepts and controversies surrounding omega-3 polyunsaturated fatty acid." </a:t>
            </a:r>
            <a:r>
              <a:rPr lang="en-US" sz="1600" u="sng" dirty="0" smtClean="0"/>
              <a:t>J </a:t>
            </a:r>
            <a:r>
              <a:rPr lang="en-US" sz="1600" u="sng" dirty="0"/>
              <a:t>Nutrition &amp; Intermediary Metabolism </a:t>
            </a:r>
            <a:r>
              <a:rPr lang="en-US" sz="1600" b="1" u="sng" dirty="0"/>
              <a:t>5</a:t>
            </a:r>
            <a:r>
              <a:rPr lang="en-US" sz="1600" u="sng" dirty="0"/>
              <a:t>: 1-116.</a:t>
            </a:r>
            <a:endParaRPr lang="en-GB" sz="1600" dirty="0"/>
          </a:p>
        </p:txBody>
      </p:sp>
      <p:sp>
        <p:nvSpPr>
          <p:cNvPr id="27652" name="Line 6"/>
          <p:cNvSpPr>
            <a:spLocks noChangeShapeType="1"/>
          </p:cNvSpPr>
          <p:nvPr/>
        </p:nvSpPr>
        <p:spPr bwMode="auto">
          <a:xfrm>
            <a:off x="621141" y="6813376"/>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1618" name="Rectangle 2"/>
          <p:cNvSpPr>
            <a:spLocks noGrp="1" noRot="1" noChangeArrowheads="1"/>
          </p:cNvSpPr>
          <p:nvPr>
            <p:ph type="title"/>
          </p:nvPr>
        </p:nvSpPr>
        <p:spPr>
          <a:xfrm>
            <a:off x="1340514" y="-99392"/>
            <a:ext cx="6552728" cy="998984"/>
          </a:xfrm>
        </p:spPr>
        <p:txBody>
          <a:bodyPr/>
          <a:lstStyle/>
          <a:p>
            <a:pPr eaLnBrk="1" hangingPunct="1">
              <a:defRPr/>
            </a:pPr>
            <a:r>
              <a:rPr lang="en-GB" sz="4000" dirty="0" smtClean="0"/>
              <a:t>fatty fish &amp; fish oils</a:t>
            </a:r>
          </a:p>
        </p:txBody>
      </p:sp>
      <p:sp>
        <p:nvSpPr>
          <p:cNvPr id="5" name="Line 6"/>
          <p:cNvSpPr>
            <a:spLocks noChangeShapeType="1"/>
          </p:cNvSpPr>
          <p:nvPr/>
        </p:nvSpPr>
        <p:spPr bwMode="auto">
          <a:xfrm>
            <a:off x="621141" y="2636912"/>
            <a:ext cx="7991475" cy="0"/>
          </a:xfrm>
          <a:prstGeom prst="line">
            <a:avLst/>
          </a:prstGeom>
          <a:noFill/>
          <a:ln w="41275">
            <a:solidFill>
              <a:schemeClr val="folHlink"/>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TextBox 7"/>
          <p:cNvSpPr txBox="1"/>
          <p:nvPr/>
        </p:nvSpPr>
        <p:spPr>
          <a:xfrm>
            <a:off x="107504" y="764704"/>
            <a:ext cx="8946740" cy="1754327"/>
          </a:xfrm>
          <a:prstGeom prst="rect">
            <a:avLst/>
          </a:prstGeom>
          <a:noFill/>
        </p:spPr>
        <p:txBody>
          <a:bodyPr wrap="square" rtlCol="0">
            <a:spAutoFit/>
          </a:bodyPr>
          <a:lstStyle/>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for overall health, fatty fish are probably even better for us than fish oils</a:t>
            </a:r>
          </a:p>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fatty fish include salmon, mackerel, tuna (not in water), herring, sardines </a:t>
            </a:r>
          </a:p>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health benefits currently seem to outweigh toxin risks, especially if we avoid predatory fish like shark &amp; swordfish that concentrate toxins</a:t>
            </a:r>
          </a:p>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when using fish oil for depression, I try to use a supplement which has EPA&gt;DHA content and that contains at least a gram of EPA overall</a:t>
            </a:r>
          </a:p>
        </p:txBody>
      </p:sp>
    </p:spTree>
    <p:extLst>
      <p:ext uri="{BB962C8B-B14F-4D97-AF65-F5344CB8AC3E}">
        <p14:creationId xmlns:p14="http://schemas.microsoft.com/office/powerpoint/2010/main" val="14575035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251520" y="-171400"/>
            <a:ext cx="8640960" cy="1143000"/>
          </a:xfrm>
        </p:spPr>
        <p:txBody>
          <a:bodyPr/>
          <a:lstStyle/>
          <a:p>
            <a:pPr eaLnBrk="1" hangingPunct="1">
              <a:defRPr/>
            </a:pPr>
            <a:r>
              <a:rPr lang="en-GB" sz="4000" dirty="0" smtClean="0"/>
              <a:t>some thoughts about </a:t>
            </a:r>
            <a:r>
              <a:rPr lang="en-GB" sz="4000" dirty="0" err="1" smtClean="0"/>
              <a:t>ocd</a:t>
            </a:r>
            <a:endParaRPr lang="en-GB" sz="4000" dirty="0" smtClean="0"/>
          </a:p>
        </p:txBody>
      </p:sp>
      <p:sp>
        <p:nvSpPr>
          <p:cNvPr id="111619" name="Rectangle 3"/>
          <p:cNvSpPr>
            <a:spLocks noGrp="1" noRot="1" noChangeArrowheads="1"/>
          </p:cNvSpPr>
          <p:nvPr>
            <p:ph type="body" idx="1"/>
          </p:nvPr>
        </p:nvSpPr>
        <p:spPr>
          <a:xfrm>
            <a:off x="0" y="764704"/>
            <a:ext cx="8964488" cy="5904656"/>
          </a:xfrm>
        </p:spPr>
        <p:txBody>
          <a:bodyPr/>
          <a:lstStyle/>
          <a:p>
            <a:pPr eaLnBrk="1" hangingPunct="1">
              <a:buSzTx/>
              <a:buFont typeface="Wingdings" pitchFamily="2" charset="2"/>
              <a:buChar char=""/>
              <a:defRPr/>
            </a:pPr>
            <a:r>
              <a:rPr lang="en-US" sz="1600" dirty="0" err="1"/>
              <a:t>Skapinakis</a:t>
            </a:r>
            <a:r>
              <a:rPr lang="en-US" sz="1600" dirty="0"/>
              <a:t>, P., et al. (2016). </a:t>
            </a:r>
            <a:r>
              <a:rPr lang="en-US" sz="1600" i="1" dirty="0"/>
              <a:t>"A systematic review of the clinical </a:t>
            </a:r>
            <a:r>
              <a:rPr lang="en-US" sz="1600" i="1" dirty="0" smtClean="0"/>
              <a:t>effectiveness   </a:t>
            </a:r>
            <a:r>
              <a:rPr lang="en-US" sz="1600" i="1" dirty="0"/>
              <a:t>and cost-effectiveness of pharmacological and psychological interventions for </a:t>
            </a:r>
            <a:r>
              <a:rPr lang="en-US" sz="1600" i="1" dirty="0" smtClean="0"/>
              <a:t>  the </a:t>
            </a:r>
            <a:r>
              <a:rPr lang="en-US" sz="1600" i="1" dirty="0"/>
              <a:t>management of obsessive-compulsive disorder in children/adolescents and adults."</a:t>
            </a:r>
            <a:r>
              <a:rPr lang="en-US" sz="1600" dirty="0"/>
              <a:t> </a:t>
            </a:r>
            <a:r>
              <a:rPr lang="en-US" sz="1600" dirty="0" smtClean="0"/>
              <a:t> </a:t>
            </a:r>
            <a:r>
              <a:rPr lang="en-US" sz="1600" u="sng" dirty="0" smtClean="0"/>
              <a:t>Health </a:t>
            </a:r>
            <a:r>
              <a:rPr lang="en-US" sz="1600" u="sng" dirty="0" err="1"/>
              <a:t>Technol</a:t>
            </a:r>
            <a:r>
              <a:rPr lang="en-US" sz="1600" u="sng" dirty="0"/>
              <a:t> Assess </a:t>
            </a:r>
            <a:r>
              <a:rPr lang="en-US" sz="1600" b="1" u="sng" dirty="0"/>
              <a:t>20</a:t>
            </a:r>
            <a:r>
              <a:rPr lang="en-US" sz="1600" u="sng" dirty="0"/>
              <a:t>(43).</a:t>
            </a:r>
            <a:r>
              <a:rPr lang="en-US" sz="1600" dirty="0" smtClean="0"/>
              <a:t> </a:t>
            </a:r>
          </a:p>
          <a:p>
            <a:pPr eaLnBrk="1" hangingPunct="1">
              <a:buSzTx/>
              <a:buFont typeface="Wingdings" pitchFamily="2" charset="2"/>
              <a:buChar char=""/>
              <a:defRPr/>
            </a:pPr>
            <a:r>
              <a:rPr lang="en-US" sz="1600" dirty="0"/>
              <a:t>Xia, J., et al. (2015). </a:t>
            </a:r>
            <a:r>
              <a:rPr lang="en-US" sz="1600" i="1" dirty="0"/>
              <a:t>"D-</a:t>
            </a:r>
            <a:r>
              <a:rPr lang="en-US" sz="1600" i="1" dirty="0" err="1"/>
              <a:t>cycloserine</a:t>
            </a:r>
            <a:r>
              <a:rPr lang="en-US" sz="1600" i="1" dirty="0"/>
              <a:t> augmentation in behavioral therapy for obsessive-compulsive disorder: a meta-analysis." </a:t>
            </a:r>
            <a:r>
              <a:rPr lang="en-US" sz="1600" u="sng" dirty="0"/>
              <a:t>Drug Des </a:t>
            </a:r>
            <a:r>
              <a:rPr lang="en-US" sz="1600" u="sng" dirty="0" err="1"/>
              <a:t>Devel</a:t>
            </a:r>
            <a:r>
              <a:rPr lang="en-US" sz="1600" u="sng" dirty="0"/>
              <a:t> </a:t>
            </a:r>
            <a:r>
              <a:rPr lang="en-US" sz="1600" u="sng" dirty="0" err="1"/>
              <a:t>Ther</a:t>
            </a:r>
            <a:r>
              <a:rPr lang="en-US" sz="1600" u="sng" dirty="0"/>
              <a:t> </a:t>
            </a:r>
            <a:r>
              <a:rPr lang="en-US" sz="1600" b="1" u="sng" dirty="0"/>
              <a:t>9</a:t>
            </a:r>
            <a:r>
              <a:rPr lang="en-US" sz="1600" u="sng" dirty="0"/>
              <a:t>: 2101</a:t>
            </a:r>
            <a:r>
              <a:rPr lang="en-US" sz="1600" u="sng" dirty="0" smtClean="0"/>
              <a:t>-17</a:t>
            </a:r>
            <a:r>
              <a:rPr lang="en-US" sz="1600" u="sng" dirty="0"/>
              <a:t>.</a:t>
            </a:r>
            <a:r>
              <a:rPr lang="en-US" sz="1600" dirty="0" smtClean="0"/>
              <a:t> </a:t>
            </a:r>
          </a:p>
          <a:p>
            <a:pPr eaLnBrk="1" hangingPunct="1">
              <a:buSzTx/>
              <a:buFont typeface="Wingdings" pitchFamily="2" charset="2"/>
              <a:buChar char=""/>
              <a:defRPr/>
            </a:pPr>
            <a:r>
              <a:rPr lang="en-US" sz="1600" dirty="0"/>
              <a:t>Strauss, C., et al. (2015). </a:t>
            </a:r>
            <a:r>
              <a:rPr lang="en-US" sz="1600" i="1" dirty="0"/>
              <a:t>"A meta-analytic review of the relationship between family accommodation &amp;</a:t>
            </a:r>
            <a:r>
              <a:rPr lang="en-US" sz="1600" i="1" dirty="0" smtClean="0"/>
              <a:t> </a:t>
            </a:r>
            <a:r>
              <a:rPr lang="en-US" sz="1600" i="1" dirty="0"/>
              <a:t>OCD symptom severity." </a:t>
            </a:r>
            <a:r>
              <a:rPr lang="en-US" sz="1600" i="1" dirty="0" smtClean="0"/>
              <a:t> </a:t>
            </a:r>
            <a:r>
              <a:rPr lang="en-US" sz="1600" u="sng" dirty="0" smtClean="0"/>
              <a:t>J Anxiety </a:t>
            </a:r>
            <a:r>
              <a:rPr lang="en-US" sz="1600" u="sng" dirty="0"/>
              <a:t>Disorders </a:t>
            </a:r>
            <a:r>
              <a:rPr lang="en-US" sz="1600" b="1" u="sng" dirty="0" smtClean="0"/>
              <a:t>33</a:t>
            </a:r>
            <a:r>
              <a:rPr lang="en-US" sz="1600" u="sng" dirty="0" smtClean="0"/>
              <a:t>: </a:t>
            </a:r>
            <a:r>
              <a:rPr lang="en-US" sz="1600" u="sng" dirty="0"/>
              <a:t>95-102.</a:t>
            </a:r>
            <a:r>
              <a:rPr lang="en-US" sz="1600" dirty="0" smtClean="0"/>
              <a:t> </a:t>
            </a:r>
          </a:p>
          <a:p>
            <a:pPr eaLnBrk="1" hangingPunct="1">
              <a:buSzTx/>
              <a:buFont typeface="Wingdings" pitchFamily="2" charset="2"/>
              <a:buChar char=""/>
              <a:defRPr/>
            </a:pPr>
            <a:r>
              <a:rPr lang="en-US" sz="1600" dirty="0"/>
              <a:t>Veale, D., et al. (2015). </a:t>
            </a:r>
            <a:r>
              <a:rPr lang="en-US" sz="1600" i="1" dirty="0"/>
              <a:t>"Imagery </a:t>
            </a:r>
            <a:r>
              <a:rPr lang="en-US" sz="1600" i="1" dirty="0" err="1"/>
              <a:t>Rescripting</a:t>
            </a:r>
            <a:r>
              <a:rPr lang="en-US" sz="1600" i="1" dirty="0"/>
              <a:t> for Obsessive Compulsive Disorder: A single case experimental design in 12 cases." </a:t>
            </a:r>
            <a:r>
              <a:rPr lang="en-US" sz="1600" u="sng" dirty="0" smtClean="0"/>
              <a:t>J </a:t>
            </a:r>
            <a:r>
              <a:rPr lang="en-US" sz="1600" u="sng" dirty="0" err="1" smtClean="0"/>
              <a:t>Behav</a:t>
            </a:r>
            <a:r>
              <a:rPr lang="en-US" sz="1600" u="sng" dirty="0" smtClean="0"/>
              <a:t> </a:t>
            </a:r>
            <a:r>
              <a:rPr lang="en-US" sz="1600" u="sng" dirty="0" err="1" smtClean="0"/>
              <a:t>Ther</a:t>
            </a:r>
            <a:r>
              <a:rPr lang="en-US" sz="1600" u="sng" dirty="0" smtClean="0"/>
              <a:t> </a:t>
            </a:r>
            <a:r>
              <a:rPr lang="en-US" sz="1600" u="sng" dirty="0" err="1" smtClean="0"/>
              <a:t>Exp</a:t>
            </a:r>
            <a:r>
              <a:rPr lang="en-US" sz="1600" u="sng" dirty="0" smtClean="0"/>
              <a:t> Psych </a:t>
            </a:r>
            <a:r>
              <a:rPr lang="en-US" sz="1600" b="1" u="sng" dirty="0" smtClean="0"/>
              <a:t>49</a:t>
            </a:r>
            <a:r>
              <a:rPr lang="en-US" sz="1600" u="sng" dirty="0" smtClean="0"/>
              <a:t>: </a:t>
            </a:r>
            <a:r>
              <a:rPr lang="en-US" sz="1600" u="sng" dirty="0"/>
              <a:t>230</a:t>
            </a:r>
            <a:r>
              <a:rPr lang="en-US" sz="1600" u="sng" dirty="0" smtClean="0"/>
              <a:t>-6</a:t>
            </a:r>
            <a:r>
              <a:rPr lang="en-US" sz="1600" u="sng" dirty="0"/>
              <a:t>.</a:t>
            </a:r>
            <a:r>
              <a:rPr lang="en-US" sz="1600" dirty="0" smtClean="0"/>
              <a:t> </a:t>
            </a:r>
          </a:p>
          <a:p>
            <a:pPr eaLnBrk="1" hangingPunct="1">
              <a:buSzTx/>
              <a:buFont typeface="Wingdings" pitchFamily="2" charset="2"/>
              <a:buChar char=""/>
              <a:defRPr/>
            </a:pPr>
            <a:r>
              <a:rPr lang="en-US" sz="1600" dirty="0" err="1" smtClean="0"/>
              <a:t>Shalbafan</a:t>
            </a:r>
            <a:r>
              <a:rPr lang="en-US" sz="1600" dirty="0"/>
              <a:t>, M., et al. (2015). </a:t>
            </a:r>
            <a:r>
              <a:rPr lang="en-US" sz="1600" i="1" dirty="0"/>
              <a:t>"</a:t>
            </a:r>
            <a:r>
              <a:rPr lang="en-US" sz="1600" i="1" dirty="0" err="1"/>
              <a:t>Celecoxib</a:t>
            </a:r>
            <a:r>
              <a:rPr lang="en-US" sz="1600" i="1" dirty="0"/>
              <a:t> as an Adjuvant to Fluvoxamine in Moderate to Severe Obsessive-compulsive Disorder: A Double-blind, Placebo-controlled, Randomized Trial."</a:t>
            </a:r>
            <a:r>
              <a:rPr lang="en-US" sz="1600" dirty="0"/>
              <a:t> </a:t>
            </a:r>
            <a:r>
              <a:rPr lang="en-US" sz="1600" dirty="0" smtClean="0"/>
              <a:t> </a:t>
            </a:r>
            <a:r>
              <a:rPr lang="en-US" sz="1600" u="sng" dirty="0" err="1" smtClean="0"/>
              <a:t>Pharmacopsychiatry</a:t>
            </a:r>
            <a:r>
              <a:rPr lang="en-US" sz="1600" u="sng" dirty="0" smtClean="0"/>
              <a:t> </a:t>
            </a:r>
            <a:r>
              <a:rPr lang="en-US" sz="1600" b="1" u="sng" dirty="0"/>
              <a:t>48</a:t>
            </a:r>
            <a:r>
              <a:rPr lang="en-US" sz="1600" u="sng" dirty="0"/>
              <a:t>(4-5): 136-140.</a:t>
            </a:r>
            <a:r>
              <a:rPr lang="en-US" sz="1600" dirty="0" smtClean="0"/>
              <a:t> </a:t>
            </a:r>
          </a:p>
          <a:p>
            <a:pPr eaLnBrk="1" hangingPunct="1">
              <a:buSzTx/>
              <a:buFont typeface="Wingdings" pitchFamily="2" charset="2"/>
              <a:buChar char=""/>
              <a:defRPr/>
            </a:pPr>
            <a:r>
              <a:rPr lang="en-US" sz="1600" dirty="0"/>
              <a:t>Rector, N. A., et al. (2015). </a:t>
            </a:r>
            <a:r>
              <a:rPr lang="en-US" sz="1600" i="1" dirty="0"/>
              <a:t>"A Pilot Test of the Additive Benefits of Physical Exercise to CBT for OCD." </a:t>
            </a:r>
            <a:r>
              <a:rPr lang="en-US" sz="1600" dirty="0" smtClean="0"/>
              <a:t> </a:t>
            </a:r>
            <a:r>
              <a:rPr lang="en-US" sz="1600" u="sng" dirty="0" err="1" smtClean="0"/>
              <a:t>Cogn</a:t>
            </a:r>
            <a:r>
              <a:rPr lang="en-US" sz="1600" u="sng" dirty="0" smtClean="0"/>
              <a:t> </a:t>
            </a:r>
            <a:r>
              <a:rPr lang="en-US" sz="1600" u="sng" dirty="0" err="1"/>
              <a:t>Behav</a:t>
            </a:r>
            <a:r>
              <a:rPr lang="en-US" sz="1600" u="sng" dirty="0"/>
              <a:t> </a:t>
            </a:r>
            <a:r>
              <a:rPr lang="en-US" sz="1600" u="sng" dirty="0" err="1"/>
              <a:t>Ther</a:t>
            </a:r>
            <a:r>
              <a:rPr lang="en-US" sz="1600" u="sng" dirty="0"/>
              <a:t> </a:t>
            </a:r>
            <a:r>
              <a:rPr lang="en-US" sz="1600" b="1" u="sng" dirty="0"/>
              <a:t>44</a:t>
            </a:r>
            <a:r>
              <a:rPr lang="en-US" sz="1600" u="sng" dirty="0"/>
              <a:t>(4): 328-340.</a:t>
            </a:r>
            <a:r>
              <a:rPr lang="en-US" sz="1600" dirty="0" smtClean="0"/>
              <a:t> </a:t>
            </a:r>
          </a:p>
          <a:p>
            <a:pPr eaLnBrk="1" hangingPunct="1">
              <a:buSzTx/>
              <a:buFont typeface="Wingdings" pitchFamily="2" charset="2"/>
              <a:buChar char=""/>
              <a:defRPr/>
            </a:pPr>
            <a:r>
              <a:rPr lang="en-US" sz="1600" dirty="0"/>
              <a:t>Oliver, G., et al. (2015). </a:t>
            </a:r>
            <a:r>
              <a:rPr lang="en-US" sz="1600" i="1" dirty="0"/>
              <a:t>"N-acetyl cysteine in the treatment of obsessive compulsive and related disorders: a systematic review."</a:t>
            </a:r>
            <a:r>
              <a:rPr lang="en-US" sz="1600" dirty="0"/>
              <a:t> </a:t>
            </a:r>
            <a:r>
              <a:rPr lang="en-US" sz="1600" dirty="0" smtClean="0"/>
              <a:t> </a:t>
            </a:r>
            <a:r>
              <a:rPr lang="en-US" sz="1600" u="sng" dirty="0" err="1" smtClean="0"/>
              <a:t>Clin</a:t>
            </a:r>
            <a:r>
              <a:rPr lang="en-US" sz="1600" u="sng" dirty="0" smtClean="0"/>
              <a:t> </a:t>
            </a:r>
            <a:r>
              <a:rPr lang="en-US" sz="1600" u="sng" dirty="0" err="1"/>
              <a:t>Psychopharmacol</a:t>
            </a:r>
            <a:r>
              <a:rPr lang="en-US" sz="1600" u="sng" dirty="0"/>
              <a:t> </a:t>
            </a:r>
            <a:r>
              <a:rPr lang="en-US" sz="1600" u="sng" dirty="0" err="1"/>
              <a:t>Neurosci</a:t>
            </a:r>
            <a:r>
              <a:rPr lang="en-US" sz="1600" u="sng" dirty="0"/>
              <a:t> </a:t>
            </a:r>
            <a:r>
              <a:rPr lang="en-US" sz="1600" b="1" u="sng" dirty="0"/>
              <a:t>13</a:t>
            </a:r>
            <a:r>
              <a:rPr lang="en-US" sz="1600" u="sng" dirty="0"/>
              <a:t>(1): 12-24.</a:t>
            </a:r>
            <a:r>
              <a:rPr lang="en-US" sz="1600" dirty="0" smtClean="0"/>
              <a:t> </a:t>
            </a:r>
          </a:p>
          <a:p>
            <a:pPr eaLnBrk="1" hangingPunct="1">
              <a:buSzTx/>
              <a:buFont typeface="Wingdings" pitchFamily="2" charset="2"/>
              <a:buChar char=""/>
              <a:defRPr/>
            </a:pPr>
            <a:r>
              <a:rPr lang="en-US" sz="1600" dirty="0" err="1"/>
              <a:t>Georgiadou</a:t>
            </a:r>
            <a:r>
              <a:rPr lang="en-US" sz="1600" dirty="0"/>
              <a:t>, G., et al. (2012). </a:t>
            </a:r>
            <a:r>
              <a:rPr lang="en-US" sz="1600" i="1" dirty="0"/>
              <a:t>"Effects of the active constituents of Crocus </a:t>
            </a:r>
            <a:r>
              <a:rPr lang="en-US" sz="1600" i="1" dirty="0" err="1"/>
              <a:t>Sativus</a:t>
            </a:r>
            <a:r>
              <a:rPr lang="en-US" sz="1600" i="1" dirty="0"/>
              <a:t> L., </a:t>
            </a:r>
            <a:r>
              <a:rPr lang="en-US" sz="1600" i="1" dirty="0" err="1"/>
              <a:t>crocins</a:t>
            </a:r>
            <a:r>
              <a:rPr lang="en-US" sz="1600" i="1" dirty="0"/>
              <a:t>, in an animal model of </a:t>
            </a:r>
            <a:r>
              <a:rPr lang="en-US" sz="1600" i="1" dirty="0" smtClean="0"/>
              <a:t>OCD.</a:t>
            </a:r>
            <a:r>
              <a:rPr lang="en-US" sz="1600" i="1" dirty="0"/>
              <a:t>" </a:t>
            </a:r>
            <a:r>
              <a:rPr lang="en-US" sz="1600" u="sng" dirty="0" err="1"/>
              <a:t>Neurosci</a:t>
            </a:r>
            <a:r>
              <a:rPr lang="en-US" sz="1600" u="sng" dirty="0"/>
              <a:t> </a:t>
            </a:r>
            <a:r>
              <a:rPr lang="en-US" sz="1600" u="sng" dirty="0" err="1"/>
              <a:t>Lett</a:t>
            </a:r>
            <a:r>
              <a:rPr lang="en-US" sz="1600" u="sng" dirty="0"/>
              <a:t> </a:t>
            </a:r>
            <a:r>
              <a:rPr lang="en-US" sz="1600" b="1" u="sng" dirty="0"/>
              <a:t>528</a:t>
            </a:r>
            <a:r>
              <a:rPr lang="en-US" sz="1600" u="sng" dirty="0"/>
              <a:t>(1): 27-30</a:t>
            </a:r>
            <a:r>
              <a:rPr lang="en-US" sz="1600" u="sng" dirty="0" smtClean="0"/>
              <a:t>.</a:t>
            </a:r>
          </a:p>
          <a:p>
            <a:pPr eaLnBrk="1" hangingPunct="1">
              <a:buSzTx/>
              <a:buFont typeface="Wingdings" pitchFamily="2" charset="2"/>
              <a:buChar char=""/>
              <a:defRPr/>
            </a:pPr>
            <a:r>
              <a:rPr lang="en-US" sz="1600" dirty="0"/>
              <a:t>Moritz, S</a:t>
            </a:r>
            <a:r>
              <a:rPr lang="en-US" sz="1600" dirty="0" smtClean="0"/>
              <a:t>., et al. </a:t>
            </a:r>
            <a:r>
              <a:rPr lang="en-US" sz="1600" dirty="0"/>
              <a:t>(2011). </a:t>
            </a:r>
            <a:r>
              <a:rPr lang="en-US" sz="1600" i="1" dirty="0"/>
              <a:t>"Further evidence for the efficacy of association splitting as a self-help technique for reducing obsessive thoughts." </a:t>
            </a:r>
            <a:r>
              <a:rPr lang="en-US" sz="1600" u="sng" dirty="0" smtClean="0"/>
              <a:t>Depress </a:t>
            </a:r>
            <a:r>
              <a:rPr lang="en-US" sz="1600" u="sng" dirty="0" err="1" smtClean="0"/>
              <a:t>Anx</a:t>
            </a:r>
            <a:r>
              <a:rPr lang="en-US" sz="1600" u="sng" dirty="0" smtClean="0"/>
              <a:t> </a:t>
            </a:r>
            <a:r>
              <a:rPr lang="en-US" sz="1600" b="1" u="sng" dirty="0" smtClean="0"/>
              <a:t>28</a:t>
            </a:r>
            <a:r>
              <a:rPr lang="en-US" sz="1600" u="sng" dirty="0" smtClean="0"/>
              <a:t>: </a:t>
            </a:r>
            <a:r>
              <a:rPr lang="en-US" sz="1600" u="sng" dirty="0"/>
              <a:t>574</a:t>
            </a:r>
            <a:r>
              <a:rPr lang="en-US" sz="1600" u="sng" dirty="0" smtClean="0"/>
              <a:t>-81</a:t>
            </a:r>
            <a:endParaRPr lang="en-US" sz="1600" dirty="0" smtClean="0"/>
          </a:p>
        </p:txBody>
      </p:sp>
      <p:sp>
        <p:nvSpPr>
          <p:cNvPr id="27652" name="Line 6"/>
          <p:cNvSpPr>
            <a:spLocks noChangeShapeType="1"/>
          </p:cNvSpPr>
          <p:nvPr/>
        </p:nvSpPr>
        <p:spPr bwMode="auto">
          <a:xfrm>
            <a:off x="612776" y="6741368"/>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3585241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2008" y="188640"/>
            <a:ext cx="8964488" cy="1066800"/>
          </a:xfrm>
        </p:spPr>
        <p:txBody>
          <a:bodyPr lIns="92075" tIns="46038" rIns="92075" bIns="46038"/>
          <a:lstStyle/>
          <a:p>
            <a:pPr eaLnBrk="1" hangingPunct="1">
              <a:defRPr/>
            </a:pPr>
            <a:r>
              <a:rPr lang="en-US" sz="4000" dirty="0" smtClean="0"/>
              <a:t>exercise 3: sectional review</a:t>
            </a:r>
          </a:p>
        </p:txBody>
      </p:sp>
      <p:sp>
        <p:nvSpPr>
          <p:cNvPr id="6148" name="Rectangle 4"/>
          <p:cNvSpPr>
            <a:spLocks noGrp="1" noChangeArrowheads="1"/>
          </p:cNvSpPr>
          <p:nvPr>
            <p:ph type="body" sz="half" idx="1"/>
          </p:nvPr>
        </p:nvSpPr>
        <p:spPr>
          <a:xfrm>
            <a:off x="2843808" y="1399456"/>
            <a:ext cx="6264696" cy="4261792"/>
          </a:xfrm>
        </p:spPr>
        <p:txBody>
          <a:bodyPr lIns="92075" tIns="46038" rIns="92075" bIns="46038"/>
          <a:lstStyle/>
          <a:p>
            <a:pPr marL="0" indent="0" eaLnBrk="1" hangingPunct="1">
              <a:buSzTx/>
              <a:buNone/>
              <a:defRPr/>
            </a:pPr>
            <a:r>
              <a:rPr lang="en-US" dirty="0" smtClean="0">
                <a:solidFill>
                  <a:schemeClr val="accent5"/>
                </a:solidFill>
              </a:rPr>
              <a:t>from this medications, herbs and dietary supplements section of the seminar, what has been most interesting and potentially useful for you?  how could you begin to apply this information?</a:t>
            </a:r>
          </a:p>
          <a:p>
            <a:pPr marL="666000" eaLnBrk="1" hangingPunct="1">
              <a:buSzTx/>
              <a:defRPr/>
            </a:pPr>
            <a:r>
              <a:rPr lang="en-US" dirty="0" smtClean="0">
                <a:solidFill>
                  <a:schemeClr val="accent5"/>
                </a:solidFill>
              </a:rPr>
              <a:t> solo </a:t>
            </a:r>
            <a:r>
              <a:rPr lang="is-IS" dirty="0" smtClean="0">
                <a:solidFill>
                  <a:schemeClr val="accent5"/>
                </a:solidFill>
              </a:rPr>
              <a:t>… reflection sheet</a:t>
            </a:r>
          </a:p>
        </p:txBody>
      </p:sp>
      <p:sp>
        <p:nvSpPr>
          <p:cNvPr id="15365" name="Line 4"/>
          <p:cNvSpPr>
            <a:spLocks noChangeShapeType="1"/>
          </p:cNvSpPr>
          <p:nvPr/>
        </p:nvSpPr>
        <p:spPr bwMode="auto">
          <a:xfrm>
            <a:off x="629952" y="6309320"/>
            <a:ext cx="7848600"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 name="Picture 1"/>
          <p:cNvPicPr>
            <a:picLocks noChangeAspect="1"/>
          </p:cNvPicPr>
          <p:nvPr/>
        </p:nvPicPr>
        <p:blipFill>
          <a:blip r:embed="rId2"/>
          <a:stretch>
            <a:fillRect/>
          </a:stretch>
        </p:blipFill>
        <p:spPr>
          <a:xfrm>
            <a:off x="107504" y="2060848"/>
            <a:ext cx="2664296" cy="2664296"/>
          </a:xfrm>
          <a:prstGeom prst="rect">
            <a:avLst/>
          </a:prstGeom>
        </p:spPr>
      </p:pic>
    </p:spTree>
    <p:extLst>
      <p:ext uri="{BB962C8B-B14F-4D97-AF65-F5344CB8AC3E}">
        <p14:creationId xmlns:p14="http://schemas.microsoft.com/office/powerpoint/2010/main" val="15602550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2008" y="44624"/>
            <a:ext cx="8964488" cy="1066800"/>
          </a:xfrm>
        </p:spPr>
        <p:txBody>
          <a:bodyPr lIns="92075" tIns="46038" rIns="92075" bIns="46038"/>
          <a:lstStyle/>
          <a:p>
            <a:pPr eaLnBrk="1" hangingPunct="1">
              <a:defRPr/>
            </a:pPr>
            <a:r>
              <a:rPr lang="en-US" sz="4000" dirty="0" smtClean="0"/>
              <a:t>exercise 4: pills role play!</a:t>
            </a:r>
          </a:p>
        </p:txBody>
      </p:sp>
      <p:sp>
        <p:nvSpPr>
          <p:cNvPr id="6148" name="Rectangle 4"/>
          <p:cNvSpPr>
            <a:spLocks noGrp="1" noChangeArrowheads="1"/>
          </p:cNvSpPr>
          <p:nvPr>
            <p:ph type="body" sz="half" idx="1"/>
          </p:nvPr>
        </p:nvSpPr>
        <p:spPr>
          <a:xfrm>
            <a:off x="2843808" y="1111424"/>
            <a:ext cx="6264696" cy="5341912"/>
          </a:xfrm>
        </p:spPr>
        <p:txBody>
          <a:bodyPr lIns="92075" tIns="46038" rIns="92075" bIns="46038"/>
          <a:lstStyle/>
          <a:p>
            <a:pPr marL="0" indent="0" eaLnBrk="1" hangingPunct="1">
              <a:buSzTx/>
              <a:buNone/>
              <a:defRPr/>
            </a:pPr>
            <a:r>
              <a:rPr lang="en-US" dirty="0" smtClean="0">
                <a:solidFill>
                  <a:schemeClr val="accent5"/>
                </a:solidFill>
              </a:rPr>
              <a:t>role play in threes (client, therapist &amp; observer) – client chooses 1 of the 3 questions  below to ask the therapist: </a:t>
            </a:r>
          </a:p>
          <a:p>
            <a:pPr marL="468000" indent="-450000" eaLnBrk="1" hangingPunct="1">
              <a:buSzTx/>
              <a:defRPr/>
            </a:pPr>
            <a:r>
              <a:rPr lang="en-US" dirty="0" smtClean="0">
                <a:solidFill>
                  <a:schemeClr val="accent5"/>
                </a:solidFill>
              </a:rPr>
              <a:t>I’ve read that the pills are no better than placebo</a:t>
            </a:r>
            <a:endParaRPr lang="is-IS" dirty="0" smtClean="0">
              <a:solidFill>
                <a:schemeClr val="accent5"/>
              </a:solidFill>
            </a:endParaRPr>
          </a:p>
          <a:p>
            <a:pPr marL="468000" indent="-450000" eaLnBrk="1" hangingPunct="1">
              <a:buSzTx/>
              <a:defRPr/>
            </a:pPr>
            <a:r>
              <a:rPr lang="is-IS" dirty="0" smtClean="0">
                <a:solidFill>
                  <a:schemeClr val="accent5"/>
                </a:solidFill>
              </a:rPr>
              <a:t>won’t I get addicted &amp; be unable to come off them?</a:t>
            </a:r>
          </a:p>
          <a:p>
            <a:pPr marL="468000" indent="-450000" eaLnBrk="1" hangingPunct="1">
              <a:buSzTx/>
              <a:defRPr/>
            </a:pPr>
            <a:r>
              <a:rPr lang="is-IS" dirty="0" smtClean="0">
                <a:solidFill>
                  <a:schemeClr val="accent5"/>
                </a:solidFill>
              </a:rPr>
              <a:t>only partial response to pills, what to do now?</a:t>
            </a:r>
            <a:endParaRPr lang="en-US" dirty="0" smtClean="0">
              <a:solidFill>
                <a:schemeClr val="accent5"/>
              </a:solidFill>
            </a:endParaRPr>
          </a:p>
          <a:p>
            <a:pPr marL="0" indent="0" eaLnBrk="1" hangingPunct="1">
              <a:buSzTx/>
              <a:buNone/>
              <a:defRPr/>
            </a:pPr>
            <a:endParaRPr lang="en-US" dirty="0"/>
          </a:p>
        </p:txBody>
      </p:sp>
      <p:sp>
        <p:nvSpPr>
          <p:cNvPr id="15365" name="Line 4"/>
          <p:cNvSpPr>
            <a:spLocks noChangeShapeType="1"/>
          </p:cNvSpPr>
          <p:nvPr/>
        </p:nvSpPr>
        <p:spPr bwMode="auto">
          <a:xfrm>
            <a:off x="629952" y="6741368"/>
            <a:ext cx="7848600"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 name="Picture 1"/>
          <p:cNvPicPr>
            <a:picLocks noChangeAspect="1"/>
          </p:cNvPicPr>
          <p:nvPr/>
        </p:nvPicPr>
        <p:blipFill>
          <a:blip r:embed="rId2"/>
          <a:stretch>
            <a:fillRect/>
          </a:stretch>
        </p:blipFill>
        <p:spPr>
          <a:xfrm>
            <a:off x="107504" y="1831504"/>
            <a:ext cx="2664296" cy="2664296"/>
          </a:xfrm>
          <a:prstGeom prst="rect">
            <a:avLst/>
          </a:prstGeom>
        </p:spPr>
      </p:pic>
    </p:spTree>
    <p:extLst>
      <p:ext uri="{BB962C8B-B14F-4D97-AF65-F5344CB8AC3E}">
        <p14:creationId xmlns:p14="http://schemas.microsoft.com/office/powerpoint/2010/main" val="36360176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rrowheads="1"/>
          </p:cNvSpPr>
          <p:nvPr>
            <p:ph type="title"/>
          </p:nvPr>
        </p:nvSpPr>
        <p:spPr>
          <a:xfrm>
            <a:off x="411361" y="269379"/>
            <a:ext cx="8193087" cy="783357"/>
          </a:xfrm>
        </p:spPr>
        <p:txBody>
          <a:bodyPr lIns="92075" tIns="46038" rIns="92075" bIns="46038" anchor="b"/>
          <a:lstStyle/>
          <a:p>
            <a:pPr eaLnBrk="1" hangingPunct="1">
              <a:defRPr/>
            </a:pPr>
            <a:r>
              <a:rPr lang="en-US" dirty="0" smtClean="0"/>
              <a:t>key points of this workshop</a:t>
            </a:r>
          </a:p>
        </p:txBody>
      </p:sp>
      <p:sp>
        <p:nvSpPr>
          <p:cNvPr id="147459" name="Rectangle 3"/>
          <p:cNvSpPr>
            <a:spLocks noGrp="1" noRot="1" noChangeArrowheads="1"/>
          </p:cNvSpPr>
          <p:nvPr>
            <p:ph type="body" sz="half" idx="3"/>
          </p:nvPr>
        </p:nvSpPr>
        <p:spPr>
          <a:xfrm>
            <a:off x="3275856" y="1296144"/>
            <a:ext cx="5760640" cy="5085184"/>
          </a:xfrm>
        </p:spPr>
        <p:txBody>
          <a:bodyPr lIns="92075" tIns="46038" rIns="92075" bIns="46038"/>
          <a:lstStyle/>
          <a:p>
            <a:pPr marL="342000" indent="-446400" eaLnBrk="1" hangingPunct="1">
              <a:lnSpc>
                <a:spcPct val="90000"/>
              </a:lnSpc>
              <a:spcBef>
                <a:spcPts val="576"/>
              </a:spcBef>
              <a:buSzPct val="120000"/>
              <a:buFont typeface="Wingdings" charset="2"/>
              <a:buChar char="ü"/>
              <a:defRPr/>
            </a:pPr>
            <a:r>
              <a:rPr lang="en-US" sz="2400" dirty="0" smtClean="0">
                <a:solidFill>
                  <a:schemeClr val="accent3"/>
                </a:solidFill>
                <a:effectLst>
                  <a:outerShdw blurRad="50800" dist="38100" dir="2700000" algn="tl" rotWithShape="0">
                    <a:prstClr val="black">
                      <a:alpha val="40000"/>
                    </a:prstClr>
                  </a:outerShdw>
                </a:effectLst>
              </a:rPr>
              <a:t>intro &amp; your </a:t>
            </a:r>
            <a:r>
              <a:rPr lang="en-US" sz="2400" dirty="0">
                <a:solidFill>
                  <a:schemeClr val="accent3"/>
                </a:solidFill>
                <a:effectLst>
                  <a:outerShdw blurRad="50800" dist="38100" dir="2700000" algn="tl" rotWithShape="0">
                    <a:prstClr val="black">
                      <a:alpha val="40000"/>
                    </a:prstClr>
                  </a:outerShdw>
                </a:effectLst>
              </a:rPr>
              <a:t>hopes for the day</a:t>
            </a:r>
          </a:p>
          <a:p>
            <a:pPr marL="0" indent="0" eaLnBrk="1" hangingPunct="1">
              <a:lnSpc>
                <a:spcPct val="90000"/>
              </a:lnSpc>
              <a:buSzPct val="110000"/>
              <a:buNone/>
              <a:defRPr/>
            </a:pPr>
            <a:r>
              <a:rPr lang="en-US" sz="800" dirty="0">
                <a:effectLst>
                  <a:outerShdw blurRad="50800" dist="38100" dir="2700000" algn="tl" rotWithShape="0">
                    <a:prstClr val="black">
                      <a:alpha val="40000"/>
                    </a:prstClr>
                  </a:outerShdw>
                </a:effectLst>
              </a:rPr>
              <a:t>      </a:t>
            </a:r>
            <a:endParaRPr lang="en-US" sz="800" i="1" dirty="0">
              <a:effectLst>
                <a:outerShdw blurRad="50800" dist="38100" dir="2700000" algn="tl" rotWithShape="0">
                  <a:prstClr val="black">
                    <a:alpha val="40000"/>
                  </a:prstClr>
                </a:outerShdw>
              </a:effectLst>
            </a:endParaRPr>
          </a:p>
          <a:p>
            <a:pPr marL="446400" indent="-446400" eaLnBrk="1" hangingPunct="1">
              <a:lnSpc>
                <a:spcPct val="90000"/>
              </a:lnSpc>
              <a:buSzPct val="120000"/>
              <a:buFont typeface="Wingdings" charset="2"/>
              <a:buChar char="ü"/>
              <a:defRPr/>
            </a:pPr>
            <a:r>
              <a:rPr lang="en-US" sz="2400" dirty="0">
                <a:solidFill>
                  <a:schemeClr val="accent3"/>
                </a:solidFill>
                <a:effectLst>
                  <a:outerShdw blurRad="50800" dist="38100" dir="2700000" algn="tl" rotWithShape="0">
                    <a:prstClr val="black">
                      <a:alpha val="40000"/>
                    </a:prstClr>
                  </a:outerShdw>
                </a:effectLst>
              </a:rPr>
              <a:t>overview, psychotherapy’s improvable outcomes, progress monitoring &amp; a contextual model          </a:t>
            </a:r>
          </a:p>
          <a:p>
            <a:pPr marL="0" indent="0" eaLnBrk="1" hangingPunct="1">
              <a:lnSpc>
                <a:spcPct val="90000"/>
              </a:lnSpc>
              <a:buSzPct val="110000"/>
              <a:buNone/>
              <a:defRPr/>
            </a:pPr>
            <a:endParaRPr lang="en-US" sz="800" dirty="0">
              <a:effectLst>
                <a:outerShdw blurRad="50800" dist="38100" dir="2700000" algn="tl" rotWithShape="0">
                  <a:prstClr val="black">
                    <a:alpha val="40000"/>
                  </a:prstClr>
                </a:outerShdw>
              </a:effectLst>
            </a:endParaRPr>
          </a:p>
          <a:p>
            <a:pPr marL="446400" indent="-446400" eaLnBrk="1" hangingPunct="1">
              <a:lnSpc>
                <a:spcPct val="90000"/>
              </a:lnSpc>
              <a:buSzPct val="120000"/>
              <a:buFont typeface="Wingdings" charset="2"/>
              <a:buChar char="ü"/>
              <a:defRPr/>
            </a:pPr>
            <a:r>
              <a:rPr lang="en-US" sz="2400" dirty="0" smtClean="0">
                <a:solidFill>
                  <a:schemeClr val="accent3"/>
                </a:solidFill>
                <a:effectLst>
                  <a:outerShdw blurRad="50800" dist="38100" dir="2700000" algn="tl" rotWithShape="0">
                    <a:prstClr val="black">
                      <a:alpha val="40000"/>
                    </a:prstClr>
                  </a:outerShdw>
                </a:effectLst>
              </a:rPr>
              <a:t>medication, herbs &amp; supplements</a:t>
            </a:r>
          </a:p>
          <a:p>
            <a:pPr marL="0" indent="0" eaLnBrk="1" hangingPunct="1">
              <a:lnSpc>
                <a:spcPct val="90000"/>
              </a:lnSpc>
              <a:buSzPct val="110000"/>
              <a:buNone/>
              <a:defRPr/>
            </a:pPr>
            <a:endParaRPr lang="en-US" sz="800" dirty="0">
              <a:effectLst>
                <a:outerShdw blurRad="50800" dist="38100" dir="2700000" algn="tl" rotWithShape="0">
                  <a:prstClr val="black">
                    <a:alpha val="40000"/>
                  </a:prstClr>
                </a:outerShdw>
              </a:effectLst>
            </a:endParaRPr>
          </a:p>
          <a:p>
            <a:pPr marL="447675" indent="-447675" eaLnBrk="1" hangingPunct="1">
              <a:lnSpc>
                <a:spcPct val="90000"/>
              </a:lnSpc>
              <a:buSzPct val="110000"/>
              <a:buFont typeface="Wingdings" pitchFamily="2" charset="2"/>
              <a:buChar char="Ø"/>
              <a:defRPr/>
            </a:pPr>
            <a:r>
              <a:rPr lang="en-US" sz="2400" dirty="0">
                <a:solidFill>
                  <a:srgbClr val="FFCC00"/>
                </a:solidFill>
                <a:effectLst>
                  <a:outerShdw blurRad="50800" dist="38100" dir="2700000" algn="tl" rotWithShape="0">
                    <a:prstClr val="black">
                      <a:alpha val="40000"/>
                    </a:prstClr>
                  </a:outerShdw>
                </a:effectLst>
              </a:rPr>
              <a:t>diet, </a:t>
            </a:r>
            <a:r>
              <a:rPr lang="en-US" sz="2400" dirty="0" smtClean="0">
                <a:solidFill>
                  <a:srgbClr val="FFCC00"/>
                </a:solidFill>
                <a:effectLst>
                  <a:outerShdw blurRad="50800" dist="38100" dir="2700000" algn="tl" rotWithShape="0">
                    <a:prstClr val="black">
                      <a:alpha val="40000"/>
                    </a:prstClr>
                  </a:outerShdw>
                </a:effectLst>
              </a:rPr>
              <a:t>alcohol, smoking </a:t>
            </a:r>
            <a:r>
              <a:rPr lang="en-US" sz="2400" dirty="0">
                <a:solidFill>
                  <a:srgbClr val="FFCC00"/>
                </a:solidFill>
                <a:effectLst>
                  <a:outerShdw blurRad="50800" dist="38100" dir="2700000" algn="tl" rotWithShape="0">
                    <a:prstClr val="black">
                      <a:alpha val="40000"/>
                    </a:prstClr>
                  </a:outerShdw>
                </a:effectLst>
              </a:rPr>
              <a:t>&amp; exercise  </a:t>
            </a:r>
          </a:p>
          <a:p>
            <a:pPr marL="0" indent="0" eaLnBrk="1" hangingPunct="1">
              <a:lnSpc>
                <a:spcPct val="90000"/>
              </a:lnSpc>
              <a:buSzPct val="110000"/>
              <a:buNone/>
              <a:defRPr/>
            </a:pPr>
            <a:r>
              <a:rPr lang="en-US" sz="800" dirty="0">
                <a:effectLst>
                  <a:outerShdw blurRad="50800" dist="38100" dir="2700000" algn="tl" rotWithShape="0">
                    <a:prstClr val="black">
                      <a:alpha val="40000"/>
                    </a:prstClr>
                  </a:outerShdw>
                </a:effectLst>
              </a:rPr>
              <a:t>        </a:t>
            </a:r>
          </a:p>
          <a:p>
            <a:pPr marL="447675" indent="-447675" eaLnBrk="1" hangingPunct="1">
              <a:lnSpc>
                <a:spcPct val="90000"/>
              </a:lnSpc>
              <a:buSzPct val="110000"/>
              <a:buFont typeface="Wingdings" pitchFamily="2" charset="2"/>
              <a:buChar char="Ø"/>
              <a:defRPr/>
            </a:pPr>
            <a:r>
              <a:rPr lang="en-US" sz="2400" dirty="0">
                <a:effectLst>
                  <a:outerShdw blurRad="50800" dist="38100" dir="2700000" algn="tl" rotWithShape="0">
                    <a:prstClr val="black">
                      <a:alpha val="40000"/>
                    </a:prstClr>
                  </a:outerShdw>
                </a:effectLst>
              </a:rPr>
              <a:t>when add biological methods? early on/strengths, later/</a:t>
            </a:r>
            <a:r>
              <a:rPr lang="en-US" sz="2400" dirty="0" err="1">
                <a:effectLst>
                  <a:outerShdw blurRad="50800" dist="38100" dir="2700000" algn="tl" rotWithShape="0">
                    <a:prstClr val="black">
                      <a:alpha val="40000"/>
                    </a:prstClr>
                  </a:outerShdw>
                </a:effectLst>
              </a:rPr>
              <a:t>augmnt</a:t>
            </a:r>
            <a:endParaRPr lang="en-US" sz="2400" dirty="0">
              <a:effectLst>
                <a:outerShdw blurRad="50800" dist="38100" dir="2700000" algn="tl" rotWithShape="0">
                  <a:prstClr val="black">
                    <a:alpha val="40000"/>
                  </a:prstClr>
                </a:outerShdw>
              </a:effectLst>
            </a:endParaRPr>
          </a:p>
          <a:p>
            <a:pPr marL="0" indent="0" eaLnBrk="1" hangingPunct="1">
              <a:lnSpc>
                <a:spcPct val="90000"/>
              </a:lnSpc>
              <a:buSzPct val="110000"/>
              <a:buNone/>
              <a:defRPr/>
            </a:pPr>
            <a:r>
              <a:rPr lang="en-US" sz="800" dirty="0">
                <a:effectLst>
                  <a:outerShdw blurRad="50800" dist="38100" dir="2700000" algn="tl" rotWithShape="0">
                    <a:prstClr val="black">
                      <a:alpha val="40000"/>
                    </a:prstClr>
                  </a:outerShdw>
                </a:effectLst>
              </a:rPr>
              <a:t>      </a:t>
            </a:r>
          </a:p>
          <a:p>
            <a:pPr marL="447675" indent="-447675" eaLnBrk="1" hangingPunct="1">
              <a:lnSpc>
                <a:spcPct val="90000"/>
              </a:lnSpc>
              <a:buSzPct val="110000"/>
              <a:buFont typeface="Wingdings" pitchFamily="2" charset="2"/>
              <a:buChar char="Ø"/>
              <a:defRPr/>
            </a:pPr>
            <a:r>
              <a:rPr lang="en-US" sz="2400" dirty="0">
                <a:effectLst>
                  <a:outerShdw blurRad="50800" dist="38100" dir="2700000" algn="tl" rotWithShape="0">
                    <a:prstClr val="black">
                      <a:alpha val="40000"/>
                    </a:prstClr>
                  </a:outerShdw>
                </a:effectLst>
              </a:rPr>
              <a:t>sleep (poor, apnea, restrict), </a:t>
            </a:r>
            <a:r>
              <a:rPr lang="en-US" sz="2400" dirty="0">
                <a:effectLst>
                  <a:outerShdw blurRad="50800" dist="38100" dir="2700000" algn="tl" rotWithShape="0">
                    <a:prstClr val="black">
                      <a:alpha val="40000"/>
                    </a:prstClr>
                  </a:outerShdw>
                </a:effectLst>
              </a:rPr>
              <a:t>light (box, alarm), </a:t>
            </a:r>
            <a:r>
              <a:rPr lang="en-US" sz="2400" dirty="0" err="1">
                <a:effectLst>
                  <a:outerShdw blurRad="50800" dist="38100" dir="2700000" algn="tl" rotWithShape="0">
                    <a:prstClr val="black">
                      <a:alpha val="40000"/>
                    </a:prstClr>
                  </a:outerShdw>
                </a:effectLst>
              </a:rPr>
              <a:t>ect</a:t>
            </a:r>
            <a:r>
              <a:rPr lang="en-US" sz="2400" dirty="0">
                <a:effectLst>
                  <a:outerShdw blurRad="50800" dist="38100" dir="2700000" algn="tl" rotWithShape="0">
                    <a:prstClr val="black">
                      <a:alpha val="40000"/>
                    </a:prstClr>
                  </a:outerShdw>
                </a:effectLst>
              </a:rPr>
              <a:t>, yoga,  acupuncture, </a:t>
            </a:r>
            <a:r>
              <a:rPr lang="en-US" sz="2400" dirty="0" err="1">
                <a:effectLst>
                  <a:outerShdw blurRad="50800" dist="38100" dir="2700000" algn="tl" rotWithShape="0">
                    <a:prstClr val="black">
                      <a:alpha val="40000"/>
                    </a:prstClr>
                  </a:outerShdw>
                </a:effectLst>
              </a:rPr>
              <a:t>botox</a:t>
            </a:r>
            <a:r>
              <a:rPr lang="en-US" sz="2400" dirty="0">
                <a:effectLst>
                  <a:outerShdw blurRad="50800" dist="38100" dir="2700000" algn="tl" rotWithShape="0">
                    <a:prstClr val="black">
                      <a:alpha val="40000"/>
                    </a:prstClr>
                  </a:outerShdw>
                </a:effectLst>
              </a:rPr>
              <a:t>, heat, </a:t>
            </a:r>
            <a:r>
              <a:rPr lang="en-US" sz="2400" dirty="0" err="1" smtClean="0">
                <a:effectLst>
                  <a:outerShdw blurRad="50800" dist="38100" dir="2700000" algn="tl" rotWithShape="0">
                    <a:prstClr val="black">
                      <a:alpha val="40000"/>
                    </a:prstClr>
                  </a:outerShdw>
                </a:effectLst>
              </a:rPr>
              <a:t>etc</a:t>
            </a:r>
            <a:endParaRPr lang="en-US" sz="800" i="1" dirty="0">
              <a:effectLst>
                <a:outerShdw blurRad="50800" dist="38100" dir="2700000" algn="tl" rotWithShape="0">
                  <a:prstClr val="black">
                    <a:alpha val="40000"/>
                  </a:prstClr>
                </a:outerShdw>
              </a:effectLst>
            </a:endParaRPr>
          </a:p>
        </p:txBody>
      </p:sp>
      <p:sp>
        <p:nvSpPr>
          <p:cNvPr id="5124" name="Line 4"/>
          <p:cNvSpPr>
            <a:spLocks noChangeShapeType="1"/>
          </p:cNvSpPr>
          <p:nvPr/>
        </p:nvSpPr>
        <p:spPr bwMode="auto">
          <a:xfrm>
            <a:off x="793750" y="6669360"/>
            <a:ext cx="7593013"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25" name="Rectangle 6"/>
          <p:cNvSpPr>
            <a:spLocks noChangeArrowheads="1"/>
          </p:cNvSpPr>
          <p:nvPr/>
        </p:nvSpPr>
        <p:spPr bwMode="gray">
          <a:xfrm>
            <a:off x="762000" y="601663"/>
            <a:ext cx="31750" cy="10525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endParaRPr kumimoji="1" lang="en-US" altLang="en-US" sz="2400"/>
          </a:p>
        </p:txBody>
      </p:sp>
      <p:pic>
        <p:nvPicPr>
          <p:cNvPr id="51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78" y="1772816"/>
            <a:ext cx="3203609"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176482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07380" y="2132856"/>
            <a:ext cx="4464620" cy="3672679"/>
          </a:xfrm>
        </p:spPr>
        <p:txBody>
          <a:bodyPr/>
          <a:lstStyle/>
          <a:p>
            <a:pPr marL="355600" indent="-355600">
              <a:buSzPct val="110000"/>
              <a:buFont typeface="Wingdings" pitchFamily="2" charset="2"/>
              <a:buChar char="²"/>
              <a:defRPr/>
            </a:pPr>
            <a:r>
              <a:rPr lang="en-GB" sz="2200" dirty="0" smtClean="0"/>
              <a:t>study of 119 therapists treating 10,786 patients</a:t>
            </a:r>
          </a:p>
          <a:p>
            <a:pPr marL="355600" indent="-355600">
              <a:buSzPct val="110000"/>
              <a:buFont typeface="Wingdings" pitchFamily="2" charset="2"/>
              <a:buChar char="²"/>
              <a:defRPr/>
            </a:pPr>
            <a:r>
              <a:rPr lang="en-GB" sz="2200" dirty="0" smtClean="0"/>
              <a:t>recovery used the standard Jacobson &amp; </a:t>
            </a:r>
            <a:r>
              <a:rPr lang="en-GB" sz="2200" dirty="0" err="1"/>
              <a:t>T</a:t>
            </a:r>
            <a:r>
              <a:rPr lang="en-GB" sz="2200" dirty="0" err="1" smtClean="0"/>
              <a:t>ruax</a:t>
            </a:r>
            <a:r>
              <a:rPr lang="en-GB" sz="2200" dirty="0" smtClean="0"/>
              <a:t> criteria: reliable change to below the clinical cut-off</a:t>
            </a:r>
          </a:p>
          <a:p>
            <a:pPr marL="355600" indent="-355600">
              <a:buSzPct val="110000"/>
              <a:buFont typeface="Wingdings" pitchFamily="2" charset="2"/>
              <a:buChar char="²"/>
              <a:defRPr/>
            </a:pPr>
            <a:r>
              <a:rPr lang="en-GB" sz="2200" dirty="0" smtClean="0"/>
              <a:t>three groups of therapists found, comprising 19 poor (16%), 79 average (66%), and 21 excellent (18%)</a:t>
            </a:r>
          </a:p>
        </p:txBody>
      </p:sp>
      <p:sp>
        <p:nvSpPr>
          <p:cNvPr id="19459" name="Line 6"/>
          <p:cNvSpPr>
            <a:spLocks noChangeShapeType="1"/>
          </p:cNvSpPr>
          <p:nvPr/>
        </p:nvSpPr>
        <p:spPr bwMode="auto">
          <a:xfrm>
            <a:off x="576264" y="6165850"/>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Title 7"/>
          <p:cNvSpPr>
            <a:spLocks noGrp="1"/>
          </p:cNvSpPr>
          <p:nvPr>
            <p:ph type="title"/>
          </p:nvPr>
        </p:nvSpPr>
        <p:spPr>
          <a:xfrm>
            <a:off x="251520" y="-26988"/>
            <a:ext cx="8568952" cy="873126"/>
          </a:xfrm>
        </p:spPr>
        <p:txBody>
          <a:bodyPr/>
          <a:lstStyle/>
          <a:p>
            <a:pPr algn="ctr">
              <a:defRPr/>
            </a:pPr>
            <a:r>
              <a:rPr lang="en-GB" sz="4000" b="0" dirty="0" smtClean="0"/>
              <a:t>differences in recovery rates</a:t>
            </a:r>
            <a:endParaRPr lang="en-GB" sz="4000" b="0" dirty="0"/>
          </a:p>
        </p:txBody>
      </p:sp>
      <p:graphicFrame>
        <p:nvGraphicFramePr>
          <p:cNvPr id="19461" name="Content Placeholder 2"/>
          <p:cNvGraphicFramePr>
            <a:graphicFrameLocks noGrp="1"/>
          </p:cNvGraphicFramePr>
          <p:nvPr>
            <p:ph idx="1"/>
            <p:extLst>
              <p:ext uri="{D42A27DB-BD31-4B8C-83A1-F6EECF244321}">
                <p14:modId xmlns:p14="http://schemas.microsoft.com/office/powerpoint/2010/main" val="1322665110"/>
              </p:ext>
            </p:extLst>
          </p:nvPr>
        </p:nvGraphicFramePr>
        <p:xfrm>
          <a:off x="4388866" y="1250950"/>
          <a:ext cx="4719638" cy="5030788"/>
        </p:xfrm>
        <a:graphic>
          <a:graphicData uri="http://schemas.openxmlformats.org/presentationml/2006/ole">
            <mc:AlternateContent xmlns:mc="http://schemas.openxmlformats.org/markup-compatibility/2006">
              <mc:Choice xmlns:v="urn:schemas-microsoft-com:vml" Requires="v">
                <p:oleObj spid="_x0000_s88186" r:id="rId3" imgW="4724809" imgH="5029636" progId="Excel.Chart.8">
                  <p:embed/>
                </p:oleObj>
              </mc:Choice>
              <mc:Fallback>
                <p:oleObj r:id="rId3" imgW="4724809" imgH="5029636"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8866" y="1250950"/>
                        <a:ext cx="4719638" cy="5030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9462" name="TextBox 9"/>
          <p:cNvSpPr txBox="1">
            <a:spLocks noChangeArrowheads="1"/>
          </p:cNvSpPr>
          <p:nvPr/>
        </p:nvSpPr>
        <p:spPr bwMode="auto">
          <a:xfrm>
            <a:off x="-36512" y="6238876"/>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dirty="0">
                <a:effectLst>
                  <a:outerShdw blurRad="50800" dist="38100" dir="2700000" algn="tl" rotWithShape="0">
                    <a:prstClr val="black">
                      <a:alpha val="40000"/>
                    </a:prstClr>
                  </a:outerShdw>
                </a:effectLst>
              </a:rPr>
              <a:t>Saxon, D. &amp; M. </a:t>
            </a:r>
            <a:r>
              <a:rPr lang="en-GB" altLang="en-US" sz="1600" dirty="0" err="1">
                <a:effectLst>
                  <a:outerShdw blurRad="50800" dist="38100" dir="2700000" algn="tl" rotWithShape="0">
                    <a:prstClr val="black">
                      <a:alpha val="40000"/>
                    </a:prstClr>
                  </a:outerShdw>
                </a:effectLst>
              </a:rPr>
              <a:t>Barkham</a:t>
            </a:r>
            <a:r>
              <a:rPr lang="en-GB" altLang="en-US" sz="1600" dirty="0">
                <a:effectLst>
                  <a:outerShdw blurRad="50800" dist="38100" dir="2700000" algn="tl" rotWithShape="0">
                    <a:prstClr val="black">
                      <a:alpha val="40000"/>
                    </a:prstClr>
                  </a:outerShdw>
                </a:effectLst>
              </a:rPr>
              <a:t> (2012). </a:t>
            </a:r>
            <a:r>
              <a:rPr lang="en-GB" altLang="en-US" sz="1600" i="1" dirty="0">
                <a:effectLst>
                  <a:outerShdw blurRad="50800" dist="38100" dir="2700000" algn="tl" rotWithShape="0">
                    <a:prstClr val="black">
                      <a:alpha val="40000"/>
                    </a:prstClr>
                  </a:outerShdw>
                </a:effectLst>
              </a:rPr>
              <a:t>"Patterns of therapist variability: Therapist effects &amp; the contribution of patient severity and risk." </a:t>
            </a:r>
            <a:r>
              <a:rPr lang="en-GB" altLang="en-US" sz="1600" dirty="0">
                <a:effectLst>
                  <a:outerShdw blurRad="50800" dist="38100" dir="2700000" algn="tl" rotWithShape="0">
                    <a:prstClr val="black">
                      <a:alpha val="40000"/>
                    </a:prstClr>
                  </a:outerShdw>
                </a:effectLst>
              </a:rPr>
              <a:t>J Consult </a:t>
            </a:r>
            <a:r>
              <a:rPr lang="en-GB" altLang="en-US" sz="1600" dirty="0" err="1">
                <a:effectLst>
                  <a:outerShdw blurRad="50800" dist="38100" dir="2700000" algn="tl" rotWithShape="0">
                    <a:prstClr val="black">
                      <a:alpha val="40000"/>
                    </a:prstClr>
                  </a:outerShdw>
                </a:effectLst>
              </a:rPr>
              <a:t>Clin</a:t>
            </a:r>
            <a:r>
              <a:rPr lang="en-GB" altLang="en-US" sz="1600" dirty="0">
                <a:effectLst>
                  <a:outerShdw blurRad="50800" dist="38100" dir="2700000" algn="tl" rotWithShape="0">
                    <a:prstClr val="black">
                      <a:alpha val="40000"/>
                    </a:prstClr>
                  </a:outerShdw>
                </a:effectLst>
              </a:rPr>
              <a:t> </a:t>
            </a:r>
            <a:r>
              <a:rPr lang="en-GB" altLang="en-US" sz="1600" dirty="0" err="1">
                <a:effectLst>
                  <a:outerShdw blurRad="50800" dist="38100" dir="2700000" algn="tl" rotWithShape="0">
                    <a:prstClr val="black">
                      <a:alpha val="40000"/>
                    </a:prstClr>
                  </a:outerShdw>
                </a:effectLst>
              </a:rPr>
              <a:t>Psychol</a:t>
            </a:r>
            <a:r>
              <a:rPr lang="en-GB" altLang="en-US" sz="1600" dirty="0">
                <a:effectLst>
                  <a:outerShdw blurRad="50800" dist="38100" dir="2700000" algn="tl" rotWithShape="0">
                    <a:prstClr val="black">
                      <a:alpha val="40000"/>
                    </a:prstClr>
                  </a:outerShdw>
                </a:effectLst>
              </a:rPr>
              <a:t> 80(4): 535-546.</a:t>
            </a:r>
            <a:r>
              <a:rPr lang="en-GB" altLang="en-US" sz="1600" u="sng" dirty="0">
                <a:effectLst>
                  <a:outerShdw blurRad="50800" dist="38100" dir="2700000" algn="tl" rotWithShape="0">
                    <a:prstClr val="black">
                      <a:alpha val="40000"/>
                    </a:prstClr>
                  </a:outerShdw>
                </a:effectLst>
              </a:rPr>
              <a:t> </a:t>
            </a:r>
          </a:p>
        </p:txBody>
      </p:sp>
      <p:sp>
        <p:nvSpPr>
          <p:cNvPr id="11" name="TextBox 10"/>
          <p:cNvSpPr txBox="1"/>
          <p:nvPr/>
        </p:nvSpPr>
        <p:spPr>
          <a:xfrm>
            <a:off x="72008" y="880844"/>
            <a:ext cx="4572000" cy="1107996"/>
          </a:xfrm>
          <a:prstGeom prst="rect">
            <a:avLst/>
          </a:prstGeom>
          <a:noFill/>
        </p:spPr>
        <p:txBody>
          <a:bodyPr wrap="square">
            <a:spAutoFit/>
          </a:bodyPr>
          <a:lstStyle/>
          <a:p>
            <a:pPr algn="ctr">
              <a:defRPr/>
            </a:pPr>
            <a:r>
              <a:rPr lang="en-GB" sz="2200" dirty="0">
                <a:solidFill>
                  <a:schemeClr val="tx2">
                    <a:lumMod val="90000"/>
                  </a:schemeClr>
                </a:solidFill>
                <a:effectLst>
                  <a:outerShdw blurRad="50800" dist="38100" dir="2700000" algn="tl" rotWithShape="0">
                    <a:prstClr val="black">
                      <a:alpha val="40000"/>
                    </a:prstClr>
                  </a:outerShdw>
                </a:effectLst>
                <a:cs typeface="+mn-cs"/>
              </a:rPr>
              <a:t>research in UK NHS adult primary care </a:t>
            </a:r>
            <a:r>
              <a:rPr lang="en-GB" sz="2200" dirty="0" err="1">
                <a:solidFill>
                  <a:schemeClr val="tx2">
                    <a:lumMod val="90000"/>
                  </a:schemeClr>
                </a:solidFill>
                <a:effectLst>
                  <a:outerShdw blurRad="50800" dist="38100" dir="2700000" algn="tl" rotWithShape="0">
                    <a:prstClr val="black">
                      <a:alpha val="40000"/>
                    </a:prstClr>
                  </a:outerShdw>
                </a:effectLst>
                <a:cs typeface="+mn-cs"/>
              </a:rPr>
              <a:t>counseling</a:t>
            </a:r>
            <a:r>
              <a:rPr lang="en-GB" sz="2200" dirty="0">
                <a:solidFill>
                  <a:schemeClr val="tx2">
                    <a:lumMod val="90000"/>
                  </a:schemeClr>
                </a:solidFill>
                <a:effectLst>
                  <a:outerShdw blurRad="50800" dist="38100" dir="2700000" algn="tl" rotWithShape="0">
                    <a:prstClr val="black">
                      <a:alpha val="40000"/>
                    </a:prstClr>
                  </a:outerShdw>
                </a:effectLst>
                <a:cs typeface="+mn-cs"/>
              </a:rPr>
              <a:t> &amp; psychological therapy services</a:t>
            </a:r>
          </a:p>
        </p:txBody>
      </p:sp>
      <p:sp>
        <p:nvSpPr>
          <p:cNvPr id="19464" name="TextBox 1"/>
          <p:cNvSpPr txBox="1">
            <a:spLocks noChangeArrowheads="1"/>
          </p:cNvSpPr>
          <p:nvPr/>
        </p:nvSpPr>
        <p:spPr bwMode="auto">
          <a:xfrm>
            <a:off x="5537201" y="908051"/>
            <a:ext cx="28799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r>
              <a:rPr lang="en-GB" altLang="en-US" sz="2800" i="1" dirty="0">
                <a:effectLst>
                  <a:outerShdw blurRad="50800" dist="38100" dir="2700000" algn="tl" rotWithShape="0">
                    <a:prstClr val="black">
                      <a:alpha val="40000"/>
                    </a:prstClr>
                  </a:outerShdw>
                </a:effectLst>
              </a:rPr>
              <a:t>recovery rates</a:t>
            </a:r>
          </a:p>
        </p:txBody>
      </p:sp>
    </p:spTree>
    <p:extLst>
      <p:ext uri="{BB962C8B-B14F-4D97-AF65-F5344CB8AC3E}">
        <p14:creationId xmlns:p14="http://schemas.microsoft.com/office/powerpoint/2010/main" val="27101876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a:xfrm>
            <a:off x="1" y="188640"/>
            <a:ext cx="9078058" cy="1143000"/>
          </a:xfrm>
        </p:spPr>
        <p:txBody>
          <a:bodyPr/>
          <a:lstStyle/>
          <a:p>
            <a:r>
              <a:rPr lang="en-GB" sz="4000" dirty="0">
                <a:latin typeface="Tahoma" charset="0"/>
                <a:cs typeface="Tahoma" charset="0"/>
              </a:rPr>
              <a:t>whole food diet &amp; depression risk</a:t>
            </a:r>
          </a:p>
        </p:txBody>
      </p:sp>
      <p:sp>
        <p:nvSpPr>
          <p:cNvPr id="5122" name="Text Placeholder 2"/>
          <p:cNvSpPr>
            <a:spLocks noGrp="1"/>
          </p:cNvSpPr>
          <p:nvPr>
            <p:ph type="body" sz="half" idx="1"/>
          </p:nvPr>
        </p:nvSpPr>
        <p:spPr>
          <a:xfrm>
            <a:off x="0" y="1700660"/>
            <a:ext cx="4970585" cy="3922713"/>
          </a:xfrm>
        </p:spPr>
        <p:txBody>
          <a:bodyPr/>
          <a:lstStyle/>
          <a:p>
            <a:pPr marL="449263" indent="-449263">
              <a:buSzPct val="100000"/>
              <a:buFont typeface="Wingdings" charset="0"/>
              <a:buChar char=""/>
            </a:pPr>
            <a:r>
              <a:rPr lang="en-GB" sz="2600" dirty="0">
                <a:latin typeface="Tahoma" charset="0"/>
                <a:cs typeface="Tahoma" charset="0"/>
              </a:rPr>
              <a:t>3,059 adults who were not initially depressed </a:t>
            </a:r>
          </a:p>
          <a:p>
            <a:pPr marL="449263" indent="-449263">
              <a:buSzPct val="100000"/>
              <a:buFont typeface="Wingdings" charset="0"/>
              <a:buChar char=""/>
            </a:pPr>
            <a:r>
              <a:rPr lang="en-GB" sz="2600" dirty="0">
                <a:latin typeface="Tahoma" charset="0"/>
                <a:cs typeface="Tahoma" charset="0"/>
              </a:rPr>
              <a:t>starting age 35 to 55 </a:t>
            </a:r>
          </a:p>
          <a:p>
            <a:pPr marL="449263" indent="-449263">
              <a:buSzPct val="100000"/>
              <a:buFont typeface="Wingdings" charset="0"/>
              <a:buChar char=""/>
            </a:pPr>
            <a:r>
              <a:rPr lang="en-GB" sz="2600" dirty="0">
                <a:latin typeface="Tahoma" charset="0"/>
                <a:cs typeface="Tahoma" charset="0"/>
              </a:rPr>
              <a:t>whole </a:t>
            </a:r>
            <a:r>
              <a:rPr lang="en-GB" sz="2600" dirty="0">
                <a:effectLst>
                  <a:outerShdw blurRad="50800" dist="38100" dir="2700000" algn="tl" rotWithShape="0">
                    <a:prstClr val="black">
                      <a:alpha val="40000"/>
                    </a:prstClr>
                  </a:outerShdw>
                </a:effectLst>
                <a:latin typeface="Tahoma" charset="0"/>
                <a:cs typeface="Tahoma" charset="0"/>
              </a:rPr>
              <a:t>food</a:t>
            </a:r>
            <a:r>
              <a:rPr lang="en-GB" sz="2600" dirty="0">
                <a:latin typeface="Tahoma" charset="0"/>
                <a:cs typeface="Tahoma" charset="0"/>
              </a:rPr>
              <a:t> </a:t>
            </a:r>
            <a:r>
              <a:rPr lang="en-GB" sz="2600" dirty="0">
                <a:effectLst>
                  <a:outerShdw blurRad="50800" dist="38100" dir="2700000" algn="tl" rotWithShape="0">
                    <a:prstClr val="black">
                      <a:alpha val="40000"/>
                    </a:prstClr>
                  </a:outerShdw>
                </a:effectLst>
                <a:latin typeface="Tahoma" charset="0"/>
                <a:cs typeface="Tahoma" charset="0"/>
              </a:rPr>
              <a:t>diet</a:t>
            </a:r>
            <a:r>
              <a:rPr lang="en-GB" sz="2600" dirty="0">
                <a:latin typeface="Tahoma" charset="0"/>
                <a:cs typeface="Tahoma" charset="0"/>
              </a:rPr>
              <a:t> </a:t>
            </a:r>
            <a:r>
              <a:rPr lang="en-GB" sz="2600" dirty="0" err="1">
                <a:latin typeface="Tahoma" charset="0"/>
                <a:cs typeface="Tahoma" charset="0"/>
              </a:rPr>
              <a:t>tertiles</a:t>
            </a:r>
            <a:r>
              <a:rPr lang="en-GB" sz="2600" dirty="0">
                <a:latin typeface="Tahoma" charset="0"/>
                <a:cs typeface="Tahoma" charset="0"/>
              </a:rPr>
              <a:t>: intake of vegetables,   fruit and fish measured</a:t>
            </a:r>
          </a:p>
          <a:p>
            <a:pPr marL="449263" indent="-449263">
              <a:buSzPct val="100000"/>
              <a:buFont typeface="Wingdings" charset="0"/>
              <a:buChar char=""/>
            </a:pPr>
            <a:r>
              <a:rPr lang="en-GB" sz="2600" dirty="0">
                <a:latin typeface="Tahoma" charset="0"/>
                <a:cs typeface="Tahoma" charset="0"/>
              </a:rPr>
              <a:t>presence of depression assessed 5 years later</a:t>
            </a:r>
          </a:p>
        </p:txBody>
      </p:sp>
      <p:graphicFrame>
        <p:nvGraphicFramePr>
          <p:cNvPr id="2" name="Content Placeholder 4"/>
          <p:cNvGraphicFramePr>
            <a:graphicFrameLocks noGrp="1"/>
          </p:cNvGraphicFramePr>
          <p:nvPr>
            <p:ph sz="half" idx="2"/>
            <p:extLst>
              <p:ext uri="{D42A27DB-BD31-4B8C-83A1-F6EECF244321}">
                <p14:modId xmlns:p14="http://schemas.microsoft.com/office/powerpoint/2010/main" val="3242710636"/>
              </p:ext>
            </p:extLst>
          </p:nvPr>
        </p:nvGraphicFramePr>
        <p:xfrm>
          <a:off x="4587631" y="1052736"/>
          <a:ext cx="3986823" cy="4896073"/>
        </p:xfrm>
        <a:graphic>
          <a:graphicData uri="http://schemas.openxmlformats.org/drawingml/2006/chart">
            <c:chart xmlns:c="http://schemas.openxmlformats.org/drawingml/2006/chart" xmlns:r="http://schemas.openxmlformats.org/officeDocument/2006/relationships" r:id="rId2"/>
          </a:graphicData>
        </a:graphic>
      </p:graphicFrame>
      <p:sp>
        <p:nvSpPr>
          <p:cNvPr id="5124" name="TextBox 5"/>
          <p:cNvSpPr txBox="1">
            <a:spLocks noChangeArrowheads="1"/>
          </p:cNvSpPr>
          <p:nvPr/>
        </p:nvSpPr>
        <p:spPr bwMode="auto">
          <a:xfrm>
            <a:off x="1011116" y="6239053"/>
            <a:ext cx="7083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GB" sz="1800" dirty="0" err="1" smtClean="0">
                <a:effectLst>
                  <a:outerShdw blurRad="50800" dist="38100" dir="2700000" algn="tl" rotWithShape="0">
                    <a:prstClr val="black">
                      <a:alpha val="40000"/>
                    </a:prstClr>
                  </a:outerShdw>
                </a:effectLst>
              </a:rPr>
              <a:t>Akbaraly</a:t>
            </a:r>
            <a:r>
              <a:rPr lang="en-GB" sz="1800" dirty="0">
                <a:effectLst>
                  <a:outerShdw blurRad="50800" dist="38100" dir="2700000" algn="tl" rotWithShape="0">
                    <a:prstClr val="black">
                      <a:alpha val="40000"/>
                    </a:prstClr>
                  </a:outerShdw>
                </a:effectLst>
              </a:rPr>
              <a:t>, T. et al. (2009). </a:t>
            </a:r>
            <a:r>
              <a:rPr lang="en-GB" sz="1800" i="1" dirty="0">
                <a:effectLst>
                  <a:outerShdw blurRad="50800" dist="38100" dir="2700000" algn="tl" rotWithShape="0">
                    <a:prstClr val="black">
                      <a:alpha val="40000"/>
                    </a:prstClr>
                  </a:outerShdw>
                </a:effectLst>
              </a:rPr>
              <a:t>"Dietary pattern and depressive symptoms in middle age.“</a:t>
            </a:r>
            <a:r>
              <a:rPr lang="en-GB" sz="1800" dirty="0">
                <a:effectLst>
                  <a:outerShdw blurRad="50800" dist="38100" dir="2700000" algn="tl" rotWithShape="0">
                    <a:prstClr val="black">
                      <a:alpha val="40000"/>
                    </a:prstClr>
                  </a:outerShdw>
                </a:effectLst>
              </a:rPr>
              <a:t>  Br J Psych 195(5): 408-413.</a:t>
            </a:r>
          </a:p>
        </p:txBody>
      </p:sp>
      <p:sp>
        <p:nvSpPr>
          <p:cNvPr id="5125" name="Line 4"/>
          <p:cNvSpPr>
            <a:spLocks noChangeShapeType="1"/>
          </p:cNvSpPr>
          <p:nvPr/>
        </p:nvSpPr>
        <p:spPr bwMode="auto">
          <a:xfrm>
            <a:off x="1208943" y="6165850"/>
            <a:ext cx="6705600" cy="0"/>
          </a:xfrm>
          <a:prstGeom prst="line">
            <a:avLst/>
          </a:prstGeom>
          <a:noFill/>
          <a:ln w="47625">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6" name="TextBox 2"/>
          <p:cNvSpPr txBox="1">
            <a:spLocks noChangeArrowheads="1"/>
          </p:cNvSpPr>
          <p:nvPr/>
        </p:nvSpPr>
        <p:spPr bwMode="auto">
          <a:xfrm>
            <a:off x="4631024" y="5414963"/>
            <a:ext cx="39734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GB" sz="1800" i="1" dirty="0">
                <a:effectLst>
                  <a:outerShdw blurRad="50800" dist="38100" dir="2700000" algn="tl" rotWithShape="0">
                    <a:prstClr val="black">
                      <a:alpha val="40000"/>
                    </a:prstClr>
                  </a:outerShdw>
                </a:effectLst>
              </a:rPr>
              <a:t>multiple other potential confounding factors allowed for</a:t>
            </a:r>
          </a:p>
        </p:txBody>
      </p:sp>
    </p:spTree>
    <p:extLst>
      <p:ext uri="{BB962C8B-B14F-4D97-AF65-F5344CB8AC3E}">
        <p14:creationId xmlns:p14="http://schemas.microsoft.com/office/powerpoint/2010/main" val="12287958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179513" y="228600"/>
            <a:ext cx="8779850" cy="1143000"/>
          </a:xfrm>
        </p:spPr>
        <p:txBody>
          <a:bodyPr/>
          <a:lstStyle/>
          <a:p>
            <a:r>
              <a:rPr lang="en-GB" sz="4000" dirty="0">
                <a:latin typeface="Tahoma" charset="0"/>
                <a:cs typeface="Tahoma" charset="0"/>
              </a:rPr>
              <a:t>processed diet &amp; depression risk</a:t>
            </a:r>
          </a:p>
        </p:txBody>
      </p:sp>
      <p:sp>
        <p:nvSpPr>
          <p:cNvPr id="21507" name="Text Placeholder 2"/>
          <p:cNvSpPr>
            <a:spLocks noGrp="1"/>
          </p:cNvSpPr>
          <p:nvPr>
            <p:ph type="body" sz="half" idx="1"/>
          </p:nvPr>
        </p:nvSpPr>
        <p:spPr>
          <a:xfrm>
            <a:off x="35496" y="1844824"/>
            <a:ext cx="5071697" cy="4176712"/>
          </a:xfrm>
        </p:spPr>
        <p:txBody>
          <a:bodyPr/>
          <a:lstStyle/>
          <a:p>
            <a:pPr marL="449263" indent="-449263">
              <a:buSzPct val="100000"/>
              <a:buFont typeface="Wingdings" pitchFamily="2" charset="2"/>
              <a:buChar char=""/>
              <a:defRPr/>
            </a:pPr>
            <a:r>
              <a:rPr lang="en-GB" sz="2600" dirty="0" smtClean="0">
                <a:latin typeface="Tahoma" pitchFamily="34" charset="0"/>
                <a:ea typeface="+mn-ea"/>
                <a:cs typeface="Tahoma" pitchFamily="34" charset="0"/>
              </a:rPr>
              <a:t>even more striking: the link between processed food intake &amp; the risk of subsequent depression </a:t>
            </a:r>
          </a:p>
          <a:p>
            <a:pPr marL="449263" indent="-449263">
              <a:buSzPct val="100000"/>
              <a:buFont typeface="Wingdings" pitchFamily="2" charset="2"/>
              <a:buChar char=""/>
              <a:defRPr/>
            </a:pPr>
            <a:r>
              <a:rPr lang="en-GB" sz="2600" dirty="0" smtClean="0">
                <a:latin typeface="Tahoma" pitchFamily="34" charset="0"/>
                <a:ea typeface="+mn-ea"/>
                <a:cs typeface="Tahoma" pitchFamily="34" charset="0"/>
              </a:rPr>
              <a:t>processed diet </a:t>
            </a:r>
            <a:r>
              <a:rPr lang="en-GB" sz="2600" dirty="0" err="1" smtClean="0">
                <a:latin typeface="Tahoma" pitchFamily="34" charset="0"/>
                <a:ea typeface="+mn-ea"/>
                <a:cs typeface="Tahoma" pitchFamily="34" charset="0"/>
              </a:rPr>
              <a:t>tertiles</a:t>
            </a:r>
            <a:r>
              <a:rPr lang="en-GB" sz="2600" dirty="0" smtClean="0">
                <a:latin typeface="Tahoma" pitchFamily="34" charset="0"/>
                <a:ea typeface="+mn-ea"/>
                <a:cs typeface="Tahoma" pitchFamily="34" charset="0"/>
              </a:rPr>
              <a:t>: sweetened desserts,     fried food, processed   meat, refined grains &amp;  high fat dairy products</a:t>
            </a:r>
          </a:p>
          <a:p>
            <a:pPr marL="0" indent="0">
              <a:buSzPct val="100000"/>
              <a:buFont typeface="Wingdings" pitchFamily="2" charset="2"/>
              <a:buNone/>
              <a:defRPr/>
            </a:pPr>
            <a:endParaRPr lang="en-GB" sz="4000" dirty="0" smtClean="0">
              <a:latin typeface="Tahoma" pitchFamily="34" charset="0"/>
              <a:ea typeface="+mn-ea"/>
              <a:cs typeface="Tahoma" pitchFamily="34" charset="0"/>
            </a:endParaRPr>
          </a:p>
        </p:txBody>
      </p:sp>
      <p:graphicFrame>
        <p:nvGraphicFramePr>
          <p:cNvPr id="2" name="Content Placeholder 4"/>
          <p:cNvGraphicFramePr>
            <a:graphicFrameLocks noGrp="1"/>
          </p:cNvGraphicFramePr>
          <p:nvPr>
            <p:ph sz="half" idx="2"/>
            <p:extLst>
              <p:ext uri="{D42A27DB-BD31-4B8C-83A1-F6EECF244321}">
                <p14:modId xmlns:p14="http://schemas.microsoft.com/office/powerpoint/2010/main" val="746455703"/>
              </p:ext>
            </p:extLst>
          </p:nvPr>
        </p:nvGraphicFramePr>
        <p:xfrm>
          <a:off x="4587631" y="1484784"/>
          <a:ext cx="4232841" cy="4989041"/>
        </p:xfrm>
        <a:graphic>
          <a:graphicData uri="http://schemas.openxmlformats.org/drawingml/2006/chart">
            <c:chart xmlns:c="http://schemas.openxmlformats.org/drawingml/2006/chart" xmlns:r="http://schemas.openxmlformats.org/officeDocument/2006/relationships" r:id="rId2"/>
          </a:graphicData>
        </a:graphic>
      </p:graphicFrame>
      <p:sp>
        <p:nvSpPr>
          <p:cNvPr id="6148" name="Line 4"/>
          <p:cNvSpPr>
            <a:spLocks noChangeShapeType="1"/>
          </p:cNvSpPr>
          <p:nvPr/>
        </p:nvSpPr>
        <p:spPr bwMode="auto">
          <a:xfrm>
            <a:off x="1208943" y="6524625"/>
            <a:ext cx="6705600" cy="0"/>
          </a:xfrm>
          <a:prstGeom prst="line">
            <a:avLst/>
          </a:prstGeom>
          <a:noFill/>
          <a:ln w="47625">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4025608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4016" y="345976"/>
            <a:ext cx="8892480" cy="1066800"/>
          </a:xfrm>
        </p:spPr>
        <p:txBody>
          <a:bodyPr lIns="92075" tIns="46038" rIns="92075" bIns="46038"/>
          <a:lstStyle/>
          <a:p>
            <a:pPr eaLnBrk="1" hangingPunct="1">
              <a:defRPr/>
            </a:pPr>
            <a:r>
              <a:rPr lang="en-US" sz="4000" dirty="0" smtClean="0"/>
              <a:t>exercise 1: your hopes for today?</a:t>
            </a:r>
          </a:p>
        </p:txBody>
      </p:sp>
      <p:sp>
        <p:nvSpPr>
          <p:cNvPr id="6148" name="Rectangle 4"/>
          <p:cNvSpPr>
            <a:spLocks noGrp="1" noChangeArrowheads="1"/>
          </p:cNvSpPr>
          <p:nvPr>
            <p:ph type="body" sz="half" idx="1"/>
          </p:nvPr>
        </p:nvSpPr>
        <p:spPr>
          <a:xfrm>
            <a:off x="2843808" y="1340768"/>
            <a:ext cx="6264696" cy="4752528"/>
          </a:xfrm>
        </p:spPr>
        <p:txBody>
          <a:bodyPr lIns="92075" tIns="46038" rIns="92075" bIns="46038"/>
          <a:lstStyle/>
          <a:p>
            <a:pPr marL="0" indent="0" eaLnBrk="1" hangingPunct="1">
              <a:buSzTx/>
              <a:buNone/>
              <a:defRPr/>
            </a:pPr>
            <a:r>
              <a:rPr lang="en-US" dirty="0" smtClean="0">
                <a:solidFill>
                  <a:schemeClr val="accent5"/>
                </a:solidFill>
              </a:rPr>
              <a:t>what two questions about ‘biological’ treatment approaches for psychological disorders would you most like answers for today?</a:t>
            </a:r>
          </a:p>
          <a:p>
            <a:pPr marL="774000" eaLnBrk="1" hangingPunct="1">
              <a:buSzTx/>
              <a:defRPr/>
            </a:pPr>
            <a:r>
              <a:rPr lang="en-US" dirty="0" smtClean="0">
                <a:solidFill>
                  <a:schemeClr val="accent5"/>
                </a:solidFill>
              </a:rPr>
              <a:t> solo </a:t>
            </a:r>
            <a:r>
              <a:rPr lang="is-IS" dirty="0" smtClean="0">
                <a:solidFill>
                  <a:schemeClr val="accent5"/>
                </a:solidFill>
              </a:rPr>
              <a:t>… jot down</a:t>
            </a:r>
          </a:p>
          <a:p>
            <a:pPr marL="774000" eaLnBrk="1" hangingPunct="1">
              <a:buSzTx/>
              <a:defRPr/>
            </a:pPr>
            <a:r>
              <a:rPr lang="is-IS" dirty="0" smtClean="0">
                <a:solidFill>
                  <a:schemeClr val="accent5"/>
                </a:solidFill>
              </a:rPr>
              <a:t> pairs ... share</a:t>
            </a:r>
          </a:p>
          <a:p>
            <a:pPr marL="774000" eaLnBrk="1" hangingPunct="1">
              <a:buSzTx/>
              <a:defRPr/>
            </a:pPr>
            <a:r>
              <a:rPr lang="is-IS" dirty="0" smtClean="0">
                <a:solidFill>
                  <a:schemeClr val="accent5"/>
                </a:solidFill>
              </a:rPr>
              <a:t> group ... names/write</a:t>
            </a:r>
            <a:endParaRPr lang="en-US" dirty="0" smtClean="0">
              <a:solidFill>
                <a:schemeClr val="accent5"/>
              </a:solidFill>
            </a:endParaRPr>
          </a:p>
          <a:p>
            <a:pPr marL="0" indent="0" eaLnBrk="1" hangingPunct="1">
              <a:buSzTx/>
              <a:buNone/>
              <a:defRPr/>
            </a:pPr>
            <a:endParaRPr lang="en-US" dirty="0"/>
          </a:p>
        </p:txBody>
      </p:sp>
      <p:sp>
        <p:nvSpPr>
          <p:cNvPr id="15365" name="Line 4"/>
          <p:cNvSpPr>
            <a:spLocks noChangeShapeType="1"/>
          </p:cNvSpPr>
          <p:nvPr/>
        </p:nvSpPr>
        <p:spPr bwMode="auto">
          <a:xfrm>
            <a:off x="611188" y="6381328"/>
            <a:ext cx="7848600"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 name="Picture 1"/>
          <p:cNvPicPr>
            <a:picLocks noChangeAspect="1"/>
          </p:cNvPicPr>
          <p:nvPr/>
        </p:nvPicPr>
        <p:blipFill>
          <a:blip r:embed="rId2"/>
          <a:stretch>
            <a:fillRect/>
          </a:stretch>
        </p:blipFill>
        <p:spPr>
          <a:xfrm>
            <a:off x="107504" y="2060848"/>
            <a:ext cx="2664296" cy="2664296"/>
          </a:xfrm>
          <a:prstGeom prst="rect">
            <a:avLst/>
          </a:prstGeom>
        </p:spPr>
      </p:pic>
    </p:spTree>
    <p:extLst>
      <p:ext uri="{BB962C8B-B14F-4D97-AF65-F5344CB8AC3E}">
        <p14:creationId xmlns:p14="http://schemas.microsoft.com/office/powerpoint/2010/main" val="17149417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107504" y="228600"/>
            <a:ext cx="8917801" cy="1143000"/>
          </a:xfrm>
        </p:spPr>
        <p:txBody>
          <a:bodyPr/>
          <a:lstStyle/>
          <a:p>
            <a:r>
              <a:rPr lang="en-GB" sz="4000" dirty="0" err="1">
                <a:latin typeface="Tahoma" charset="0"/>
                <a:cs typeface="Tahoma" charset="0"/>
              </a:rPr>
              <a:t>mediterranean</a:t>
            </a:r>
            <a:r>
              <a:rPr lang="en-GB" sz="4000" dirty="0">
                <a:latin typeface="Tahoma" charset="0"/>
                <a:cs typeface="Tahoma" charset="0"/>
              </a:rPr>
              <a:t> diet &amp; depression</a:t>
            </a:r>
          </a:p>
        </p:txBody>
      </p:sp>
      <p:sp>
        <p:nvSpPr>
          <p:cNvPr id="7170" name="Text Placeholder 2"/>
          <p:cNvSpPr>
            <a:spLocks noGrp="1"/>
          </p:cNvSpPr>
          <p:nvPr>
            <p:ph type="body" sz="half" idx="1"/>
          </p:nvPr>
        </p:nvSpPr>
        <p:spPr>
          <a:xfrm>
            <a:off x="35496" y="1772816"/>
            <a:ext cx="4680520" cy="3347442"/>
          </a:xfrm>
        </p:spPr>
        <p:txBody>
          <a:bodyPr/>
          <a:lstStyle/>
          <a:p>
            <a:pPr marL="449263" indent="-449263">
              <a:buSzPct val="100000"/>
              <a:buFont typeface="Wingdings" charset="0"/>
              <a:buChar char=""/>
            </a:pPr>
            <a:r>
              <a:rPr lang="en-GB" sz="2400" dirty="0">
                <a:effectLst>
                  <a:outerShdw blurRad="50800" dist="38100" dir="2700000" algn="tl" rotWithShape="0">
                    <a:prstClr val="black">
                      <a:alpha val="40000"/>
                    </a:prstClr>
                  </a:outerShdw>
                </a:effectLst>
                <a:latin typeface="Tahoma" charset="0"/>
                <a:cs typeface="Tahoma" charset="0"/>
              </a:rPr>
              <a:t>10,094 adults who were not initially depressed </a:t>
            </a:r>
          </a:p>
          <a:p>
            <a:pPr marL="449263" indent="-449263">
              <a:buSzPct val="100000"/>
              <a:buFont typeface="Wingdings" charset="0"/>
              <a:buChar char=""/>
            </a:pPr>
            <a:r>
              <a:rPr lang="en-GB" sz="2400" dirty="0">
                <a:effectLst>
                  <a:outerShdw blurRad="50800" dist="38100" dir="2700000" algn="tl" rotWithShape="0">
                    <a:prstClr val="black">
                      <a:alpha val="40000"/>
                    </a:prstClr>
                  </a:outerShdw>
                </a:effectLst>
                <a:latin typeface="Tahoma" charset="0"/>
                <a:cs typeface="Tahoma" charset="0"/>
              </a:rPr>
              <a:t>university graduate age </a:t>
            </a:r>
          </a:p>
          <a:p>
            <a:pPr marL="449263" indent="-449263">
              <a:buSzPct val="100000"/>
              <a:buFont typeface="Wingdings" charset="0"/>
              <a:buChar char=""/>
            </a:pPr>
            <a:r>
              <a:rPr lang="en-GB" sz="2400" dirty="0" err="1">
                <a:effectLst>
                  <a:outerShdw blurRad="50800" dist="38100" dir="2700000" algn="tl" rotWithShape="0">
                    <a:prstClr val="black">
                      <a:alpha val="40000"/>
                    </a:prstClr>
                  </a:outerShdw>
                </a:effectLst>
                <a:latin typeface="Tahoma" charset="0"/>
                <a:cs typeface="Tahoma" charset="0"/>
              </a:rPr>
              <a:t>mediterranean</a:t>
            </a:r>
            <a:r>
              <a:rPr lang="en-GB" sz="2400" dirty="0">
                <a:effectLst>
                  <a:outerShdw blurRad="50800" dist="38100" dir="2700000" algn="tl" rotWithShape="0">
                    <a:prstClr val="black">
                      <a:alpha val="40000"/>
                    </a:prstClr>
                  </a:outerShdw>
                </a:effectLst>
                <a:latin typeface="Tahoma" charset="0"/>
                <a:cs typeface="Tahoma" charset="0"/>
              </a:rPr>
              <a:t> diet intake especially of </a:t>
            </a:r>
            <a:r>
              <a:rPr lang="en-GB" sz="2400" dirty="0" smtClean="0">
                <a:effectLst>
                  <a:outerShdw blurRad="50800" dist="38100" dir="2700000" algn="tl" rotWithShape="0">
                    <a:prstClr val="black">
                      <a:alpha val="40000"/>
                    </a:prstClr>
                  </a:outerShdw>
                </a:effectLst>
                <a:latin typeface="Tahoma" charset="0"/>
                <a:cs typeface="Tahoma" charset="0"/>
              </a:rPr>
              <a:t>fruit </a:t>
            </a:r>
            <a:r>
              <a:rPr lang="en-GB" sz="2400" dirty="0">
                <a:effectLst>
                  <a:outerShdw blurRad="50800" dist="38100" dir="2700000" algn="tl" rotWithShape="0">
                    <a:prstClr val="black">
                      <a:alpha val="40000"/>
                    </a:prstClr>
                  </a:outerShdw>
                </a:effectLst>
                <a:latin typeface="Tahoma" charset="0"/>
                <a:cs typeface="Tahoma" charset="0"/>
              </a:rPr>
              <a:t>&amp; nuts, legumes, types of fat</a:t>
            </a:r>
          </a:p>
          <a:p>
            <a:pPr marL="449263" indent="-449263">
              <a:buSzPct val="100000"/>
              <a:buFont typeface="Wingdings" charset="0"/>
              <a:buChar char=""/>
            </a:pPr>
            <a:r>
              <a:rPr lang="en-GB" sz="2400" dirty="0">
                <a:effectLst>
                  <a:outerShdw blurRad="50800" dist="38100" dir="2700000" algn="tl" rotWithShape="0">
                    <a:prstClr val="black">
                      <a:alpha val="40000"/>
                    </a:prstClr>
                  </a:outerShdw>
                </a:effectLst>
                <a:latin typeface="Tahoma" charset="0"/>
                <a:cs typeface="Tahoma" charset="0"/>
              </a:rPr>
              <a:t>incidence of depression assessed 4.4 years later</a:t>
            </a:r>
          </a:p>
        </p:txBody>
      </p:sp>
      <p:graphicFrame>
        <p:nvGraphicFramePr>
          <p:cNvPr id="2" name="Content Placeholder 4"/>
          <p:cNvGraphicFramePr>
            <a:graphicFrameLocks noGrp="1"/>
          </p:cNvGraphicFramePr>
          <p:nvPr>
            <p:ph sz="half" idx="2"/>
            <p:extLst>
              <p:ext uri="{D42A27DB-BD31-4B8C-83A1-F6EECF244321}">
                <p14:modId xmlns:p14="http://schemas.microsoft.com/office/powerpoint/2010/main" val="1799055895"/>
              </p:ext>
            </p:extLst>
          </p:nvPr>
        </p:nvGraphicFramePr>
        <p:xfrm>
          <a:off x="4716016" y="1412776"/>
          <a:ext cx="4338311" cy="4702274"/>
        </p:xfrm>
        <a:graphic>
          <a:graphicData uri="http://schemas.openxmlformats.org/drawingml/2006/chart">
            <c:chart xmlns:c="http://schemas.openxmlformats.org/drawingml/2006/chart" xmlns:r="http://schemas.openxmlformats.org/officeDocument/2006/relationships" r:id="rId2"/>
          </a:graphicData>
        </a:graphic>
      </p:graphicFrame>
      <p:sp>
        <p:nvSpPr>
          <p:cNvPr id="7172" name="TextBox 5"/>
          <p:cNvSpPr txBox="1">
            <a:spLocks noChangeArrowheads="1"/>
          </p:cNvSpPr>
          <p:nvPr/>
        </p:nvSpPr>
        <p:spPr bwMode="auto">
          <a:xfrm>
            <a:off x="-60081" y="6165851"/>
            <a:ext cx="920408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GB" sz="1600" dirty="0">
                <a:effectLst>
                  <a:outerShdw blurRad="50800" dist="38100" dir="2700000" algn="tl" rotWithShape="0">
                    <a:prstClr val="black">
                      <a:alpha val="40000"/>
                    </a:prstClr>
                  </a:outerShdw>
                </a:effectLst>
              </a:rPr>
              <a:t>Sanchez-Villegas, A. et al. (2009). </a:t>
            </a:r>
            <a:r>
              <a:rPr lang="en-GB" sz="1600" i="1" dirty="0">
                <a:effectLst>
                  <a:outerShdw blurRad="50800" dist="38100" dir="2700000" algn="tl" rotWithShape="0">
                    <a:prstClr val="black">
                      <a:alpha val="40000"/>
                    </a:prstClr>
                  </a:outerShdw>
                </a:effectLst>
              </a:rPr>
              <a:t>" Association of the Mediterranean dietary pattern with the incidence of depression.“  </a:t>
            </a:r>
            <a:r>
              <a:rPr lang="pl-PL" sz="1600" dirty="0" err="1">
                <a:effectLst>
                  <a:outerShdw blurRad="50800" dist="38100" dir="2700000" algn="tl" rotWithShape="0">
                    <a:prstClr val="black">
                      <a:alpha val="40000"/>
                    </a:prstClr>
                  </a:outerShdw>
                </a:effectLst>
              </a:rPr>
              <a:t>Arch</a:t>
            </a:r>
            <a:r>
              <a:rPr lang="pl-PL" sz="1600" dirty="0">
                <a:effectLst>
                  <a:outerShdw blurRad="50800" dist="38100" dir="2700000" algn="tl" rotWithShape="0">
                    <a:prstClr val="black">
                      <a:alpha val="40000"/>
                    </a:prstClr>
                  </a:outerShdw>
                </a:effectLst>
              </a:rPr>
              <a:t> Gen Psychiatry 66(10): 1090-1098</a:t>
            </a:r>
            <a:r>
              <a:rPr lang="en-GB" sz="1600" dirty="0">
                <a:effectLst>
                  <a:outerShdw blurRad="50800" dist="38100" dir="2700000" algn="tl" rotWithShape="0">
                    <a:prstClr val="black">
                      <a:alpha val="40000"/>
                    </a:prstClr>
                  </a:outerShdw>
                </a:effectLst>
              </a:rPr>
              <a:t>.</a:t>
            </a:r>
          </a:p>
        </p:txBody>
      </p:sp>
      <p:sp>
        <p:nvSpPr>
          <p:cNvPr id="7173" name="Line 4"/>
          <p:cNvSpPr>
            <a:spLocks noChangeShapeType="1"/>
          </p:cNvSpPr>
          <p:nvPr/>
        </p:nvSpPr>
        <p:spPr bwMode="auto">
          <a:xfrm>
            <a:off x="1208943" y="6092825"/>
            <a:ext cx="6705600" cy="0"/>
          </a:xfrm>
          <a:prstGeom prst="line">
            <a:avLst/>
          </a:prstGeom>
          <a:noFill/>
          <a:ln w="47625">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30706221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6"/>
          <p:cNvSpPr txBox="1">
            <a:spLocks noChangeArrowheads="1"/>
          </p:cNvSpPr>
          <p:nvPr/>
        </p:nvSpPr>
        <p:spPr bwMode="auto">
          <a:xfrm>
            <a:off x="-36512" y="2708920"/>
            <a:ext cx="9144000" cy="192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75749" tIns="37874" rIns="75749" bIns="37874">
            <a:spAutoFit/>
          </a:bodyPr>
          <a:lstStyle>
            <a:lvl1pPr eaLnBrk="0" hangingPunct="0">
              <a:defRPr sz="2400">
                <a:solidFill>
                  <a:schemeClr val="tx1"/>
                </a:solidFill>
                <a:latin typeface="Tahoma" charset="0"/>
                <a:ea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lang="en-GB" sz="3000" i="1" dirty="0" smtClean="0">
                <a:solidFill>
                  <a:schemeClr val="tx2"/>
                </a:solidFill>
                <a:effectLst>
                  <a:outerShdw blurRad="50800" dist="38100" dir="2700000" algn="tl" rotWithShape="0">
                    <a:prstClr val="black">
                      <a:alpha val="40000"/>
                    </a:prstClr>
                  </a:outerShdw>
                </a:effectLst>
                <a:cs typeface="+mn-cs"/>
              </a:rPr>
              <a:t>“it</a:t>
            </a:r>
            <a:r>
              <a:rPr lang="en-GB" sz="3000" dirty="0" smtClean="0">
                <a:solidFill>
                  <a:schemeClr val="tx2"/>
                </a:solidFill>
                <a:effectLst>
                  <a:outerShdw blurRad="50800" dist="38100" dir="2700000" algn="tl" rotWithShape="0">
                    <a:prstClr val="black">
                      <a:alpha val="40000"/>
                    </a:prstClr>
                  </a:outerShdw>
                </a:effectLst>
                <a:cs typeface="+mn-cs"/>
              </a:rPr>
              <a:t> </a:t>
            </a:r>
            <a:r>
              <a:rPr lang="en-GB" sz="3000" i="1" dirty="0" smtClean="0">
                <a:solidFill>
                  <a:schemeClr val="tx2"/>
                </a:solidFill>
                <a:effectLst>
                  <a:outerShdw blurRad="50800" dist="38100" dir="2700000" algn="tl" rotWithShape="0">
                    <a:prstClr val="black">
                      <a:alpha val="40000"/>
                    </a:prstClr>
                  </a:outerShdw>
                </a:effectLst>
                <a:cs typeface="+mn-cs"/>
              </a:rPr>
              <a:t>would be a pivotal change for psychiatry </a:t>
            </a:r>
          </a:p>
          <a:p>
            <a:pPr algn="ctr" eaLnBrk="1" hangingPunct="1">
              <a:defRPr/>
            </a:pPr>
            <a:r>
              <a:rPr lang="en-GB" sz="3000" i="1" dirty="0" smtClean="0">
                <a:solidFill>
                  <a:schemeClr val="tx2"/>
                </a:solidFill>
                <a:effectLst>
                  <a:outerShdw blurRad="50800" dist="38100" dir="2700000" algn="tl" rotWithShape="0">
                    <a:prstClr val="black">
                      <a:alpha val="40000"/>
                    </a:prstClr>
                  </a:outerShdw>
                </a:effectLst>
                <a:cs typeface="+mn-cs"/>
              </a:rPr>
              <a:t>if specific dietary patterns are definitively demonstrated to prevent or diminish </a:t>
            </a:r>
            <a:r>
              <a:rPr lang="en-GB" sz="3000" i="1" dirty="0" err="1" smtClean="0">
                <a:solidFill>
                  <a:schemeClr val="tx2"/>
                </a:solidFill>
                <a:effectLst>
                  <a:outerShdw blurRad="50800" dist="38100" dir="2700000" algn="tl" rotWithShape="0">
                    <a:prstClr val="black">
                      <a:alpha val="40000"/>
                    </a:prstClr>
                  </a:outerShdw>
                </a:effectLst>
                <a:cs typeface="+mn-cs"/>
              </a:rPr>
              <a:t>psychi-atric</a:t>
            </a:r>
            <a:r>
              <a:rPr lang="en-GB" sz="3000" i="1" dirty="0" smtClean="0">
                <a:solidFill>
                  <a:schemeClr val="tx2"/>
                </a:solidFill>
                <a:effectLst>
                  <a:outerShdw blurRad="50800" dist="38100" dir="2700000" algn="tl" rotWithShape="0">
                    <a:prstClr val="black">
                      <a:alpha val="40000"/>
                    </a:prstClr>
                  </a:outerShdw>
                </a:effectLst>
                <a:cs typeface="+mn-cs"/>
              </a:rPr>
              <a:t> disorders in prevalence or severity”</a:t>
            </a:r>
          </a:p>
        </p:txBody>
      </p:sp>
      <p:sp>
        <p:nvSpPr>
          <p:cNvPr id="6147" name="Text Box 7"/>
          <p:cNvSpPr txBox="1">
            <a:spLocks noChangeArrowheads="1"/>
          </p:cNvSpPr>
          <p:nvPr/>
        </p:nvSpPr>
        <p:spPr bwMode="auto">
          <a:xfrm>
            <a:off x="35902" y="5730875"/>
            <a:ext cx="9072197" cy="69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5749" tIns="37874" rIns="75749" bIns="37874">
            <a:spAutoFit/>
          </a:bodyPr>
          <a:lstStyle>
            <a:lvl1pPr eaLnBrk="0" hangingPunct="0">
              <a:defRPr sz="2400">
                <a:solidFill>
                  <a:schemeClr val="tx1"/>
                </a:solidFill>
                <a:latin typeface="Tahoma" charset="0"/>
                <a:ea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lang="en-GB" sz="2000" dirty="0" smtClean="0">
                <a:effectLst>
                  <a:outerShdw blurRad="50800" dist="38100" dir="2700000" algn="tl" rotWithShape="0">
                    <a:prstClr val="black">
                      <a:alpha val="40000"/>
                    </a:prstClr>
                  </a:outerShdw>
                </a:effectLst>
                <a:cs typeface="+mn-cs"/>
              </a:rPr>
              <a:t>Freeman, M. P. (2010). </a:t>
            </a:r>
            <a:r>
              <a:rPr lang="en-GB" sz="2000" i="1" dirty="0" smtClean="0">
                <a:effectLst>
                  <a:outerShdw blurRad="50800" dist="38100" dir="2700000" algn="tl" rotWithShape="0">
                    <a:prstClr val="black">
                      <a:alpha val="40000"/>
                    </a:prstClr>
                  </a:outerShdw>
                </a:effectLst>
                <a:cs typeface="+mn-cs"/>
              </a:rPr>
              <a:t>"Nutrition &amp; psychiatry." </a:t>
            </a:r>
          </a:p>
          <a:p>
            <a:pPr algn="ctr" eaLnBrk="1" hangingPunct="1">
              <a:defRPr/>
            </a:pPr>
            <a:r>
              <a:rPr lang="en-GB" sz="2000" dirty="0" smtClean="0">
                <a:effectLst>
                  <a:outerShdw blurRad="50800" dist="38100" dir="2700000" algn="tl" rotWithShape="0">
                    <a:prstClr val="black">
                      <a:alpha val="40000"/>
                    </a:prstClr>
                  </a:outerShdw>
                </a:effectLst>
                <a:cs typeface="+mn-cs"/>
              </a:rPr>
              <a:t>Am J Psychiatry 167(3): 244-247.</a:t>
            </a:r>
          </a:p>
        </p:txBody>
      </p:sp>
      <p:sp>
        <p:nvSpPr>
          <p:cNvPr id="6148" name="Line 4"/>
          <p:cNvSpPr>
            <a:spLocks noChangeShapeType="1"/>
          </p:cNvSpPr>
          <p:nvPr/>
        </p:nvSpPr>
        <p:spPr bwMode="auto">
          <a:xfrm>
            <a:off x="575163" y="5445125"/>
            <a:ext cx="7993674"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96" name="Title 1"/>
          <p:cNvSpPr>
            <a:spLocks noGrp="1"/>
          </p:cNvSpPr>
          <p:nvPr>
            <p:ph type="title"/>
          </p:nvPr>
        </p:nvSpPr>
        <p:spPr>
          <a:xfrm>
            <a:off x="179512" y="198438"/>
            <a:ext cx="8784976" cy="1143000"/>
          </a:xfrm>
        </p:spPr>
        <p:txBody>
          <a:bodyPr/>
          <a:lstStyle/>
          <a:p>
            <a:r>
              <a:rPr lang="en-GB" sz="4000" dirty="0">
                <a:latin typeface="Tahoma" charset="0"/>
                <a:cs typeface="Tahoma" charset="0"/>
              </a:rPr>
              <a:t>diet, anxiety &amp; depression</a:t>
            </a:r>
          </a:p>
        </p:txBody>
      </p:sp>
      <p:sp>
        <p:nvSpPr>
          <p:cNvPr id="8197" name="TextBox 1"/>
          <p:cNvSpPr txBox="1">
            <a:spLocks noChangeArrowheads="1"/>
          </p:cNvSpPr>
          <p:nvPr/>
        </p:nvSpPr>
        <p:spPr bwMode="auto">
          <a:xfrm>
            <a:off x="222091" y="1700808"/>
            <a:ext cx="869981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GB" sz="2500" dirty="0">
                <a:solidFill>
                  <a:srgbClr val="CAE2AA"/>
                </a:solidFill>
              </a:rPr>
              <a:t>subsequent American Journal of Psychiatry editorial:</a:t>
            </a:r>
          </a:p>
        </p:txBody>
      </p:sp>
    </p:spTree>
    <p:extLst>
      <p:ext uri="{BB962C8B-B14F-4D97-AF65-F5344CB8AC3E}">
        <p14:creationId xmlns:p14="http://schemas.microsoft.com/office/powerpoint/2010/main" val="31257143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35497" y="53752"/>
            <a:ext cx="9144001" cy="1143000"/>
          </a:xfrm>
        </p:spPr>
        <p:txBody>
          <a:bodyPr/>
          <a:lstStyle/>
          <a:p>
            <a:r>
              <a:rPr lang="en-GB" sz="4000" dirty="0" smtClean="0">
                <a:latin typeface="Tahoma" charset="0"/>
                <a:cs typeface="Tahoma" charset="0"/>
              </a:rPr>
              <a:t>… </a:t>
            </a:r>
            <a:r>
              <a:rPr lang="en-GB" sz="4000" dirty="0">
                <a:latin typeface="Tahoma" charset="0"/>
                <a:cs typeface="Tahoma" charset="0"/>
              </a:rPr>
              <a:t>&amp; research continues to emerge</a:t>
            </a:r>
          </a:p>
        </p:txBody>
      </p:sp>
      <p:sp>
        <p:nvSpPr>
          <p:cNvPr id="9218" name="Text Placeholder 2"/>
          <p:cNvSpPr>
            <a:spLocks noGrp="1"/>
          </p:cNvSpPr>
          <p:nvPr>
            <p:ph type="body" sz="half" idx="1"/>
          </p:nvPr>
        </p:nvSpPr>
        <p:spPr>
          <a:xfrm>
            <a:off x="37161" y="980728"/>
            <a:ext cx="8855319" cy="5760640"/>
          </a:xfrm>
        </p:spPr>
        <p:txBody>
          <a:bodyPr/>
          <a:lstStyle/>
          <a:p>
            <a:pPr>
              <a:buSzPct val="100000"/>
              <a:buFont typeface="Wingdings" charset="0"/>
              <a:buChar char="³"/>
            </a:pPr>
            <a:r>
              <a:rPr lang="en-US" sz="1800" dirty="0" smtClean="0">
                <a:effectLst>
                  <a:outerShdw blurRad="50800" dist="38100" dir="2700000" algn="tl" rotWithShape="0">
                    <a:prstClr val="black">
                      <a:alpha val="40000"/>
                    </a:prstClr>
                  </a:outerShdw>
                </a:effectLst>
              </a:rPr>
              <a:t>Dash, S. R., et al. (2016). </a:t>
            </a:r>
            <a:r>
              <a:rPr lang="en-US" sz="1800" i="1" dirty="0" smtClean="0">
                <a:effectLst>
                  <a:outerShdw blurRad="50800" dist="38100" dir="2700000" algn="tl" rotWithShape="0">
                    <a:prstClr val="black">
                      <a:alpha val="40000"/>
                    </a:prstClr>
                  </a:outerShdw>
                </a:effectLst>
              </a:rPr>
              <a:t>"Diet </a:t>
            </a:r>
            <a:r>
              <a:rPr lang="en-US" sz="1800" i="1" dirty="0">
                <a:effectLst>
                  <a:outerShdw blurRad="50800" dist="38100" dir="2700000" algn="tl" rotWithShape="0">
                    <a:prstClr val="black">
                      <a:alpha val="40000"/>
                    </a:prstClr>
                  </a:outerShdw>
                </a:effectLst>
              </a:rPr>
              <a:t>&amp;</a:t>
            </a:r>
            <a:r>
              <a:rPr lang="en-US" sz="1800" i="1" dirty="0" smtClean="0">
                <a:effectLst>
                  <a:outerShdw blurRad="50800" dist="38100" dir="2700000" algn="tl" rotWithShape="0">
                    <a:prstClr val="black">
                      <a:alpha val="40000"/>
                    </a:prstClr>
                  </a:outerShdw>
                </a:effectLst>
              </a:rPr>
              <a:t> </a:t>
            </a:r>
            <a:r>
              <a:rPr lang="en-US" sz="1800" i="1" dirty="0" smtClean="0">
                <a:effectLst>
                  <a:outerShdw blurRad="50800" dist="38100" dir="2700000" algn="tl" rotWithShape="0">
                    <a:prstClr val="black">
                      <a:alpha val="40000"/>
                    </a:prstClr>
                  </a:outerShdw>
                </a:effectLst>
              </a:rPr>
              <a:t>common </a:t>
            </a:r>
            <a:r>
              <a:rPr lang="en-US" sz="1800" i="1" dirty="0">
                <a:effectLst>
                  <a:outerShdw blurRad="50800" dist="38100" dir="2700000" algn="tl" rotWithShape="0">
                    <a:prstClr val="black">
                      <a:alpha val="40000"/>
                    </a:prstClr>
                  </a:outerShdw>
                </a:effectLst>
              </a:rPr>
              <a:t>m</a:t>
            </a:r>
            <a:r>
              <a:rPr lang="en-US" sz="1800" i="1" dirty="0" smtClean="0">
                <a:effectLst>
                  <a:outerShdw blurRad="50800" dist="38100" dir="2700000" algn="tl" rotWithShape="0">
                    <a:prstClr val="black">
                      <a:alpha val="40000"/>
                    </a:prstClr>
                  </a:outerShdw>
                </a:effectLst>
              </a:rPr>
              <a:t>ental </a:t>
            </a:r>
            <a:r>
              <a:rPr lang="en-US" sz="1800" i="1" dirty="0">
                <a:effectLst>
                  <a:outerShdw blurRad="50800" dist="38100" dir="2700000" algn="tl" rotWithShape="0">
                    <a:prstClr val="black">
                      <a:alpha val="40000"/>
                    </a:prstClr>
                  </a:outerShdw>
                </a:effectLst>
              </a:rPr>
              <a:t>d</a:t>
            </a:r>
            <a:r>
              <a:rPr lang="en-US" sz="1800" i="1" dirty="0" smtClean="0">
                <a:effectLst>
                  <a:outerShdw blurRad="50800" dist="38100" dir="2700000" algn="tl" rotWithShape="0">
                    <a:prstClr val="black">
                      <a:alpha val="40000"/>
                    </a:prstClr>
                  </a:outerShdw>
                </a:effectLst>
              </a:rPr>
              <a:t>isorders</a:t>
            </a:r>
            <a:r>
              <a:rPr lang="en-US" sz="1800" i="1" dirty="0" smtClean="0">
                <a:effectLst>
                  <a:outerShdw blurRad="50800" dist="38100" dir="2700000" algn="tl" rotWithShape="0">
                    <a:prstClr val="black">
                      <a:alpha val="40000"/>
                    </a:prstClr>
                  </a:outerShdw>
                </a:effectLst>
              </a:rPr>
              <a:t>: </a:t>
            </a:r>
            <a:r>
              <a:rPr lang="en-US" sz="1800" i="1" dirty="0" smtClean="0">
                <a:effectLst>
                  <a:outerShdw blurRad="50800" dist="38100" dir="2700000" algn="tl" rotWithShape="0">
                    <a:prstClr val="black">
                      <a:alpha val="40000"/>
                    </a:prstClr>
                  </a:outerShdw>
                </a:effectLst>
              </a:rPr>
              <a:t>the </a:t>
            </a:r>
            <a:r>
              <a:rPr lang="en-US" sz="1800" i="1" dirty="0" err="1">
                <a:effectLst>
                  <a:outerShdw blurRad="50800" dist="38100" dir="2700000" algn="tl" rotWithShape="0">
                    <a:prstClr val="black">
                      <a:alpha val="40000"/>
                    </a:prstClr>
                  </a:outerShdw>
                </a:effectLst>
              </a:rPr>
              <a:t>i</a:t>
            </a:r>
            <a:r>
              <a:rPr lang="en-US" sz="1800" i="1" dirty="0" err="1" smtClean="0">
                <a:effectLst>
                  <a:outerShdw blurRad="50800" dist="38100" dir="2700000" algn="tl" rotWithShape="0">
                    <a:prstClr val="black">
                      <a:alpha val="40000"/>
                    </a:prstClr>
                  </a:outerShdw>
                </a:effectLst>
              </a:rPr>
              <a:t>mper</a:t>
            </a:r>
            <a:r>
              <a:rPr lang="en-US" sz="1800" i="1" dirty="0" err="1" smtClean="0">
                <a:effectLst>
                  <a:outerShdw blurRad="50800" dist="38100" dir="2700000" algn="tl" rotWithShape="0">
                    <a:prstClr val="black">
                      <a:alpha val="40000"/>
                    </a:prstClr>
                  </a:outerShdw>
                </a:effectLst>
              </a:rPr>
              <a:t>-ative</a:t>
            </a:r>
            <a:r>
              <a:rPr lang="en-US" sz="1800" i="1" dirty="0" smtClean="0">
                <a:effectLst>
                  <a:outerShdw blurRad="50800" dist="38100" dir="2700000" algn="tl" rotWithShape="0">
                    <a:prstClr val="black">
                      <a:alpha val="40000"/>
                    </a:prstClr>
                  </a:outerShdw>
                </a:effectLst>
              </a:rPr>
              <a:t> to </a:t>
            </a:r>
            <a:r>
              <a:rPr lang="en-US" sz="1800" i="1" dirty="0" smtClean="0">
                <a:effectLst>
                  <a:outerShdw blurRad="50800" dist="38100" dir="2700000" algn="tl" rotWithShape="0">
                    <a:prstClr val="black">
                      <a:alpha val="40000"/>
                    </a:prstClr>
                  </a:outerShdw>
                </a:effectLst>
              </a:rPr>
              <a:t>translate </a:t>
            </a:r>
            <a:r>
              <a:rPr lang="en-US" sz="1800" i="1" dirty="0">
                <a:effectLst>
                  <a:outerShdw blurRad="50800" dist="38100" dir="2700000" algn="tl" rotWithShape="0">
                    <a:prstClr val="black">
                      <a:alpha val="40000"/>
                    </a:prstClr>
                  </a:outerShdw>
                </a:effectLst>
              </a:rPr>
              <a:t>e</a:t>
            </a:r>
            <a:r>
              <a:rPr lang="en-US" sz="1800" i="1" dirty="0" smtClean="0">
                <a:effectLst>
                  <a:outerShdw blurRad="50800" dist="38100" dir="2700000" algn="tl" rotWithShape="0">
                    <a:prstClr val="black">
                      <a:alpha val="40000"/>
                    </a:prstClr>
                  </a:outerShdw>
                </a:effectLst>
              </a:rPr>
              <a:t>vidence </a:t>
            </a:r>
            <a:r>
              <a:rPr lang="en-US" sz="1800" i="1" dirty="0" smtClean="0">
                <a:effectLst>
                  <a:outerShdw blurRad="50800" dist="38100" dir="2700000" algn="tl" rotWithShape="0">
                    <a:prstClr val="black">
                      <a:alpha val="40000"/>
                    </a:prstClr>
                  </a:outerShdw>
                </a:effectLst>
              </a:rPr>
              <a:t>into </a:t>
            </a:r>
            <a:r>
              <a:rPr lang="en-US" sz="1800" i="1" dirty="0" smtClean="0">
                <a:effectLst>
                  <a:outerShdw blurRad="50800" dist="38100" dir="2700000" algn="tl" rotWithShape="0">
                    <a:prstClr val="black">
                      <a:alpha val="40000"/>
                    </a:prstClr>
                  </a:outerShdw>
                </a:effectLst>
              </a:rPr>
              <a:t>action</a:t>
            </a:r>
            <a:r>
              <a:rPr lang="en-US" sz="1800" i="1" dirty="0" smtClean="0">
                <a:effectLst>
                  <a:outerShdw blurRad="50800" dist="38100" dir="2700000" algn="tl" rotWithShape="0">
                    <a:prstClr val="black">
                      <a:alpha val="40000"/>
                    </a:prstClr>
                  </a:outerShdw>
                </a:effectLst>
              </a:rPr>
              <a:t>." </a:t>
            </a:r>
            <a:r>
              <a:rPr lang="en-US" sz="1800" u="sng" dirty="0" smtClean="0">
                <a:effectLst>
                  <a:outerShdw blurRad="50800" dist="38100" dir="2700000" algn="tl" rotWithShape="0">
                    <a:prstClr val="black">
                      <a:alpha val="40000"/>
                    </a:prstClr>
                  </a:outerShdw>
                </a:effectLst>
              </a:rPr>
              <a:t>Frontiers in Pub Health </a:t>
            </a:r>
            <a:r>
              <a:rPr lang="en-US" sz="1800" b="1" u="sng" dirty="0" smtClean="0">
                <a:effectLst>
                  <a:outerShdw blurRad="50800" dist="38100" dir="2700000" algn="tl" rotWithShape="0">
                    <a:prstClr val="black">
                      <a:alpha val="40000"/>
                    </a:prstClr>
                  </a:outerShdw>
                </a:effectLst>
              </a:rPr>
              <a:t>4</a:t>
            </a:r>
            <a:r>
              <a:rPr lang="en-US" sz="1800" u="sng" dirty="0" smtClean="0">
                <a:effectLst>
                  <a:outerShdw blurRad="50800" dist="38100" dir="2700000" algn="tl" rotWithShape="0">
                    <a:prstClr val="black">
                      <a:alpha val="40000"/>
                    </a:prstClr>
                  </a:outerShdw>
                </a:effectLst>
              </a:rPr>
              <a:t>: 81.</a:t>
            </a:r>
            <a:r>
              <a:rPr lang="en-GB" sz="1800" dirty="0" smtClean="0">
                <a:effectLst>
                  <a:outerShdw blurRad="50800" dist="38100" dir="2700000" algn="tl" rotWithShape="0">
                    <a:prstClr val="black">
                      <a:alpha val="40000"/>
                    </a:prstClr>
                  </a:outerShdw>
                </a:effectLst>
                <a:latin typeface="Tahoma" charset="0"/>
                <a:cs typeface="Tahoma" charset="0"/>
              </a:rPr>
              <a:t> </a:t>
            </a:r>
          </a:p>
          <a:p>
            <a:pPr>
              <a:buSzPct val="100000"/>
              <a:buFont typeface="Wingdings" charset="0"/>
              <a:buChar char="³"/>
            </a:pPr>
            <a:r>
              <a:rPr lang="en-US" sz="1800" dirty="0" smtClean="0">
                <a:effectLst>
                  <a:outerShdw blurRad="50800" dist="38100" dir="2700000" algn="tl" rotWithShape="0">
                    <a:prstClr val="black">
                      <a:alpha val="40000"/>
                    </a:prstClr>
                  </a:outerShdw>
                </a:effectLst>
              </a:rPr>
              <a:t>Roca, M., et al. (2016). </a:t>
            </a:r>
            <a:r>
              <a:rPr lang="en-US" sz="1800" i="1" dirty="0" smtClean="0">
                <a:effectLst>
                  <a:outerShdw blurRad="50800" dist="38100" dir="2700000" algn="tl" rotWithShape="0">
                    <a:prstClr val="black">
                      <a:alpha val="40000"/>
                    </a:prstClr>
                  </a:outerShdw>
                </a:effectLst>
              </a:rPr>
              <a:t>"Prevention of depression through nutritional strategies in high-risk persons: rationale and design of the </a:t>
            </a:r>
            <a:r>
              <a:rPr lang="en-US" sz="1800" i="1" dirty="0" err="1" smtClean="0">
                <a:effectLst>
                  <a:outerShdw blurRad="50800" dist="38100" dir="2700000" algn="tl" rotWithShape="0">
                    <a:prstClr val="black">
                      <a:alpha val="40000"/>
                    </a:prstClr>
                  </a:outerShdw>
                </a:effectLst>
              </a:rPr>
              <a:t>MooDFOOD</a:t>
            </a:r>
            <a:r>
              <a:rPr lang="en-US" sz="1800" i="1" dirty="0" smtClean="0">
                <a:effectLst>
                  <a:outerShdw blurRad="50800" dist="38100" dir="2700000" algn="tl" rotWithShape="0">
                    <a:prstClr val="black">
                      <a:alpha val="40000"/>
                    </a:prstClr>
                  </a:outerShdw>
                </a:effectLst>
              </a:rPr>
              <a:t> prevention trial." </a:t>
            </a:r>
            <a:r>
              <a:rPr lang="en-US" sz="1800" u="sng" dirty="0" smtClean="0">
                <a:effectLst>
                  <a:outerShdw blurRad="50800" dist="38100" dir="2700000" algn="tl" rotWithShape="0">
                    <a:prstClr val="black">
                      <a:alpha val="40000"/>
                    </a:prstClr>
                  </a:outerShdw>
                </a:effectLst>
              </a:rPr>
              <a:t>BMC Psychiatry </a:t>
            </a:r>
            <a:r>
              <a:rPr lang="en-US" sz="1800" b="1" u="sng" dirty="0" smtClean="0">
                <a:effectLst>
                  <a:outerShdw blurRad="50800" dist="38100" dir="2700000" algn="tl" rotWithShape="0">
                    <a:prstClr val="black">
                      <a:alpha val="40000"/>
                    </a:prstClr>
                  </a:outerShdw>
                </a:effectLst>
              </a:rPr>
              <a:t>16</a:t>
            </a:r>
            <a:r>
              <a:rPr lang="en-US" sz="1800" u="sng" dirty="0" smtClean="0">
                <a:effectLst>
                  <a:outerShdw blurRad="50800" dist="38100" dir="2700000" algn="tl" rotWithShape="0">
                    <a:prstClr val="black">
                      <a:alpha val="40000"/>
                    </a:prstClr>
                  </a:outerShdw>
                </a:effectLst>
              </a:rPr>
              <a:t>: 192.</a:t>
            </a:r>
            <a:r>
              <a:rPr lang="en-GB" sz="1800" dirty="0" smtClean="0">
                <a:effectLst>
                  <a:outerShdw blurRad="50800" dist="38100" dir="2700000" algn="tl" rotWithShape="0">
                    <a:prstClr val="black">
                      <a:alpha val="40000"/>
                    </a:prstClr>
                  </a:outerShdw>
                </a:effectLst>
                <a:latin typeface="Tahoma" charset="0"/>
                <a:cs typeface="Tahoma" charset="0"/>
              </a:rPr>
              <a:t> </a:t>
            </a:r>
            <a:endParaRPr lang="en-GB" sz="1800" dirty="0" smtClean="0">
              <a:effectLst>
                <a:outerShdw blurRad="50800" dist="38100" dir="2700000" algn="tl" rotWithShape="0">
                  <a:prstClr val="black">
                    <a:alpha val="40000"/>
                  </a:prstClr>
                </a:outerShdw>
              </a:effectLst>
              <a:latin typeface="CG Omega" charset="0"/>
              <a:cs typeface="Tahoma" charset="0"/>
            </a:endParaRPr>
          </a:p>
          <a:p>
            <a:pPr>
              <a:buSzPct val="100000"/>
              <a:buFont typeface="Wingdings" charset="0"/>
              <a:buChar char="³"/>
            </a:pPr>
            <a:r>
              <a:rPr lang="en-US" sz="1800" dirty="0" smtClean="0">
                <a:effectLst>
                  <a:outerShdw blurRad="50800" dist="38100" dir="2700000" algn="tl" rotWithShape="0">
                    <a:prstClr val="black">
                      <a:alpha val="40000"/>
                    </a:prstClr>
                  </a:outerShdw>
                </a:effectLst>
              </a:rPr>
              <a:t>Opie, R. S., et al. (2015). </a:t>
            </a:r>
            <a:r>
              <a:rPr lang="en-US" sz="1800" i="1" dirty="0" smtClean="0">
                <a:effectLst>
                  <a:outerShdw blurRad="50800" dist="38100" dir="2700000" algn="tl" rotWithShape="0">
                    <a:prstClr val="black">
                      <a:alpha val="40000"/>
                    </a:prstClr>
                  </a:outerShdw>
                </a:effectLst>
              </a:rPr>
              <a:t>"The impact of whole-of-diet </a:t>
            </a:r>
            <a:r>
              <a:rPr lang="en-US" sz="1800" i="1" dirty="0" err="1" smtClean="0">
                <a:effectLst>
                  <a:outerShdw blurRad="50800" dist="38100" dir="2700000" algn="tl" rotWithShape="0">
                    <a:prstClr val="black">
                      <a:alpha val="40000"/>
                    </a:prstClr>
                  </a:outerShdw>
                </a:effectLst>
              </a:rPr>
              <a:t>intervent</a:t>
            </a:r>
            <a:r>
              <a:rPr lang="en-US" sz="1800" i="1" dirty="0" smtClean="0">
                <a:effectLst>
                  <a:outerShdw blurRad="50800" dist="38100" dir="2700000" algn="tl" rotWithShape="0">
                    <a:prstClr val="black">
                      <a:alpha val="40000"/>
                    </a:prstClr>
                  </a:outerShdw>
                </a:effectLst>
              </a:rPr>
              <a:t>-ions on depression and anxiety: a systematic review of random-</a:t>
            </a:r>
            <a:r>
              <a:rPr lang="en-US" sz="1800" i="1" dirty="0" err="1" smtClean="0">
                <a:effectLst>
                  <a:outerShdw blurRad="50800" dist="38100" dir="2700000" algn="tl" rotWithShape="0">
                    <a:prstClr val="black">
                      <a:alpha val="40000"/>
                    </a:prstClr>
                  </a:outerShdw>
                </a:effectLst>
              </a:rPr>
              <a:t>ised</a:t>
            </a:r>
            <a:r>
              <a:rPr lang="en-US" sz="1800" i="1" dirty="0" smtClean="0">
                <a:effectLst>
                  <a:outerShdw blurRad="50800" dist="38100" dir="2700000" algn="tl" rotWithShape="0">
                    <a:prstClr val="black">
                      <a:alpha val="40000"/>
                    </a:prstClr>
                  </a:outerShdw>
                </a:effectLst>
              </a:rPr>
              <a:t> controlled trials."</a:t>
            </a:r>
            <a:r>
              <a:rPr lang="en-US" sz="1800" dirty="0" smtClean="0">
                <a:effectLst>
                  <a:outerShdw blurRad="50800" dist="38100" dir="2700000" algn="tl" rotWithShape="0">
                    <a:prstClr val="black">
                      <a:alpha val="40000"/>
                    </a:prstClr>
                  </a:outerShdw>
                </a:effectLst>
              </a:rPr>
              <a:t> </a:t>
            </a:r>
            <a:r>
              <a:rPr lang="en-US" sz="1800" u="sng" dirty="0" smtClean="0">
                <a:effectLst>
                  <a:outerShdw blurRad="50800" dist="38100" dir="2700000" algn="tl" rotWithShape="0">
                    <a:prstClr val="black">
                      <a:alpha val="40000"/>
                    </a:prstClr>
                  </a:outerShdw>
                </a:effectLst>
              </a:rPr>
              <a:t>Public Health </a:t>
            </a:r>
            <a:r>
              <a:rPr lang="en-US" sz="1800" u="sng" dirty="0" err="1" smtClean="0">
                <a:effectLst>
                  <a:outerShdw blurRad="50800" dist="38100" dir="2700000" algn="tl" rotWithShape="0">
                    <a:prstClr val="black">
                      <a:alpha val="40000"/>
                    </a:prstClr>
                  </a:outerShdw>
                </a:effectLst>
              </a:rPr>
              <a:t>Nutr</a:t>
            </a:r>
            <a:r>
              <a:rPr lang="en-US" sz="1800" u="sng" dirty="0" smtClean="0">
                <a:effectLst>
                  <a:outerShdw blurRad="50800" dist="38100" dir="2700000" algn="tl" rotWithShape="0">
                    <a:prstClr val="black">
                      <a:alpha val="40000"/>
                    </a:prstClr>
                  </a:outerShdw>
                </a:effectLst>
              </a:rPr>
              <a:t> </a:t>
            </a:r>
            <a:r>
              <a:rPr lang="en-US" sz="1800" b="1" u="sng" dirty="0" smtClean="0">
                <a:effectLst>
                  <a:outerShdw blurRad="50800" dist="38100" dir="2700000" algn="tl" rotWithShape="0">
                    <a:prstClr val="black">
                      <a:alpha val="40000"/>
                    </a:prstClr>
                  </a:outerShdw>
                </a:effectLst>
              </a:rPr>
              <a:t>18</a:t>
            </a:r>
            <a:r>
              <a:rPr lang="en-US" sz="1800" u="sng" dirty="0" smtClean="0">
                <a:effectLst>
                  <a:outerShdw blurRad="50800" dist="38100" dir="2700000" algn="tl" rotWithShape="0">
                    <a:prstClr val="black">
                      <a:alpha val="40000"/>
                    </a:prstClr>
                  </a:outerShdw>
                </a:effectLst>
              </a:rPr>
              <a:t>(11): 2074-2093.</a:t>
            </a:r>
            <a:r>
              <a:rPr lang="en-GB" sz="1800" dirty="0" smtClean="0">
                <a:effectLst>
                  <a:outerShdw blurRad="50800" dist="38100" dir="2700000" algn="tl" rotWithShape="0">
                    <a:prstClr val="black">
                      <a:alpha val="40000"/>
                    </a:prstClr>
                  </a:outerShdw>
                </a:effectLst>
                <a:latin typeface="Tahoma" charset="0"/>
                <a:cs typeface="Tahoma" charset="0"/>
              </a:rPr>
              <a:t> </a:t>
            </a:r>
          </a:p>
          <a:p>
            <a:pPr>
              <a:buSzPct val="100000"/>
              <a:buFont typeface="Wingdings" charset="0"/>
              <a:buChar char="³"/>
            </a:pPr>
            <a:r>
              <a:rPr lang="en-US" sz="1800" dirty="0" smtClean="0">
                <a:effectLst>
                  <a:outerShdw blurRad="50800" dist="38100" dir="2700000" algn="tl" rotWithShape="0">
                    <a:prstClr val="black">
                      <a:alpha val="40000"/>
                    </a:prstClr>
                  </a:outerShdw>
                </a:effectLst>
              </a:rPr>
              <a:t>Sarris, J., et al. (2015). </a:t>
            </a:r>
            <a:r>
              <a:rPr lang="en-US" sz="1800" i="1" dirty="0" smtClean="0">
                <a:effectLst>
                  <a:outerShdw blurRad="50800" dist="38100" dir="2700000" algn="tl" rotWithShape="0">
                    <a:prstClr val="black">
                      <a:alpha val="40000"/>
                    </a:prstClr>
                  </a:outerShdw>
                </a:effectLst>
              </a:rPr>
              <a:t>"Nutritional medicine as mainstream in psychiatry."</a:t>
            </a:r>
            <a:r>
              <a:rPr lang="en-US" sz="1800" dirty="0" smtClean="0">
                <a:effectLst>
                  <a:outerShdw blurRad="50800" dist="38100" dir="2700000" algn="tl" rotWithShape="0">
                    <a:prstClr val="black">
                      <a:alpha val="40000"/>
                    </a:prstClr>
                  </a:outerShdw>
                </a:effectLst>
              </a:rPr>
              <a:t> </a:t>
            </a:r>
            <a:r>
              <a:rPr lang="en-US" sz="1800" u="sng" dirty="0" smtClean="0">
                <a:effectLst>
                  <a:outerShdw blurRad="50800" dist="38100" dir="2700000" algn="tl" rotWithShape="0">
                    <a:prstClr val="black">
                      <a:alpha val="40000"/>
                    </a:prstClr>
                  </a:outerShdw>
                </a:effectLst>
              </a:rPr>
              <a:t>The Lancet Psychiatry </a:t>
            </a:r>
            <a:r>
              <a:rPr lang="en-US" sz="1800" b="1" u="sng" dirty="0" smtClean="0">
                <a:effectLst>
                  <a:outerShdw blurRad="50800" dist="38100" dir="2700000" algn="tl" rotWithShape="0">
                    <a:prstClr val="black">
                      <a:alpha val="40000"/>
                    </a:prstClr>
                  </a:outerShdw>
                </a:effectLst>
              </a:rPr>
              <a:t>2</a:t>
            </a:r>
            <a:r>
              <a:rPr lang="en-US" sz="1800" u="sng" dirty="0" smtClean="0">
                <a:effectLst>
                  <a:outerShdw blurRad="50800" dist="38100" dir="2700000" algn="tl" rotWithShape="0">
                    <a:prstClr val="black">
                      <a:alpha val="40000"/>
                    </a:prstClr>
                  </a:outerShdw>
                </a:effectLst>
              </a:rPr>
              <a:t>(3): 271-274.</a:t>
            </a:r>
            <a:r>
              <a:rPr lang="en-GB" sz="1800" dirty="0" smtClean="0">
                <a:effectLst>
                  <a:outerShdw blurRad="50800" dist="38100" dir="2700000" algn="tl" rotWithShape="0">
                    <a:prstClr val="black">
                      <a:alpha val="40000"/>
                    </a:prstClr>
                  </a:outerShdw>
                </a:effectLst>
                <a:latin typeface="Tahoma" charset="0"/>
                <a:cs typeface="Tahoma" charset="0"/>
              </a:rPr>
              <a:t> </a:t>
            </a:r>
          </a:p>
          <a:p>
            <a:pPr>
              <a:buSzPct val="100000"/>
              <a:buFont typeface="Wingdings" charset="0"/>
              <a:buChar char="³"/>
            </a:pPr>
            <a:r>
              <a:rPr lang="en-US" sz="1800" dirty="0">
                <a:effectLst>
                  <a:outerShdw blurRad="50800" dist="38100" dir="2700000" algn="tl" rotWithShape="0">
                    <a:prstClr val="black">
                      <a:alpha val="40000"/>
                    </a:prstClr>
                  </a:outerShdw>
                </a:effectLst>
              </a:rPr>
              <a:t>Richard, A., et al. (2015). </a:t>
            </a:r>
            <a:r>
              <a:rPr lang="en-US" sz="1800" i="1" dirty="0">
                <a:effectLst>
                  <a:outerShdw blurRad="50800" dist="38100" dir="2700000" algn="tl" rotWithShape="0">
                    <a:prstClr val="black">
                      <a:alpha val="40000"/>
                    </a:prstClr>
                  </a:outerShdw>
                </a:effectLst>
              </a:rPr>
              <a:t>"Associations between fruit and vegetable consumption and psychological distress: results from a population-based study." </a:t>
            </a:r>
            <a:r>
              <a:rPr lang="en-US" sz="1800" u="sng" dirty="0">
                <a:effectLst>
                  <a:outerShdw blurRad="50800" dist="38100" dir="2700000" algn="tl" rotWithShape="0">
                    <a:prstClr val="black">
                      <a:alpha val="40000"/>
                    </a:prstClr>
                  </a:outerShdw>
                </a:effectLst>
              </a:rPr>
              <a:t>BMC Psychiatry </a:t>
            </a:r>
            <a:r>
              <a:rPr lang="en-US" sz="1800" b="1" u="sng" dirty="0">
                <a:effectLst>
                  <a:outerShdw blurRad="50800" dist="38100" dir="2700000" algn="tl" rotWithShape="0">
                    <a:prstClr val="black">
                      <a:alpha val="40000"/>
                    </a:prstClr>
                  </a:outerShdw>
                </a:effectLst>
              </a:rPr>
              <a:t>15</a:t>
            </a:r>
            <a:r>
              <a:rPr lang="en-US" sz="1800" u="sng" dirty="0">
                <a:effectLst>
                  <a:outerShdw blurRad="50800" dist="38100" dir="2700000" algn="tl" rotWithShape="0">
                    <a:prstClr val="black">
                      <a:alpha val="40000"/>
                    </a:prstClr>
                  </a:outerShdw>
                </a:effectLst>
              </a:rPr>
              <a:t>: 213.</a:t>
            </a:r>
            <a:r>
              <a:rPr lang="en-GB" sz="1800" dirty="0" smtClean="0">
                <a:effectLst>
                  <a:outerShdw blurRad="50800" dist="38100" dir="2700000" algn="tl" rotWithShape="0">
                    <a:prstClr val="black">
                      <a:alpha val="40000"/>
                    </a:prstClr>
                  </a:outerShdw>
                </a:effectLst>
                <a:latin typeface="Tahoma" charset="0"/>
                <a:cs typeface="Tahoma" charset="0"/>
              </a:rPr>
              <a:t> </a:t>
            </a:r>
          </a:p>
          <a:p>
            <a:pPr>
              <a:buSzPct val="100000"/>
              <a:buFont typeface="Wingdings" charset="0"/>
              <a:buChar char="³"/>
            </a:pPr>
            <a:r>
              <a:rPr lang="en-US" sz="1800" dirty="0">
                <a:effectLst>
                  <a:outerShdw blurRad="50800" dist="38100" dir="2700000" algn="tl" rotWithShape="0">
                    <a:prstClr val="black">
                      <a:alpha val="40000"/>
                    </a:prstClr>
                  </a:outerShdw>
                </a:effectLst>
              </a:rPr>
              <a:t>Sarris, J., et al. (2015). </a:t>
            </a:r>
            <a:r>
              <a:rPr lang="en-US" sz="1800" i="1" dirty="0">
                <a:effectLst>
                  <a:outerShdw blurRad="50800" dist="38100" dir="2700000" algn="tl" rotWithShape="0">
                    <a:prstClr val="black">
                      <a:alpha val="40000"/>
                    </a:prstClr>
                  </a:outerShdw>
                </a:effectLst>
              </a:rPr>
              <a:t>"International Society for Nutritional Psychiatry Research consensus position statement: nutritional medicine in modern psychiatry." </a:t>
            </a:r>
            <a:r>
              <a:rPr lang="en-US" sz="1800" u="sng" dirty="0">
                <a:effectLst>
                  <a:outerShdw blurRad="50800" dist="38100" dir="2700000" algn="tl" rotWithShape="0">
                    <a:prstClr val="black">
                      <a:alpha val="40000"/>
                    </a:prstClr>
                  </a:outerShdw>
                </a:effectLst>
              </a:rPr>
              <a:t>World Psychiatry </a:t>
            </a:r>
            <a:r>
              <a:rPr lang="en-US" sz="1800" b="1" u="sng" dirty="0" smtClean="0">
                <a:effectLst>
                  <a:outerShdw blurRad="50800" dist="38100" dir="2700000" algn="tl" rotWithShape="0">
                    <a:prstClr val="black">
                      <a:alpha val="40000"/>
                    </a:prstClr>
                  </a:outerShdw>
                </a:effectLst>
              </a:rPr>
              <a:t>14</a:t>
            </a:r>
            <a:r>
              <a:rPr lang="en-US" sz="1800" u="sng" dirty="0" smtClean="0">
                <a:effectLst>
                  <a:outerShdw blurRad="50800" dist="38100" dir="2700000" algn="tl" rotWithShape="0">
                    <a:prstClr val="black">
                      <a:alpha val="40000"/>
                    </a:prstClr>
                  </a:outerShdw>
                </a:effectLst>
              </a:rPr>
              <a:t>: </a:t>
            </a:r>
            <a:r>
              <a:rPr lang="en-US" sz="1800" u="sng" dirty="0">
                <a:effectLst>
                  <a:outerShdw blurRad="50800" dist="38100" dir="2700000" algn="tl" rotWithShape="0">
                    <a:prstClr val="black">
                      <a:alpha val="40000"/>
                    </a:prstClr>
                  </a:outerShdw>
                </a:effectLst>
              </a:rPr>
              <a:t>370-371.</a:t>
            </a:r>
            <a:r>
              <a:rPr lang="en-GB" sz="1800" dirty="0" smtClean="0">
                <a:effectLst>
                  <a:outerShdw blurRad="50800" dist="38100" dir="2700000" algn="tl" rotWithShape="0">
                    <a:prstClr val="black">
                      <a:alpha val="40000"/>
                    </a:prstClr>
                  </a:outerShdw>
                </a:effectLst>
                <a:latin typeface="Tahoma" charset="0"/>
                <a:cs typeface="Tahoma" charset="0"/>
              </a:rPr>
              <a:t> </a:t>
            </a:r>
          </a:p>
          <a:p>
            <a:pPr>
              <a:buSzPct val="100000"/>
              <a:buFont typeface="Wingdings" charset="0"/>
              <a:buChar char="³"/>
            </a:pPr>
            <a:r>
              <a:rPr lang="en-US" sz="1800" dirty="0"/>
              <a:t>Stahl, S. T., et al. (2014). </a:t>
            </a:r>
            <a:r>
              <a:rPr lang="en-US" sz="1800" i="1" dirty="0"/>
              <a:t>"Coaching in healthy dietary practices in at-risk older adults: a case of indicated depression prevention." </a:t>
            </a:r>
            <a:r>
              <a:rPr lang="en-US" sz="1800" u="sng" dirty="0"/>
              <a:t>Am J Psychiatry </a:t>
            </a:r>
            <a:r>
              <a:rPr lang="en-US" sz="1800" b="1" u="sng" dirty="0"/>
              <a:t>171</a:t>
            </a:r>
            <a:r>
              <a:rPr lang="en-US" sz="1800" u="sng" dirty="0"/>
              <a:t>(5): 499-505.</a:t>
            </a:r>
            <a:endParaRPr lang="en-GB" sz="1800" dirty="0">
              <a:effectLst>
                <a:outerShdw blurRad="50800" dist="38100" dir="2700000" algn="tl" rotWithShape="0">
                  <a:prstClr val="black">
                    <a:alpha val="40000"/>
                  </a:prstClr>
                </a:outerShdw>
              </a:effectLst>
              <a:latin typeface="Tahoma" charset="0"/>
              <a:cs typeface="Tahoma" charset="0"/>
            </a:endParaRPr>
          </a:p>
        </p:txBody>
      </p:sp>
      <p:sp>
        <p:nvSpPr>
          <p:cNvPr id="9219" name="Line 2053"/>
          <p:cNvSpPr>
            <a:spLocks noChangeShapeType="1"/>
          </p:cNvSpPr>
          <p:nvPr/>
        </p:nvSpPr>
        <p:spPr bwMode="auto">
          <a:xfrm>
            <a:off x="1430215" y="6813376"/>
            <a:ext cx="6477000" cy="0"/>
          </a:xfrm>
          <a:prstGeom prst="line">
            <a:avLst/>
          </a:prstGeom>
          <a:noFill/>
          <a:ln w="47625">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545614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4"/>
          <p:cNvSpPr>
            <a:spLocks noChangeShapeType="1"/>
          </p:cNvSpPr>
          <p:nvPr/>
        </p:nvSpPr>
        <p:spPr bwMode="auto">
          <a:xfrm>
            <a:off x="574431" y="6597650"/>
            <a:ext cx="7993674"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242" name="Title 1"/>
          <p:cNvSpPr>
            <a:spLocks noGrp="1"/>
          </p:cNvSpPr>
          <p:nvPr>
            <p:ph type="title"/>
          </p:nvPr>
        </p:nvSpPr>
        <p:spPr>
          <a:xfrm>
            <a:off x="251521" y="198438"/>
            <a:ext cx="8508550" cy="1143000"/>
          </a:xfrm>
        </p:spPr>
        <p:txBody>
          <a:bodyPr/>
          <a:lstStyle/>
          <a:p>
            <a:r>
              <a:rPr lang="en-GB" sz="4000" dirty="0">
                <a:latin typeface="Tahoma" charset="0"/>
                <a:cs typeface="Tahoma" charset="0"/>
              </a:rPr>
              <a:t>so what are the implications?</a:t>
            </a:r>
          </a:p>
        </p:txBody>
      </p:sp>
      <p:sp>
        <p:nvSpPr>
          <p:cNvPr id="10243" name="TextBox 1"/>
          <p:cNvSpPr txBox="1">
            <a:spLocks noChangeArrowheads="1"/>
          </p:cNvSpPr>
          <p:nvPr/>
        </p:nvSpPr>
        <p:spPr bwMode="auto">
          <a:xfrm>
            <a:off x="0" y="1700808"/>
            <a:ext cx="9144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GB" sz="2300" dirty="0">
                <a:effectLst>
                  <a:outerShdw blurRad="50800" dist="38100" dir="2700000" algn="tl" rotWithShape="0">
                    <a:prstClr val="black">
                      <a:alpha val="40000"/>
                    </a:prstClr>
                  </a:outerShdw>
                </a:effectLst>
              </a:rPr>
              <a:t>we already know that diet quality has huge implications for physical health &amp; it’s increasingly clear that we should pay attention to diet to improve psychological health as well</a:t>
            </a:r>
          </a:p>
        </p:txBody>
      </p:sp>
      <p:sp>
        <p:nvSpPr>
          <p:cNvPr id="8197" name="Line 4"/>
          <p:cNvSpPr>
            <a:spLocks noChangeShapeType="1"/>
          </p:cNvSpPr>
          <p:nvPr/>
        </p:nvSpPr>
        <p:spPr bwMode="auto">
          <a:xfrm>
            <a:off x="715108" y="3429000"/>
            <a:ext cx="7993674" cy="0"/>
          </a:xfrm>
          <a:prstGeom prst="line">
            <a:avLst/>
          </a:prstGeom>
          <a:noFill/>
          <a:ln w="47625">
            <a:solidFill>
              <a:schemeClr val="folHlink"/>
            </a:solidFill>
            <a:prstDash val="lg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245" name="TextBox 7"/>
          <p:cNvSpPr txBox="1">
            <a:spLocks noChangeArrowheads="1"/>
          </p:cNvSpPr>
          <p:nvPr/>
        </p:nvSpPr>
        <p:spPr bwMode="auto">
          <a:xfrm>
            <a:off x="375343" y="3759423"/>
            <a:ext cx="64289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GB" sz="2300" dirty="0">
                <a:effectLst>
                  <a:outerShdw blurRad="50800" dist="38100" dir="2700000" algn="tl" rotWithShape="0">
                    <a:prstClr val="black">
                      <a:alpha val="40000"/>
                    </a:prstClr>
                  </a:outerShdw>
                </a:effectLst>
              </a:rPr>
              <a:t>excellent overlapping options include:</a:t>
            </a:r>
          </a:p>
        </p:txBody>
      </p:sp>
      <p:sp>
        <p:nvSpPr>
          <p:cNvPr id="10246" name="TextBox 8"/>
          <p:cNvSpPr txBox="1">
            <a:spLocks noChangeArrowheads="1"/>
          </p:cNvSpPr>
          <p:nvPr/>
        </p:nvSpPr>
        <p:spPr bwMode="auto">
          <a:xfrm>
            <a:off x="-7327" y="4380200"/>
            <a:ext cx="920115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306000" indent="-306000" eaLnBrk="1" hangingPunct="1">
              <a:buClr>
                <a:schemeClr val="tx2"/>
              </a:buClr>
              <a:buSzPct val="120000"/>
              <a:buFont typeface="Wingdings" charset="2"/>
              <a:buChar char="ü"/>
            </a:pPr>
            <a:r>
              <a:rPr lang="en-GB" sz="2200" dirty="0">
                <a:solidFill>
                  <a:srgbClr val="FFFFCC"/>
                </a:solidFill>
                <a:effectLst>
                  <a:outerShdw blurRad="50800" dist="38100" dir="2700000" algn="tl" rotWithShape="0">
                    <a:prstClr val="black">
                      <a:alpha val="40000"/>
                    </a:prstClr>
                  </a:outerShdw>
                </a:effectLst>
              </a:rPr>
              <a:t>Harvard healthy eating pyramid &amp; healthy eating plate see </a:t>
            </a:r>
            <a:r>
              <a:rPr lang="en-GB" sz="2200" dirty="0" err="1">
                <a:solidFill>
                  <a:srgbClr val="FFFFCC"/>
                </a:solidFill>
                <a:effectLst>
                  <a:outerShdw blurRad="50800" dist="38100" dir="2700000" algn="tl" rotWithShape="0">
                    <a:prstClr val="black">
                      <a:alpha val="40000"/>
                    </a:prstClr>
                  </a:outerShdw>
                </a:effectLst>
              </a:rPr>
              <a:t>www.thenutritionsource.org</a:t>
            </a:r>
            <a:r>
              <a:rPr lang="en-GB" sz="2200" dirty="0">
                <a:solidFill>
                  <a:srgbClr val="FFFFCC"/>
                </a:solidFill>
                <a:effectLst>
                  <a:outerShdw blurRad="50800" dist="38100" dir="2700000" algn="tl" rotWithShape="0">
                    <a:prstClr val="black">
                      <a:alpha val="40000"/>
                    </a:prstClr>
                  </a:outerShdw>
                </a:effectLst>
              </a:rPr>
              <a:t> and “Eat, drink &amp; be healthy” and for great recipes, see http://</a:t>
            </a:r>
            <a:r>
              <a:rPr lang="en-GB" sz="2200" dirty="0" err="1">
                <a:solidFill>
                  <a:srgbClr val="FFFFCC"/>
                </a:solidFill>
                <a:effectLst>
                  <a:outerShdw blurRad="50800" dist="38100" dir="2700000" algn="tl" rotWithShape="0">
                    <a:prstClr val="black">
                      <a:alpha val="40000"/>
                    </a:prstClr>
                  </a:outerShdw>
                </a:effectLst>
              </a:rPr>
              <a:t>tinyurl.com</a:t>
            </a:r>
            <a:r>
              <a:rPr lang="en-GB" sz="2200" dirty="0">
                <a:solidFill>
                  <a:srgbClr val="FFFFCC"/>
                </a:solidFill>
                <a:effectLst>
                  <a:outerShdw blurRad="50800" dist="38100" dir="2700000" algn="tl" rotWithShape="0">
                    <a:prstClr val="black">
                      <a:alpha val="40000"/>
                    </a:prstClr>
                  </a:outerShdw>
                </a:effectLst>
              </a:rPr>
              <a:t>/5w7go8  </a:t>
            </a:r>
          </a:p>
          <a:p>
            <a:pPr marL="306000" indent="-306000" eaLnBrk="1" hangingPunct="1">
              <a:buClr>
                <a:schemeClr val="tx2"/>
              </a:buClr>
              <a:buSzPct val="120000"/>
              <a:buFont typeface="Wingdings" charset="2"/>
              <a:buChar char="ü"/>
            </a:pPr>
            <a:r>
              <a:rPr lang="en-GB" sz="2200" dirty="0">
                <a:solidFill>
                  <a:srgbClr val="FFFFCC"/>
                </a:solidFill>
                <a:effectLst>
                  <a:outerShdw blurRad="50800" dist="38100" dir="2700000" algn="tl" rotWithShape="0">
                    <a:prstClr val="black">
                      <a:alpha val="40000"/>
                    </a:prstClr>
                  </a:outerShdw>
                </a:effectLst>
              </a:rPr>
              <a:t>Mayo clinic information on Mediterranean, vegetarian, and other diet “pyramids”, see http://</a:t>
            </a:r>
            <a:r>
              <a:rPr lang="en-GB" sz="2200" dirty="0" err="1">
                <a:solidFill>
                  <a:srgbClr val="FFFFCC"/>
                </a:solidFill>
                <a:effectLst>
                  <a:outerShdw blurRad="50800" dist="38100" dir="2700000" algn="tl" rotWithShape="0">
                    <a:prstClr val="black">
                      <a:alpha val="40000"/>
                    </a:prstClr>
                  </a:outerShdw>
                </a:effectLst>
              </a:rPr>
              <a:t>tinyurl.com</a:t>
            </a:r>
            <a:r>
              <a:rPr lang="en-GB" sz="2200" dirty="0">
                <a:solidFill>
                  <a:srgbClr val="FFFFCC"/>
                </a:solidFill>
                <a:effectLst>
                  <a:outerShdw blurRad="50800" dist="38100" dir="2700000" algn="tl" rotWithShape="0">
                    <a:prstClr val="black">
                      <a:alpha val="40000"/>
                    </a:prstClr>
                  </a:outerShdw>
                </a:effectLst>
              </a:rPr>
              <a:t>/2gpgg2 </a:t>
            </a:r>
          </a:p>
        </p:txBody>
      </p:sp>
    </p:spTree>
    <p:extLst>
      <p:ext uri="{BB962C8B-B14F-4D97-AF65-F5344CB8AC3E}">
        <p14:creationId xmlns:p14="http://schemas.microsoft.com/office/powerpoint/2010/main" val="25413301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Rot="1" noChangeArrowheads="1"/>
          </p:cNvSpPr>
          <p:nvPr>
            <p:ph type="body" idx="1"/>
          </p:nvPr>
        </p:nvSpPr>
        <p:spPr>
          <a:xfrm>
            <a:off x="108012" y="2636912"/>
            <a:ext cx="9036496" cy="4176464"/>
          </a:xfrm>
        </p:spPr>
        <p:txBody>
          <a:bodyPr/>
          <a:lstStyle/>
          <a:p>
            <a:pPr eaLnBrk="1" hangingPunct="1">
              <a:buSzTx/>
              <a:buFont typeface="Wingdings" pitchFamily="2" charset="2"/>
              <a:buChar char=""/>
              <a:defRPr/>
            </a:pPr>
            <a:r>
              <a:rPr lang="en-US" sz="1600" dirty="0" err="1"/>
              <a:t>Bahorik</a:t>
            </a:r>
            <a:r>
              <a:rPr lang="en-US" sz="1600" dirty="0"/>
              <a:t>, A. L., et al. (2016). </a:t>
            </a:r>
            <a:r>
              <a:rPr lang="en-US" sz="1600" i="1" dirty="0"/>
              <a:t>"The role of hazardous drinking reductions in predicting depression and anxiety symptom improvement among psychiatry patients: A longitudinal study." </a:t>
            </a:r>
            <a:r>
              <a:rPr lang="en-US" sz="1600" i="1" dirty="0" smtClean="0"/>
              <a:t> </a:t>
            </a:r>
            <a:r>
              <a:rPr lang="en-US" sz="1600" u="sng" dirty="0" smtClean="0"/>
              <a:t>Journal </a:t>
            </a:r>
            <a:r>
              <a:rPr lang="en-US" sz="1600" u="sng" dirty="0"/>
              <a:t>of Affective Disorders </a:t>
            </a:r>
            <a:r>
              <a:rPr lang="en-US" sz="1600" b="1" u="sng" dirty="0"/>
              <a:t>206</a:t>
            </a:r>
            <a:r>
              <a:rPr lang="en-US" sz="1600" u="sng" dirty="0"/>
              <a:t>: 169-173.</a:t>
            </a:r>
            <a:r>
              <a:rPr lang="en-US" sz="1600" dirty="0" smtClean="0"/>
              <a:t> </a:t>
            </a:r>
            <a:endParaRPr lang="en-GB" sz="1600" dirty="0" smtClean="0"/>
          </a:p>
          <a:p>
            <a:pPr eaLnBrk="1" hangingPunct="1">
              <a:buSzTx/>
              <a:buFont typeface="Wingdings" pitchFamily="2" charset="2"/>
              <a:buChar char=""/>
              <a:defRPr/>
            </a:pPr>
            <a:r>
              <a:rPr lang="en-US" sz="1600" dirty="0"/>
              <a:t>Hashimoto, E., et al. (2015). </a:t>
            </a:r>
            <a:r>
              <a:rPr lang="en-US" sz="1600" i="1" dirty="0"/>
              <a:t>"Influence of comorbid alcohol use disorder on treatment response of depressive patients."</a:t>
            </a:r>
            <a:r>
              <a:rPr lang="en-US" sz="1600" dirty="0"/>
              <a:t> </a:t>
            </a:r>
            <a:r>
              <a:rPr lang="en-US" sz="1600" dirty="0" smtClean="0"/>
              <a:t> </a:t>
            </a:r>
            <a:r>
              <a:rPr lang="en-US" sz="1600" u="sng" dirty="0" smtClean="0"/>
              <a:t>J </a:t>
            </a:r>
            <a:r>
              <a:rPr lang="en-US" sz="1600" u="sng" dirty="0"/>
              <a:t>Neural </a:t>
            </a:r>
            <a:r>
              <a:rPr lang="en-US" sz="1600" u="sng" dirty="0" err="1" smtClean="0"/>
              <a:t>Transm</a:t>
            </a:r>
            <a:r>
              <a:rPr lang="en-US" sz="1600" u="sng" dirty="0" smtClean="0"/>
              <a:t> </a:t>
            </a:r>
            <a:r>
              <a:rPr lang="en-US" sz="1600" b="1" u="sng" dirty="0" smtClean="0"/>
              <a:t>122</a:t>
            </a:r>
            <a:r>
              <a:rPr lang="en-US" sz="1600" u="sng" dirty="0" smtClean="0"/>
              <a:t>: </a:t>
            </a:r>
            <a:r>
              <a:rPr lang="en-US" sz="1600" u="sng" dirty="0"/>
              <a:t>301-306.</a:t>
            </a:r>
            <a:r>
              <a:rPr lang="en-US" sz="1600" dirty="0" smtClean="0"/>
              <a:t> </a:t>
            </a:r>
          </a:p>
          <a:p>
            <a:pPr eaLnBrk="1" hangingPunct="1">
              <a:buSzTx/>
              <a:buFont typeface="Wingdings" pitchFamily="2" charset="2"/>
              <a:buChar char=""/>
              <a:defRPr/>
            </a:pPr>
            <a:r>
              <a:rPr lang="en-US" sz="1600" dirty="0" err="1"/>
              <a:t>Briere</a:t>
            </a:r>
            <a:r>
              <a:rPr lang="en-US" sz="1600" dirty="0"/>
              <a:t>, F. N., et al. (2014). </a:t>
            </a:r>
            <a:r>
              <a:rPr lang="en-US" sz="1600" i="1" dirty="0"/>
              <a:t>"Comorbidity between major depression and alcohol </a:t>
            </a:r>
            <a:r>
              <a:rPr lang="en-US" sz="1600" i="1" dirty="0" smtClean="0"/>
              <a:t> use </a:t>
            </a:r>
            <a:r>
              <a:rPr lang="en-US" sz="1600" i="1" dirty="0"/>
              <a:t>disorder from adolescence to adulthood." </a:t>
            </a:r>
            <a:r>
              <a:rPr lang="en-US" sz="1600" i="1" dirty="0" smtClean="0"/>
              <a:t> </a:t>
            </a:r>
            <a:r>
              <a:rPr lang="en-US" sz="1600" u="sng" dirty="0" err="1" smtClean="0"/>
              <a:t>Compr</a:t>
            </a:r>
            <a:r>
              <a:rPr lang="en-US" sz="1600" u="sng" dirty="0" smtClean="0"/>
              <a:t> </a:t>
            </a:r>
            <a:r>
              <a:rPr lang="en-US" sz="1600" u="sng" dirty="0"/>
              <a:t>Psychiatry </a:t>
            </a:r>
            <a:r>
              <a:rPr lang="en-US" sz="1600" b="1" u="sng" dirty="0"/>
              <a:t>55</a:t>
            </a:r>
            <a:r>
              <a:rPr lang="en-US" sz="1600" u="sng" dirty="0"/>
              <a:t>(3): 526-533.</a:t>
            </a:r>
            <a:r>
              <a:rPr lang="en-US" sz="1600" dirty="0" smtClean="0"/>
              <a:t> </a:t>
            </a:r>
          </a:p>
          <a:p>
            <a:pPr eaLnBrk="1" hangingPunct="1">
              <a:buSzTx/>
              <a:buFont typeface="Wingdings" pitchFamily="2" charset="2"/>
              <a:buChar char=""/>
              <a:defRPr/>
            </a:pPr>
            <a:r>
              <a:rPr lang="en-US" sz="1600" dirty="0"/>
              <a:t>Bell, S. and A. Britton (2014). </a:t>
            </a:r>
            <a:r>
              <a:rPr lang="en-US" sz="1600" i="1" dirty="0"/>
              <a:t>"An exploration of the dynamic longitudinal </a:t>
            </a:r>
            <a:r>
              <a:rPr lang="en-US" sz="1600" i="1" dirty="0" smtClean="0"/>
              <a:t>relation-ship </a:t>
            </a:r>
            <a:r>
              <a:rPr lang="en-US" sz="1600" i="1" dirty="0"/>
              <a:t>between mental health and alcohol </a:t>
            </a:r>
            <a:r>
              <a:rPr lang="en-US" sz="1600" i="1" dirty="0" smtClean="0"/>
              <a:t>consumption.</a:t>
            </a:r>
            <a:r>
              <a:rPr lang="en-US" sz="1600" i="1" dirty="0"/>
              <a:t>"</a:t>
            </a:r>
            <a:r>
              <a:rPr lang="en-US" sz="1600" dirty="0"/>
              <a:t> </a:t>
            </a:r>
            <a:r>
              <a:rPr lang="en-US" sz="1600" u="sng" dirty="0"/>
              <a:t>BMC Medicine </a:t>
            </a:r>
            <a:r>
              <a:rPr lang="en-US" sz="1600" b="1" u="sng" dirty="0"/>
              <a:t>12</a:t>
            </a:r>
            <a:r>
              <a:rPr lang="en-US" sz="1600" u="sng" dirty="0"/>
              <a:t>: 91-91</a:t>
            </a:r>
            <a:r>
              <a:rPr lang="en-US" sz="1600" u="sng" dirty="0" smtClean="0"/>
              <a:t>.</a:t>
            </a:r>
          </a:p>
          <a:p>
            <a:pPr eaLnBrk="1" hangingPunct="1">
              <a:buSzTx/>
              <a:buFont typeface="Wingdings" pitchFamily="2" charset="2"/>
              <a:buChar char=""/>
              <a:defRPr/>
            </a:pPr>
            <a:r>
              <a:rPr lang="en-US" sz="1600" dirty="0" err="1"/>
              <a:t>Velten</a:t>
            </a:r>
            <a:r>
              <a:rPr lang="en-US" sz="1600" dirty="0"/>
              <a:t>, J., et al. (2014). </a:t>
            </a:r>
            <a:r>
              <a:rPr lang="en-US" sz="1600" i="1" dirty="0"/>
              <a:t>"Lifestyle choices and mental health: a representative population survey."</a:t>
            </a:r>
            <a:r>
              <a:rPr lang="en-US" sz="1600" dirty="0"/>
              <a:t> </a:t>
            </a:r>
            <a:r>
              <a:rPr lang="en-US" sz="1600" u="sng" dirty="0"/>
              <a:t>BMC Psychology </a:t>
            </a:r>
            <a:r>
              <a:rPr lang="en-US" sz="1600" b="1" u="sng" dirty="0"/>
              <a:t>2</a:t>
            </a:r>
            <a:r>
              <a:rPr lang="en-US" sz="1600" u="sng" dirty="0"/>
              <a:t>(55).</a:t>
            </a:r>
            <a:r>
              <a:rPr lang="en-US" sz="1600" dirty="0" smtClean="0"/>
              <a:t> </a:t>
            </a:r>
          </a:p>
          <a:p>
            <a:pPr eaLnBrk="1" hangingPunct="1">
              <a:buSzTx/>
              <a:buFont typeface="Wingdings" pitchFamily="2" charset="2"/>
              <a:buChar char=""/>
              <a:defRPr/>
            </a:pPr>
            <a:r>
              <a:rPr lang="en-US" sz="1600" dirty="0" err="1"/>
              <a:t>Gea</a:t>
            </a:r>
            <a:r>
              <a:rPr lang="en-US" sz="1600" dirty="0"/>
              <a:t>, A., et al. (2013). </a:t>
            </a:r>
            <a:r>
              <a:rPr lang="en-US" sz="1600" i="1" dirty="0"/>
              <a:t>"Alcohol intake, wine consumption and the </a:t>
            </a:r>
            <a:r>
              <a:rPr lang="en-US" sz="1600" i="1" dirty="0" smtClean="0"/>
              <a:t>development      </a:t>
            </a:r>
            <a:r>
              <a:rPr lang="en-US" sz="1600" i="1" dirty="0"/>
              <a:t>of depression: the PREDIMED study." </a:t>
            </a:r>
            <a:r>
              <a:rPr lang="en-US" sz="1600" i="1" dirty="0" smtClean="0"/>
              <a:t> </a:t>
            </a:r>
            <a:r>
              <a:rPr lang="en-US" sz="1600" u="sng" dirty="0" smtClean="0"/>
              <a:t>BMC </a:t>
            </a:r>
            <a:r>
              <a:rPr lang="en-US" sz="1600" u="sng" dirty="0"/>
              <a:t>Medicine </a:t>
            </a:r>
            <a:r>
              <a:rPr lang="en-US" sz="1600" b="1" u="sng" dirty="0"/>
              <a:t>11</a:t>
            </a:r>
            <a:r>
              <a:rPr lang="en-US" sz="1600" u="sng" dirty="0"/>
              <a:t>: 192-192.</a:t>
            </a:r>
            <a:r>
              <a:rPr lang="en-US" sz="1600" dirty="0" smtClean="0"/>
              <a:t> </a:t>
            </a:r>
          </a:p>
          <a:p>
            <a:pPr eaLnBrk="1" hangingPunct="1">
              <a:buSzTx/>
              <a:buFont typeface="Wingdings" pitchFamily="2" charset="2"/>
              <a:buChar char=""/>
              <a:defRPr/>
            </a:pPr>
            <a:r>
              <a:rPr lang="en-US" sz="1600" dirty="0" err="1"/>
              <a:t>Berk</a:t>
            </a:r>
            <a:r>
              <a:rPr lang="en-US" sz="1600" dirty="0"/>
              <a:t>, M., et al. (2013). </a:t>
            </a:r>
            <a:r>
              <a:rPr lang="en-US" sz="1600" i="1" dirty="0"/>
              <a:t>"Lifestyle management of unipolar depression." </a:t>
            </a:r>
            <a:r>
              <a:rPr lang="en-US" sz="1600" u="sng" dirty="0" err="1"/>
              <a:t>Acta</a:t>
            </a:r>
            <a:r>
              <a:rPr lang="en-US" sz="1600" u="sng" dirty="0"/>
              <a:t> </a:t>
            </a:r>
            <a:r>
              <a:rPr lang="en-US" sz="1600" u="sng" dirty="0" err="1"/>
              <a:t>Psychiatr</a:t>
            </a:r>
            <a:r>
              <a:rPr lang="en-US" sz="1600" u="sng" dirty="0"/>
              <a:t> </a:t>
            </a:r>
            <a:r>
              <a:rPr lang="en-US" sz="1600" u="sng" dirty="0" err="1"/>
              <a:t>Scand</a:t>
            </a:r>
            <a:r>
              <a:rPr lang="en-US" sz="1600" u="sng" dirty="0"/>
              <a:t> </a:t>
            </a:r>
            <a:r>
              <a:rPr lang="en-US" sz="1600" u="sng" dirty="0" err="1"/>
              <a:t>Suppl</a:t>
            </a:r>
            <a:r>
              <a:rPr lang="en-US" sz="1600" u="sng" dirty="0"/>
              <a:t>(443): 38-54.</a:t>
            </a:r>
            <a:endParaRPr lang="en-GB" sz="1600" dirty="0" smtClean="0"/>
          </a:p>
        </p:txBody>
      </p:sp>
      <p:sp>
        <p:nvSpPr>
          <p:cNvPr id="27652" name="Line 6"/>
          <p:cNvSpPr>
            <a:spLocks noChangeShapeType="1"/>
          </p:cNvSpPr>
          <p:nvPr/>
        </p:nvSpPr>
        <p:spPr bwMode="auto">
          <a:xfrm>
            <a:off x="630523" y="6813376"/>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1618" name="Rectangle 2"/>
          <p:cNvSpPr>
            <a:spLocks noGrp="1" noRot="1" noChangeArrowheads="1"/>
          </p:cNvSpPr>
          <p:nvPr>
            <p:ph type="title"/>
          </p:nvPr>
        </p:nvSpPr>
        <p:spPr>
          <a:xfrm>
            <a:off x="1025860" y="-27384"/>
            <a:ext cx="7200800" cy="998984"/>
          </a:xfrm>
        </p:spPr>
        <p:txBody>
          <a:bodyPr/>
          <a:lstStyle/>
          <a:p>
            <a:pPr eaLnBrk="1" hangingPunct="1">
              <a:defRPr/>
            </a:pPr>
            <a:r>
              <a:rPr lang="en-GB" sz="4000" dirty="0" smtClean="0"/>
              <a:t>alcohol &amp; mental disorders</a:t>
            </a:r>
          </a:p>
        </p:txBody>
      </p:sp>
      <p:sp>
        <p:nvSpPr>
          <p:cNvPr id="5" name="Line 6"/>
          <p:cNvSpPr>
            <a:spLocks noChangeShapeType="1"/>
          </p:cNvSpPr>
          <p:nvPr/>
        </p:nvSpPr>
        <p:spPr bwMode="auto">
          <a:xfrm>
            <a:off x="630523" y="2492896"/>
            <a:ext cx="7991475" cy="0"/>
          </a:xfrm>
          <a:prstGeom prst="line">
            <a:avLst/>
          </a:prstGeom>
          <a:noFill/>
          <a:ln w="41275">
            <a:solidFill>
              <a:schemeClr val="folHlink"/>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Box 6"/>
          <p:cNvSpPr txBox="1"/>
          <p:nvPr/>
        </p:nvSpPr>
        <p:spPr>
          <a:xfrm>
            <a:off x="197768" y="1004535"/>
            <a:ext cx="8856984" cy="1200329"/>
          </a:xfrm>
          <a:prstGeom prst="rect">
            <a:avLst/>
          </a:prstGeom>
          <a:noFill/>
        </p:spPr>
        <p:txBody>
          <a:bodyPr wrap="square" rtlCol="0">
            <a:spAutoFit/>
          </a:bodyPr>
          <a:lstStyle/>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alcohol/depression interactions are complex &amp; bidirectional, with high alcohol use particularly predisposing to increased risk of depression </a:t>
            </a:r>
          </a:p>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moderate alcohol use seems linked with better mental health but, as usual, poorer health of abstainers is linked with prior alcohol problems</a:t>
            </a:r>
            <a:endParaRPr lang="en-US" dirty="0">
              <a:solidFill>
                <a:schemeClr val="tx2"/>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5178637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Rot="1" noChangeArrowheads="1"/>
          </p:cNvSpPr>
          <p:nvPr>
            <p:ph type="body" idx="1"/>
          </p:nvPr>
        </p:nvSpPr>
        <p:spPr>
          <a:xfrm>
            <a:off x="108012" y="2492896"/>
            <a:ext cx="8928484" cy="4176464"/>
          </a:xfrm>
        </p:spPr>
        <p:txBody>
          <a:bodyPr/>
          <a:lstStyle/>
          <a:p>
            <a:pPr eaLnBrk="1" hangingPunct="1">
              <a:buSzTx/>
              <a:buFont typeface="Wingdings" pitchFamily="2" charset="2"/>
              <a:buChar char=""/>
              <a:defRPr/>
            </a:pPr>
            <a:r>
              <a:rPr lang="en-US" sz="1600" dirty="0"/>
              <a:t>Rodríguez-Cano, R., et al. (2016). </a:t>
            </a:r>
            <a:r>
              <a:rPr lang="en-US" sz="1600" i="1" dirty="0"/>
              <a:t>"Smoking cessation and depressive symptoms at 1-, 3-, 6-, and 12-months follow-up."</a:t>
            </a:r>
            <a:r>
              <a:rPr lang="en-US" sz="1600" dirty="0"/>
              <a:t> </a:t>
            </a:r>
            <a:r>
              <a:rPr lang="en-US" sz="1600" u="sng" dirty="0"/>
              <a:t>Journal of Affective Disorders </a:t>
            </a:r>
            <a:r>
              <a:rPr lang="en-US" sz="1600" b="1" u="sng" dirty="0"/>
              <a:t>191</a:t>
            </a:r>
            <a:r>
              <a:rPr lang="en-US" sz="1600" u="sng" dirty="0"/>
              <a:t>: 94-</a:t>
            </a:r>
            <a:r>
              <a:rPr lang="en-US" sz="1600" u="sng" dirty="0" smtClean="0"/>
              <a:t>99.</a:t>
            </a:r>
            <a:r>
              <a:rPr lang="en-US" sz="1600" dirty="0" smtClean="0"/>
              <a:t> </a:t>
            </a:r>
            <a:endParaRPr lang="en-GB" sz="1600" dirty="0" smtClean="0"/>
          </a:p>
          <a:p>
            <a:pPr eaLnBrk="1" hangingPunct="1">
              <a:buSzTx/>
              <a:buFont typeface="Wingdings" pitchFamily="2" charset="2"/>
              <a:buChar char=""/>
              <a:defRPr/>
            </a:pPr>
            <a:r>
              <a:rPr lang="en-US" sz="1600" dirty="0" err="1"/>
              <a:t>Goracci</a:t>
            </a:r>
            <a:r>
              <a:rPr lang="en-US" sz="1600" dirty="0"/>
              <a:t>, A., et al. (2016). </a:t>
            </a:r>
            <a:r>
              <a:rPr lang="en-US" sz="1600" i="1" dirty="0"/>
              <a:t>"Development, acceptability and efficacy of a standardized healthy lifestyle intervention in recurrent depression." </a:t>
            </a:r>
            <a:r>
              <a:rPr lang="en-US" sz="1600" i="1" dirty="0" smtClean="0"/>
              <a:t> </a:t>
            </a:r>
            <a:r>
              <a:rPr lang="en-US" sz="1600" u="sng" dirty="0" smtClean="0"/>
              <a:t>Journal </a:t>
            </a:r>
            <a:r>
              <a:rPr lang="en-US" sz="1600" u="sng" dirty="0"/>
              <a:t>of Affective Disorders </a:t>
            </a:r>
            <a:r>
              <a:rPr lang="en-US" sz="1600" b="1" u="sng" dirty="0"/>
              <a:t>196</a:t>
            </a:r>
            <a:r>
              <a:rPr lang="en-US" sz="1600" u="sng" dirty="0"/>
              <a:t>: 20-31.</a:t>
            </a:r>
            <a:r>
              <a:rPr lang="en-US" sz="1600" dirty="0" smtClean="0"/>
              <a:t> </a:t>
            </a:r>
          </a:p>
          <a:p>
            <a:pPr eaLnBrk="1" hangingPunct="1">
              <a:buSzTx/>
              <a:buFont typeface="Wingdings" pitchFamily="2" charset="2"/>
              <a:buChar char=""/>
              <a:defRPr/>
            </a:pPr>
            <a:r>
              <a:rPr lang="en-US" sz="1600" dirty="0"/>
              <a:t>Taylor, G., et al. (2014). </a:t>
            </a:r>
            <a:r>
              <a:rPr lang="en-US" sz="1600" i="1" dirty="0"/>
              <a:t>"Change in mental health after smoking cessation: systematic review and meta-analysis." </a:t>
            </a:r>
            <a:r>
              <a:rPr lang="en-US" sz="1600" i="1" dirty="0" smtClean="0"/>
              <a:t> </a:t>
            </a:r>
            <a:r>
              <a:rPr lang="en-US" sz="1600" u="sng" dirty="0" smtClean="0"/>
              <a:t>BMJ </a:t>
            </a:r>
            <a:r>
              <a:rPr lang="en-US" sz="1600" b="1" u="sng" dirty="0"/>
              <a:t>348</a:t>
            </a:r>
            <a:r>
              <a:rPr lang="en-US" sz="1600" u="sng" dirty="0"/>
              <a:t>: g1151.</a:t>
            </a:r>
            <a:r>
              <a:rPr lang="en-US" sz="1600" dirty="0" smtClean="0"/>
              <a:t> </a:t>
            </a:r>
          </a:p>
          <a:p>
            <a:pPr eaLnBrk="1" hangingPunct="1">
              <a:buSzTx/>
              <a:buFont typeface="Wingdings" pitchFamily="2" charset="2"/>
              <a:buChar char=""/>
              <a:defRPr/>
            </a:pPr>
            <a:r>
              <a:rPr lang="en-US" sz="1600" dirty="0" err="1"/>
              <a:t>Shahab</a:t>
            </a:r>
            <a:r>
              <a:rPr lang="en-US" sz="1600" dirty="0"/>
              <a:t>, L., et al. (2014). </a:t>
            </a:r>
            <a:r>
              <a:rPr lang="en-US" sz="1600" i="1" dirty="0"/>
              <a:t>"Changes in prevalence of depression and anxiety following smoking cessation: results from an international cohort study (ATTEMPT)</a:t>
            </a:r>
            <a:r>
              <a:rPr lang="en-US" sz="1600" i="1" dirty="0" smtClean="0"/>
              <a:t>.” </a:t>
            </a:r>
            <a:r>
              <a:rPr lang="en-US" sz="1600" dirty="0" smtClean="0"/>
              <a:t> </a:t>
            </a:r>
            <a:r>
              <a:rPr lang="en-US" sz="1600" u="sng" dirty="0"/>
              <a:t>Psychological Medicine </a:t>
            </a:r>
            <a:r>
              <a:rPr lang="en-US" sz="1600" b="1" u="sng" dirty="0"/>
              <a:t>44</a:t>
            </a:r>
            <a:r>
              <a:rPr lang="en-US" sz="1600" u="sng" dirty="0"/>
              <a:t>(01): 127-141.</a:t>
            </a:r>
            <a:r>
              <a:rPr lang="en-US" sz="1600" dirty="0" smtClean="0"/>
              <a:t> </a:t>
            </a:r>
          </a:p>
          <a:p>
            <a:pPr eaLnBrk="1" hangingPunct="1">
              <a:buSzTx/>
              <a:buFont typeface="Wingdings" pitchFamily="2" charset="2"/>
              <a:buChar char=""/>
              <a:defRPr/>
            </a:pPr>
            <a:r>
              <a:rPr lang="en-US" sz="1600" dirty="0"/>
              <a:t>Cavazos-</a:t>
            </a:r>
            <a:r>
              <a:rPr lang="en-US" sz="1600" dirty="0" err="1"/>
              <a:t>Rehg</a:t>
            </a:r>
            <a:r>
              <a:rPr lang="en-US" sz="1600" dirty="0"/>
              <a:t>, P. A., et al. (2014). </a:t>
            </a:r>
            <a:r>
              <a:rPr lang="en-US" sz="1600" i="1" dirty="0"/>
              <a:t>"Smoking cessation is associated with lower rates of mood/anxiety and alcohol use disorders." </a:t>
            </a:r>
            <a:r>
              <a:rPr lang="en-US" sz="1600" u="sng" dirty="0" err="1" smtClean="0"/>
              <a:t>Psychol</a:t>
            </a:r>
            <a:r>
              <a:rPr lang="en-US" sz="1600" u="sng" dirty="0" smtClean="0"/>
              <a:t> </a:t>
            </a:r>
            <a:r>
              <a:rPr lang="en-US" sz="1600" u="sng" dirty="0"/>
              <a:t>Medicine </a:t>
            </a:r>
            <a:r>
              <a:rPr lang="en-US" sz="1600" b="1" u="sng" dirty="0" smtClean="0"/>
              <a:t>44</a:t>
            </a:r>
            <a:r>
              <a:rPr lang="en-US" sz="1600" u="sng" dirty="0" smtClean="0"/>
              <a:t>: </a:t>
            </a:r>
            <a:r>
              <a:rPr lang="en-US" sz="1600" u="sng" dirty="0"/>
              <a:t>2523</a:t>
            </a:r>
            <a:r>
              <a:rPr lang="en-US" sz="1600" u="sng" dirty="0" smtClean="0"/>
              <a:t>-35</a:t>
            </a:r>
            <a:r>
              <a:rPr lang="en-US" sz="1600" u="sng" dirty="0"/>
              <a:t>.</a:t>
            </a:r>
            <a:r>
              <a:rPr lang="en-US" sz="1600" dirty="0" smtClean="0"/>
              <a:t> </a:t>
            </a:r>
          </a:p>
          <a:p>
            <a:pPr eaLnBrk="1" hangingPunct="1">
              <a:buSzTx/>
              <a:buFont typeface="Wingdings" pitchFamily="2" charset="2"/>
              <a:buChar char=""/>
              <a:defRPr/>
            </a:pPr>
            <a:r>
              <a:rPr lang="en-US" sz="1600" dirty="0"/>
              <a:t>Leung, J., et al. (2012). </a:t>
            </a:r>
            <a:r>
              <a:rPr lang="en-US" sz="1600" i="1" dirty="0"/>
              <a:t>"A longitudinal study of the bi-directional relationship between tobacco smoking and psychological distress in a community sample of young Australian women." </a:t>
            </a:r>
            <a:r>
              <a:rPr lang="en-US" sz="1600" i="1" dirty="0" smtClean="0"/>
              <a:t> </a:t>
            </a:r>
            <a:r>
              <a:rPr lang="en-US" sz="1600" u="sng" dirty="0" smtClean="0"/>
              <a:t>Psychological </a:t>
            </a:r>
            <a:r>
              <a:rPr lang="en-US" sz="1600" u="sng" dirty="0"/>
              <a:t>Medicine </a:t>
            </a:r>
            <a:r>
              <a:rPr lang="en-US" sz="1600" b="1" u="sng" dirty="0"/>
              <a:t>42</a:t>
            </a:r>
            <a:r>
              <a:rPr lang="en-US" sz="1600" u="sng" dirty="0"/>
              <a:t>(06): 1273-1282.</a:t>
            </a:r>
            <a:endParaRPr lang="en-US" sz="1600" dirty="0" smtClean="0"/>
          </a:p>
        </p:txBody>
      </p:sp>
      <p:sp>
        <p:nvSpPr>
          <p:cNvPr id="27652" name="Line 6"/>
          <p:cNvSpPr>
            <a:spLocks noChangeShapeType="1"/>
          </p:cNvSpPr>
          <p:nvPr/>
        </p:nvSpPr>
        <p:spPr bwMode="auto">
          <a:xfrm>
            <a:off x="630523" y="6741368"/>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1618" name="Rectangle 2"/>
          <p:cNvSpPr>
            <a:spLocks noGrp="1" noRot="1" noChangeArrowheads="1"/>
          </p:cNvSpPr>
          <p:nvPr>
            <p:ph type="title"/>
          </p:nvPr>
        </p:nvSpPr>
        <p:spPr>
          <a:xfrm>
            <a:off x="890718" y="-27384"/>
            <a:ext cx="7471084" cy="998984"/>
          </a:xfrm>
        </p:spPr>
        <p:txBody>
          <a:bodyPr/>
          <a:lstStyle/>
          <a:p>
            <a:pPr eaLnBrk="1" hangingPunct="1">
              <a:defRPr/>
            </a:pPr>
            <a:r>
              <a:rPr lang="en-GB" sz="4000" dirty="0" smtClean="0"/>
              <a:t>smoking &amp; mental disorders</a:t>
            </a:r>
          </a:p>
        </p:txBody>
      </p:sp>
      <p:sp>
        <p:nvSpPr>
          <p:cNvPr id="5" name="Line 6"/>
          <p:cNvSpPr>
            <a:spLocks noChangeShapeType="1"/>
          </p:cNvSpPr>
          <p:nvPr/>
        </p:nvSpPr>
        <p:spPr bwMode="auto">
          <a:xfrm>
            <a:off x="630523" y="2348880"/>
            <a:ext cx="7991475" cy="0"/>
          </a:xfrm>
          <a:prstGeom prst="line">
            <a:avLst/>
          </a:prstGeom>
          <a:noFill/>
          <a:ln w="41275">
            <a:solidFill>
              <a:schemeClr val="folHlink"/>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Box 6"/>
          <p:cNvSpPr txBox="1"/>
          <p:nvPr/>
        </p:nvSpPr>
        <p:spPr>
          <a:xfrm>
            <a:off x="107504" y="932527"/>
            <a:ext cx="8856984" cy="1200329"/>
          </a:xfrm>
          <a:prstGeom prst="rect">
            <a:avLst/>
          </a:prstGeom>
          <a:noFill/>
        </p:spPr>
        <p:txBody>
          <a:bodyPr wrap="square" rtlCol="0">
            <a:spAutoFit/>
          </a:bodyPr>
          <a:lstStyle/>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“Smoking </a:t>
            </a:r>
            <a:r>
              <a:rPr lang="en-US" dirty="0">
                <a:solidFill>
                  <a:schemeClr val="tx2"/>
                </a:solidFill>
                <a:effectLst>
                  <a:outerShdw blurRad="50800" dist="38100" dir="2700000" algn="tl" rotWithShape="0">
                    <a:prstClr val="black">
                      <a:alpha val="40000"/>
                    </a:prstClr>
                  </a:outerShdw>
                </a:effectLst>
              </a:rPr>
              <a:t>cessation is associated with reduced depression, anxiety, and stress and improved positive mood and quality of life compared with continuing to </a:t>
            </a:r>
            <a:r>
              <a:rPr lang="en-US" dirty="0" smtClean="0">
                <a:solidFill>
                  <a:schemeClr val="tx2"/>
                </a:solidFill>
                <a:effectLst>
                  <a:outerShdw blurRad="50800" dist="38100" dir="2700000" algn="tl" rotWithShape="0">
                    <a:prstClr val="black">
                      <a:alpha val="40000"/>
                    </a:prstClr>
                  </a:outerShdw>
                </a:effectLst>
              </a:rPr>
              <a:t>smoke </a:t>
            </a:r>
            <a:r>
              <a:rPr lang="is-IS" dirty="0" smtClean="0">
                <a:solidFill>
                  <a:schemeClr val="tx2"/>
                </a:solidFill>
                <a:effectLst>
                  <a:outerShdw blurRad="50800" dist="38100" dir="2700000" algn="tl" rotWithShape="0">
                    <a:prstClr val="black">
                      <a:alpha val="40000"/>
                    </a:prstClr>
                  </a:outerShdw>
                </a:effectLst>
              </a:rPr>
              <a:t>… </a:t>
            </a:r>
            <a:r>
              <a:rPr lang="en-US" dirty="0" smtClean="0">
                <a:solidFill>
                  <a:schemeClr val="tx2"/>
                </a:solidFill>
                <a:effectLst>
                  <a:outerShdw blurRad="50800" dist="38100" dir="2700000" algn="tl" rotWithShape="0">
                    <a:prstClr val="black">
                      <a:alpha val="40000"/>
                    </a:prstClr>
                  </a:outerShdw>
                </a:effectLst>
              </a:rPr>
              <a:t>The </a:t>
            </a:r>
            <a:r>
              <a:rPr lang="en-US" dirty="0">
                <a:solidFill>
                  <a:schemeClr val="tx2"/>
                </a:solidFill>
                <a:effectLst>
                  <a:outerShdw blurRad="50800" dist="38100" dir="2700000" algn="tl" rotWithShape="0">
                    <a:prstClr val="black">
                      <a:alpha val="40000"/>
                    </a:prstClr>
                  </a:outerShdw>
                </a:effectLst>
              </a:rPr>
              <a:t>effect sizes are equal or larger than those of antidepressant treatment for mood and anxiety disorders</a:t>
            </a:r>
            <a:r>
              <a:rPr lang="en-US" dirty="0" smtClean="0">
                <a:solidFill>
                  <a:schemeClr val="tx2"/>
                </a:solidFill>
                <a:effectLst>
                  <a:outerShdw blurRad="50800" dist="38100" dir="2700000" algn="tl" rotWithShape="0">
                    <a:prstClr val="black">
                      <a:alpha val="40000"/>
                    </a:prstClr>
                  </a:outerShdw>
                </a:effectLst>
              </a:rPr>
              <a:t>.” (Taylor et al) </a:t>
            </a:r>
          </a:p>
        </p:txBody>
      </p:sp>
    </p:spTree>
    <p:extLst>
      <p:ext uri="{BB962C8B-B14F-4D97-AF65-F5344CB8AC3E}">
        <p14:creationId xmlns:p14="http://schemas.microsoft.com/office/powerpoint/2010/main" val="32267111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Rot="1" noChangeArrowheads="1"/>
          </p:cNvSpPr>
          <p:nvPr>
            <p:ph type="body" idx="1"/>
          </p:nvPr>
        </p:nvSpPr>
        <p:spPr>
          <a:xfrm>
            <a:off x="107758" y="2420888"/>
            <a:ext cx="8928484" cy="4176464"/>
          </a:xfrm>
        </p:spPr>
        <p:txBody>
          <a:bodyPr/>
          <a:lstStyle/>
          <a:p>
            <a:pPr eaLnBrk="1" hangingPunct="1">
              <a:buSzTx/>
              <a:buFont typeface="Wingdings" pitchFamily="2" charset="2"/>
              <a:buChar char=""/>
              <a:defRPr/>
            </a:pPr>
            <a:r>
              <a:rPr lang="en-US" sz="1600" dirty="0" err="1"/>
              <a:t>Grosso</a:t>
            </a:r>
            <a:r>
              <a:rPr lang="en-US" sz="1600" dirty="0"/>
              <a:t>, G., et al. (2016). </a:t>
            </a:r>
            <a:r>
              <a:rPr lang="en-US" sz="1600" i="1" dirty="0"/>
              <a:t>"Coffee, tea, caffeine and risk of depression: A systematic review and dose–response meta-analysis of observational studies." </a:t>
            </a:r>
            <a:r>
              <a:rPr lang="en-US" sz="1600" u="sng" dirty="0"/>
              <a:t>Molecular Nutrition &amp; Food Research </a:t>
            </a:r>
            <a:r>
              <a:rPr lang="en-US" sz="1600" b="1" u="sng" dirty="0"/>
              <a:t>60</a:t>
            </a:r>
            <a:r>
              <a:rPr lang="en-US" sz="1600" u="sng" dirty="0"/>
              <a:t>(1): 223-</a:t>
            </a:r>
            <a:r>
              <a:rPr lang="en-US" sz="1600" u="sng" dirty="0" smtClean="0"/>
              <a:t>234.</a:t>
            </a:r>
            <a:r>
              <a:rPr lang="en-US" sz="1600" dirty="0" smtClean="0"/>
              <a:t> </a:t>
            </a:r>
            <a:endParaRPr lang="en-GB" sz="1600" dirty="0" smtClean="0"/>
          </a:p>
          <a:p>
            <a:pPr eaLnBrk="1" hangingPunct="1">
              <a:buSzTx/>
              <a:buFont typeface="Wingdings" pitchFamily="2" charset="2"/>
              <a:buChar char=""/>
              <a:defRPr/>
            </a:pPr>
            <a:r>
              <a:rPr lang="en-US" sz="1600" dirty="0" err="1" smtClean="0"/>
              <a:t>Omagari</a:t>
            </a:r>
            <a:r>
              <a:rPr lang="en-US" sz="1600" dirty="0"/>
              <a:t>, K., et al. (2014). </a:t>
            </a:r>
            <a:r>
              <a:rPr lang="en-US" sz="1600" i="1" dirty="0"/>
              <a:t>"Coffee consumption is inversely associated with depressive status in Japanese patients with type 2 diabetes." </a:t>
            </a:r>
            <a:r>
              <a:rPr lang="en-US" sz="1600" u="sng" dirty="0"/>
              <a:t>Journal of Clinical Biochemistry and Nutrition </a:t>
            </a:r>
            <a:r>
              <a:rPr lang="en-US" sz="1600" b="1" u="sng" dirty="0"/>
              <a:t>55</a:t>
            </a:r>
            <a:r>
              <a:rPr lang="en-US" sz="1600" u="sng" dirty="0"/>
              <a:t>(2): 135-142.</a:t>
            </a:r>
            <a:r>
              <a:rPr lang="en-US" sz="1600" dirty="0" smtClean="0"/>
              <a:t> </a:t>
            </a:r>
          </a:p>
          <a:p>
            <a:pPr eaLnBrk="1" hangingPunct="1">
              <a:buSzTx/>
              <a:buFont typeface="Wingdings" pitchFamily="2" charset="2"/>
              <a:buChar char=""/>
              <a:defRPr/>
            </a:pPr>
            <a:r>
              <a:rPr lang="en-US" sz="1600" dirty="0"/>
              <a:t>Lucas, M., et al. (2013). </a:t>
            </a:r>
            <a:r>
              <a:rPr lang="en-US" sz="1600" i="1" dirty="0"/>
              <a:t>"Coffee, caffeine, and risk of completed suicide: Results from three prospective cohorts of American adults." </a:t>
            </a:r>
            <a:r>
              <a:rPr lang="en-US" sz="1600" u="sng" dirty="0"/>
              <a:t>World J </a:t>
            </a:r>
            <a:r>
              <a:rPr lang="en-US" sz="1600" u="sng" dirty="0" err="1"/>
              <a:t>Biol</a:t>
            </a:r>
            <a:r>
              <a:rPr lang="en-US" sz="1600" u="sng" dirty="0"/>
              <a:t> Psychiatry.</a:t>
            </a:r>
            <a:r>
              <a:rPr lang="en-US" sz="1600" dirty="0" smtClean="0"/>
              <a:t> </a:t>
            </a:r>
          </a:p>
          <a:p>
            <a:pPr eaLnBrk="1" hangingPunct="1">
              <a:buSzTx/>
              <a:buFont typeface="Wingdings" pitchFamily="2" charset="2"/>
              <a:buChar char=""/>
              <a:defRPr/>
            </a:pPr>
            <a:r>
              <a:rPr lang="en-US" sz="1600" dirty="0" smtClean="0"/>
              <a:t>Dong</a:t>
            </a:r>
            <a:r>
              <a:rPr lang="en-US" sz="1600" dirty="0"/>
              <a:t>, X., et al. (2015)</a:t>
            </a:r>
            <a:r>
              <a:rPr lang="en-US" sz="1600" i="1" dirty="0"/>
              <a:t>. "Tea consumption and the risk of depression: A meta-analysis of observational studies." </a:t>
            </a:r>
            <a:r>
              <a:rPr lang="en-US" sz="1600" u="sng" dirty="0"/>
              <a:t>Australian and New Zealand Journal of Psychiatry </a:t>
            </a:r>
            <a:r>
              <a:rPr lang="en-US" sz="1600" b="1" u="sng" dirty="0"/>
              <a:t>49</a:t>
            </a:r>
            <a:r>
              <a:rPr lang="en-US" sz="1600" u="sng" dirty="0"/>
              <a:t>(4): 334-345.</a:t>
            </a:r>
            <a:r>
              <a:rPr lang="en-US" sz="1600" dirty="0" smtClean="0"/>
              <a:t> </a:t>
            </a:r>
          </a:p>
          <a:p>
            <a:pPr eaLnBrk="1" hangingPunct="1">
              <a:buSzTx/>
              <a:buFont typeface="Wingdings" pitchFamily="2" charset="2"/>
              <a:buChar char=""/>
              <a:defRPr/>
            </a:pPr>
            <a:r>
              <a:rPr lang="en-US" sz="1600" dirty="0" smtClean="0"/>
              <a:t>Li, F.-D., et al. (2016). </a:t>
            </a:r>
            <a:r>
              <a:rPr lang="en-US" sz="1600" i="1" dirty="0" smtClean="0"/>
              <a:t>"Tea consumption is inversely associated with depressive symptoms in the elderly: A cross-sectional study in eastern China." </a:t>
            </a:r>
            <a:r>
              <a:rPr lang="en-US" sz="1600" u="sng" dirty="0" smtClean="0"/>
              <a:t>Journal of Affective Disorders </a:t>
            </a:r>
            <a:r>
              <a:rPr lang="en-US" sz="1600" b="1" u="sng" dirty="0" smtClean="0"/>
              <a:t>199</a:t>
            </a:r>
            <a:r>
              <a:rPr lang="en-US" sz="1600" u="sng" dirty="0" smtClean="0"/>
              <a:t>: 157-162.</a:t>
            </a:r>
            <a:r>
              <a:rPr lang="en-US" sz="1600" dirty="0" smtClean="0"/>
              <a:t> </a:t>
            </a:r>
          </a:p>
          <a:p>
            <a:pPr eaLnBrk="1" hangingPunct="1">
              <a:buSzTx/>
              <a:buFont typeface="Wingdings" pitchFamily="2" charset="2"/>
              <a:buChar char=""/>
              <a:defRPr/>
            </a:pPr>
            <a:r>
              <a:rPr lang="en-US" sz="1600" dirty="0" err="1" smtClean="0"/>
              <a:t>Crippa</a:t>
            </a:r>
            <a:r>
              <a:rPr lang="en-US" sz="1600" dirty="0" smtClean="0"/>
              <a:t>, A., et al. (2014). </a:t>
            </a:r>
            <a:r>
              <a:rPr lang="en-US" sz="1600" i="1" dirty="0" smtClean="0"/>
              <a:t>"Coffee consumption and mortality from all causes, cardiovascular disease, and cancer." </a:t>
            </a:r>
            <a:r>
              <a:rPr lang="en-US" sz="1600" u="sng" dirty="0" smtClean="0"/>
              <a:t>Am J </a:t>
            </a:r>
            <a:r>
              <a:rPr lang="en-US" sz="1600" u="sng" dirty="0" err="1" smtClean="0"/>
              <a:t>Epidemiol</a:t>
            </a:r>
            <a:r>
              <a:rPr lang="en-US" sz="1600" u="sng" dirty="0" smtClean="0"/>
              <a:t> </a:t>
            </a:r>
            <a:r>
              <a:rPr lang="en-US" sz="1600" b="1" u="sng" dirty="0" smtClean="0"/>
              <a:t>180</a:t>
            </a:r>
            <a:r>
              <a:rPr lang="en-US" sz="1600" u="sng" dirty="0" smtClean="0"/>
              <a:t>(8): 763-775.</a:t>
            </a:r>
            <a:r>
              <a:rPr lang="en-US" sz="1600" dirty="0" smtClean="0"/>
              <a:t> </a:t>
            </a:r>
          </a:p>
        </p:txBody>
      </p:sp>
      <p:sp>
        <p:nvSpPr>
          <p:cNvPr id="27652" name="Line 6"/>
          <p:cNvSpPr>
            <a:spLocks noChangeShapeType="1"/>
          </p:cNvSpPr>
          <p:nvPr/>
        </p:nvSpPr>
        <p:spPr bwMode="auto">
          <a:xfrm>
            <a:off x="576263" y="6813376"/>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1618" name="Rectangle 2"/>
          <p:cNvSpPr>
            <a:spLocks noGrp="1" noRot="1" noChangeArrowheads="1"/>
          </p:cNvSpPr>
          <p:nvPr>
            <p:ph type="title"/>
          </p:nvPr>
        </p:nvSpPr>
        <p:spPr>
          <a:xfrm>
            <a:off x="836458" y="-27384"/>
            <a:ext cx="7471084" cy="998984"/>
          </a:xfrm>
        </p:spPr>
        <p:txBody>
          <a:bodyPr/>
          <a:lstStyle/>
          <a:p>
            <a:pPr eaLnBrk="1" hangingPunct="1">
              <a:defRPr/>
            </a:pPr>
            <a:r>
              <a:rPr lang="en-GB" sz="4000" dirty="0" smtClean="0"/>
              <a:t>coffee, tea &amp; depression</a:t>
            </a:r>
          </a:p>
        </p:txBody>
      </p:sp>
      <p:sp>
        <p:nvSpPr>
          <p:cNvPr id="5" name="Line 6"/>
          <p:cNvSpPr>
            <a:spLocks noChangeShapeType="1"/>
          </p:cNvSpPr>
          <p:nvPr/>
        </p:nvSpPr>
        <p:spPr bwMode="auto">
          <a:xfrm>
            <a:off x="576263" y="2276872"/>
            <a:ext cx="7991475" cy="0"/>
          </a:xfrm>
          <a:prstGeom prst="line">
            <a:avLst/>
          </a:prstGeom>
          <a:noFill/>
          <a:ln w="41275">
            <a:solidFill>
              <a:schemeClr val="folHlink"/>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Box 6"/>
          <p:cNvSpPr txBox="1"/>
          <p:nvPr/>
        </p:nvSpPr>
        <p:spPr>
          <a:xfrm>
            <a:off x="143508" y="908720"/>
            <a:ext cx="8856984" cy="1200329"/>
          </a:xfrm>
          <a:prstGeom prst="rect">
            <a:avLst/>
          </a:prstGeom>
          <a:noFill/>
        </p:spPr>
        <p:txBody>
          <a:bodyPr wrap="square" rtlCol="0">
            <a:spAutoFit/>
          </a:bodyPr>
          <a:lstStyle/>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Coffee &amp; (to an extent) tea consumption (benefits partly independent of caffeine intake) are linked to decreased risks of depression (&amp; suicide), RTA’s, dementia, various cancers, Parkinson’s disease, and improved overall mortality (optimal dose </a:t>
            </a:r>
            <a:r>
              <a:rPr lang="en-US" dirty="0" err="1" smtClean="0">
                <a:solidFill>
                  <a:schemeClr val="tx2"/>
                </a:solidFill>
                <a:effectLst>
                  <a:outerShdw blurRad="50800" dist="38100" dir="2700000" algn="tl" rotWithShape="0">
                    <a:prstClr val="black">
                      <a:alpha val="40000"/>
                    </a:prstClr>
                  </a:outerShdw>
                </a:effectLst>
              </a:rPr>
              <a:t>approx</a:t>
            </a:r>
            <a:r>
              <a:rPr lang="en-US" dirty="0" smtClean="0">
                <a:solidFill>
                  <a:schemeClr val="tx2"/>
                </a:solidFill>
                <a:effectLst>
                  <a:outerShdw blurRad="50800" dist="38100" dir="2700000" algn="tl" rotWithShape="0">
                    <a:prstClr val="black">
                      <a:alpha val="40000"/>
                    </a:prstClr>
                  </a:outerShdw>
                </a:effectLst>
              </a:rPr>
              <a:t> 4 cups/day) – what’s not to like!</a:t>
            </a:r>
          </a:p>
        </p:txBody>
      </p:sp>
    </p:spTree>
    <p:extLst>
      <p:ext uri="{BB962C8B-B14F-4D97-AF65-F5344CB8AC3E}">
        <p14:creationId xmlns:p14="http://schemas.microsoft.com/office/powerpoint/2010/main" val="14439781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107504" y="228600"/>
            <a:ext cx="8917801" cy="1143000"/>
          </a:xfrm>
        </p:spPr>
        <p:txBody>
          <a:bodyPr/>
          <a:lstStyle/>
          <a:p>
            <a:r>
              <a:rPr lang="en-GB" sz="4000" dirty="0" smtClean="0">
                <a:latin typeface="Tahoma" charset="0"/>
                <a:cs typeface="Tahoma" charset="0"/>
              </a:rPr>
              <a:t>lifestyle behaviours </a:t>
            </a:r>
            <a:r>
              <a:rPr lang="en-GB" sz="4000" dirty="0">
                <a:latin typeface="Tahoma" charset="0"/>
                <a:cs typeface="Tahoma" charset="0"/>
              </a:rPr>
              <a:t>&amp; depression</a:t>
            </a:r>
          </a:p>
        </p:txBody>
      </p:sp>
      <p:sp>
        <p:nvSpPr>
          <p:cNvPr id="7170" name="Text Placeholder 2"/>
          <p:cNvSpPr>
            <a:spLocks noGrp="1"/>
          </p:cNvSpPr>
          <p:nvPr>
            <p:ph type="body" sz="half" idx="1"/>
          </p:nvPr>
        </p:nvSpPr>
        <p:spPr>
          <a:xfrm>
            <a:off x="35496" y="1340768"/>
            <a:ext cx="4680520" cy="4392488"/>
          </a:xfrm>
        </p:spPr>
        <p:txBody>
          <a:bodyPr/>
          <a:lstStyle/>
          <a:p>
            <a:pPr marL="449263" indent="-449263">
              <a:buSzPct val="100000"/>
              <a:buFont typeface="Wingdings" charset="0"/>
              <a:buChar char=""/>
            </a:pPr>
            <a:r>
              <a:rPr lang="en-GB" sz="2400" dirty="0" smtClean="0">
                <a:effectLst>
                  <a:outerShdw blurRad="50800" dist="38100" dir="2700000" algn="tl" rotWithShape="0">
                    <a:prstClr val="black">
                      <a:alpha val="40000"/>
                    </a:prstClr>
                  </a:outerShdw>
                </a:effectLst>
                <a:latin typeface="Tahoma" charset="0"/>
                <a:cs typeface="Tahoma" charset="0"/>
              </a:rPr>
              <a:t>national sample of 2,574 US adults (aged 20-85yr)</a:t>
            </a:r>
            <a:endParaRPr lang="en-GB" sz="2400" dirty="0">
              <a:effectLst>
                <a:outerShdw blurRad="50800" dist="38100" dir="2700000" algn="tl" rotWithShape="0">
                  <a:prstClr val="black">
                    <a:alpha val="40000"/>
                  </a:prstClr>
                </a:outerShdw>
              </a:effectLst>
              <a:latin typeface="Tahoma" charset="0"/>
              <a:cs typeface="Tahoma" charset="0"/>
            </a:endParaRPr>
          </a:p>
          <a:p>
            <a:pPr marL="449263" indent="-449263">
              <a:buSzPct val="100000"/>
              <a:buFont typeface="Wingdings" charset="0"/>
              <a:buChar char=""/>
            </a:pPr>
            <a:r>
              <a:rPr lang="en-GB" sz="2400" dirty="0" smtClean="0">
                <a:effectLst>
                  <a:outerShdw blurRad="50800" dist="38100" dir="2700000" algn="tl" rotWithShape="0">
                    <a:prstClr val="black">
                      <a:alpha val="40000"/>
                    </a:prstClr>
                  </a:outerShdw>
                </a:effectLst>
                <a:latin typeface="Tahoma" charset="0"/>
                <a:cs typeface="Tahoma" charset="0"/>
              </a:rPr>
              <a:t>healthy diet, exercising, not smoking and reduced chance of depression </a:t>
            </a:r>
          </a:p>
          <a:p>
            <a:pPr marL="449263" indent="-449263">
              <a:buSzPct val="100000"/>
              <a:buFont typeface="Wingdings" charset="0"/>
              <a:buChar char=""/>
            </a:pPr>
            <a:r>
              <a:rPr lang="en-GB" sz="2400" dirty="0" smtClean="0">
                <a:effectLst>
                  <a:outerShdw blurRad="50800" dist="38100" dir="2700000" algn="tl" rotWithShape="0">
                    <a:prstClr val="black">
                      <a:alpha val="40000"/>
                    </a:prstClr>
                  </a:outerShdw>
                </a:effectLst>
                <a:latin typeface="Tahoma" charset="0"/>
                <a:cs typeface="Tahoma" charset="0"/>
              </a:rPr>
              <a:t>association not causation</a:t>
            </a:r>
            <a:endParaRPr lang="en-GB" sz="2400" dirty="0">
              <a:effectLst>
                <a:outerShdw blurRad="50800" dist="38100" dir="2700000" algn="tl" rotWithShape="0">
                  <a:prstClr val="black">
                    <a:alpha val="40000"/>
                  </a:prstClr>
                </a:outerShdw>
              </a:effectLst>
              <a:latin typeface="Tahoma" charset="0"/>
              <a:cs typeface="Tahoma" charset="0"/>
            </a:endParaRPr>
          </a:p>
          <a:p>
            <a:pPr marL="449263" indent="-449263">
              <a:buSzPct val="100000"/>
              <a:buFont typeface="Wingdings" charset="0"/>
              <a:buChar char=""/>
            </a:pPr>
            <a:r>
              <a:rPr lang="en-GB" sz="2400" dirty="0" smtClean="0">
                <a:effectLst>
                  <a:outerShdw blurRad="50800" dist="38100" dir="2700000" algn="tl" rotWithShape="0">
                    <a:prstClr val="black">
                      <a:alpha val="40000"/>
                    </a:prstClr>
                  </a:outerShdw>
                </a:effectLst>
                <a:latin typeface="Tahoma" charset="0"/>
                <a:cs typeface="Tahoma" charset="0"/>
              </a:rPr>
              <a:t>each behaviour was independently associated with depression and there was evidence of a dose-response relationship</a:t>
            </a:r>
            <a:endParaRPr lang="en-GB" sz="2400" dirty="0">
              <a:effectLst>
                <a:outerShdw blurRad="50800" dist="38100" dir="2700000" algn="tl" rotWithShape="0">
                  <a:prstClr val="black">
                    <a:alpha val="40000"/>
                  </a:prstClr>
                </a:outerShdw>
              </a:effectLst>
              <a:latin typeface="Tahoma" charset="0"/>
              <a:cs typeface="Tahoma" charset="0"/>
            </a:endParaRPr>
          </a:p>
        </p:txBody>
      </p:sp>
      <p:graphicFrame>
        <p:nvGraphicFramePr>
          <p:cNvPr id="2" name="Content Placeholder 4"/>
          <p:cNvGraphicFramePr>
            <a:graphicFrameLocks noGrp="1"/>
          </p:cNvGraphicFramePr>
          <p:nvPr>
            <p:ph sz="half" idx="2"/>
            <p:extLst>
              <p:ext uri="{D42A27DB-BD31-4B8C-83A1-F6EECF244321}">
                <p14:modId xmlns:p14="http://schemas.microsoft.com/office/powerpoint/2010/main" val="1288010790"/>
              </p:ext>
            </p:extLst>
          </p:nvPr>
        </p:nvGraphicFramePr>
        <p:xfrm>
          <a:off x="4716016" y="1412776"/>
          <a:ext cx="4338311" cy="4702274"/>
        </p:xfrm>
        <a:graphic>
          <a:graphicData uri="http://schemas.openxmlformats.org/drawingml/2006/chart">
            <c:chart xmlns:c="http://schemas.openxmlformats.org/drawingml/2006/chart" xmlns:r="http://schemas.openxmlformats.org/officeDocument/2006/relationships" r:id="rId2"/>
          </a:graphicData>
        </a:graphic>
      </p:graphicFrame>
      <p:sp>
        <p:nvSpPr>
          <p:cNvPr id="7172" name="TextBox 5"/>
          <p:cNvSpPr txBox="1">
            <a:spLocks noChangeArrowheads="1"/>
          </p:cNvSpPr>
          <p:nvPr/>
        </p:nvSpPr>
        <p:spPr bwMode="auto">
          <a:xfrm>
            <a:off x="-60081" y="6165851"/>
            <a:ext cx="920408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dirty="0" err="1">
                <a:effectLst>
                  <a:outerShdw blurRad="50800" dist="38100" dir="2700000" algn="tl" rotWithShape="0">
                    <a:prstClr val="black">
                      <a:alpha val="40000"/>
                    </a:prstClr>
                  </a:outerShdw>
                </a:effectLst>
              </a:rPr>
              <a:t>Loprinzi</a:t>
            </a:r>
            <a:r>
              <a:rPr lang="en-US" sz="1600" dirty="0">
                <a:effectLst>
                  <a:outerShdw blurRad="50800" dist="38100" dir="2700000" algn="tl" rotWithShape="0">
                    <a:prstClr val="black">
                      <a:alpha val="40000"/>
                    </a:prstClr>
                  </a:outerShdw>
                </a:effectLst>
              </a:rPr>
              <a:t>, P. D</a:t>
            </a:r>
            <a:r>
              <a:rPr lang="en-US" sz="1600" dirty="0" smtClean="0">
                <a:effectLst>
                  <a:outerShdw blurRad="50800" dist="38100" dir="2700000" algn="tl" rotWithShape="0">
                    <a:prstClr val="black">
                      <a:alpha val="40000"/>
                    </a:prstClr>
                  </a:outerShdw>
                </a:effectLst>
              </a:rPr>
              <a:t>., et al. (</a:t>
            </a:r>
            <a:r>
              <a:rPr lang="en-US" sz="1600" dirty="0">
                <a:effectLst>
                  <a:outerShdw blurRad="50800" dist="38100" dir="2700000" algn="tl" rotWithShape="0">
                    <a:prstClr val="black">
                      <a:alpha val="40000"/>
                    </a:prstClr>
                  </a:outerShdw>
                </a:effectLst>
              </a:rPr>
              <a:t>2014). </a:t>
            </a:r>
            <a:r>
              <a:rPr lang="en-US" sz="1600" i="1" dirty="0">
                <a:effectLst>
                  <a:outerShdw blurRad="50800" dist="38100" dir="2700000" algn="tl" rotWithShape="0">
                    <a:prstClr val="black">
                      <a:alpha val="40000"/>
                    </a:prstClr>
                  </a:outerShdw>
                </a:effectLst>
              </a:rPr>
              <a:t>"Concurrent occurrence of multiple positive lifestyle </a:t>
            </a:r>
            <a:r>
              <a:rPr lang="en-US" sz="1600" i="1" dirty="0" err="1" smtClean="0">
                <a:effectLst>
                  <a:outerShdw blurRad="50800" dist="38100" dir="2700000" algn="tl" rotWithShape="0">
                    <a:prstClr val="black">
                      <a:alpha val="40000"/>
                    </a:prstClr>
                  </a:outerShdw>
                </a:effectLst>
              </a:rPr>
              <a:t>beha-viors</a:t>
            </a:r>
            <a:r>
              <a:rPr lang="en-US" sz="1600" i="1" dirty="0" smtClean="0">
                <a:effectLst>
                  <a:outerShdw blurRad="50800" dist="38100" dir="2700000" algn="tl" rotWithShape="0">
                    <a:prstClr val="black">
                      <a:alpha val="40000"/>
                    </a:prstClr>
                  </a:outerShdw>
                </a:effectLst>
              </a:rPr>
              <a:t> </a:t>
            </a:r>
            <a:r>
              <a:rPr lang="en-US" sz="1600" i="1" dirty="0">
                <a:effectLst>
                  <a:outerShdw blurRad="50800" dist="38100" dir="2700000" algn="tl" rotWithShape="0">
                    <a:prstClr val="black">
                      <a:alpha val="40000"/>
                    </a:prstClr>
                  </a:outerShdw>
                </a:effectLst>
              </a:rPr>
              <a:t>&amp;</a:t>
            </a:r>
            <a:r>
              <a:rPr lang="en-US" sz="1600" i="1" dirty="0" smtClean="0">
                <a:effectLst>
                  <a:outerShdw blurRad="50800" dist="38100" dir="2700000" algn="tl" rotWithShape="0">
                    <a:prstClr val="black">
                      <a:alpha val="40000"/>
                    </a:prstClr>
                  </a:outerShdw>
                </a:effectLst>
              </a:rPr>
              <a:t> </a:t>
            </a:r>
            <a:r>
              <a:rPr lang="en-US" sz="1600" i="1" dirty="0">
                <a:effectLst>
                  <a:outerShdw blurRad="50800" dist="38100" dir="2700000" algn="tl" rotWithShape="0">
                    <a:prstClr val="black">
                      <a:alpha val="40000"/>
                    </a:prstClr>
                  </a:outerShdw>
                </a:effectLst>
              </a:rPr>
              <a:t>depression among adults in the United States." </a:t>
            </a:r>
            <a:r>
              <a:rPr lang="en-US" sz="1600" i="1" dirty="0" smtClean="0">
                <a:effectLst>
                  <a:outerShdw blurRad="50800" dist="38100" dir="2700000" algn="tl" rotWithShape="0">
                    <a:prstClr val="black">
                      <a:alpha val="40000"/>
                    </a:prstClr>
                  </a:outerShdw>
                </a:effectLst>
              </a:rPr>
              <a:t> </a:t>
            </a:r>
            <a:r>
              <a:rPr lang="en-US" sz="1600" dirty="0" smtClean="0">
                <a:effectLst>
                  <a:outerShdw blurRad="50800" dist="38100" dir="2700000" algn="tl" rotWithShape="0">
                    <a:prstClr val="black">
                      <a:alpha val="40000"/>
                    </a:prstClr>
                  </a:outerShdw>
                </a:effectLst>
              </a:rPr>
              <a:t>J Affect </a:t>
            </a:r>
            <a:r>
              <a:rPr lang="en-US" sz="1600" dirty="0" err="1" smtClean="0">
                <a:effectLst>
                  <a:outerShdw blurRad="50800" dist="38100" dir="2700000" algn="tl" rotWithShape="0">
                    <a:prstClr val="black">
                      <a:alpha val="40000"/>
                    </a:prstClr>
                  </a:outerShdw>
                </a:effectLst>
              </a:rPr>
              <a:t>Disord</a:t>
            </a:r>
            <a:r>
              <a:rPr lang="en-US" sz="1600" dirty="0" smtClean="0">
                <a:effectLst>
                  <a:outerShdw blurRad="50800" dist="38100" dir="2700000" algn="tl" rotWithShape="0">
                    <a:prstClr val="black">
                      <a:alpha val="40000"/>
                    </a:prstClr>
                  </a:outerShdw>
                </a:effectLst>
              </a:rPr>
              <a:t> 165: </a:t>
            </a:r>
            <a:r>
              <a:rPr lang="en-US" sz="1600" dirty="0">
                <a:effectLst>
                  <a:outerShdw blurRad="50800" dist="38100" dir="2700000" algn="tl" rotWithShape="0">
                    <a:prstClr val="black">
                      <a:alpha val="40000"/>
                    </a:prstClr>
                  </a:outerShdw>
                </a:effectLst>
              </a:rPr>
              <a:t>126-130.</a:t>
            </a:r>
            <a:r>
              <a:rPr lang="en-GB" sz="1600" dirty="0">
                <a:effectLst>
                  <a:outerShdw blurRad="50800" dist="38100" dir="2700000" algn="tl" rotWithShape="0">
                    <a:prstClr val="black">
                      <a:alpha val="40000"/>
                    </a:prstClr>
                  </a:outerShdw>
                </a:effectLst>
              </a:rPr>
              <a:t> </a:t>
            </a:r>
          </a:p>
        </p:txBody>
      </p:sp>
      <p:sp>
        <p:nvSpPr>
          <p:cNvPr id="7173" name="Line 4"/>
          <p:cNvSpPr>
            <a:spLocks noChangeShapeType="1"/>
          </p:cNvSpPr>
          <p:nvPr/>
        </p:nvSpPr>
        <p:spPr bwMode="auto">
          <a:xfrm>
            <a:off x="1208943" y="6092825"/>
            <a:ext cx="6705600" cy="0"/>
          </a:xfrm>
          <a:prstGeom prst="line">
            <a:avLst/>
          </a:prstGeom>
          <a:noFill/>
          <a:ln w="47625">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62858664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5496" y="345976"/>
            <a:ext cx="9036496" cy="1066800"/>
          </a:xfrm>
        </p:spPr>
        <p:txBody>
          <a:bodyPr lIns="92075" tIns="46038" rIns="92075" bIns="46038"/>
          <a:lstStyle/>
          <a:p>
            <a:pPr eaLnBrk="1" hangingPunct="1">
              <a:defRPr/>
            </a:pPr>
            <a:r>
              <a:rPr lang="en-US" sz="4000" dirty="0" smtClean="0"/>
              <a:t>exercise &amp; psychological disorders</a:t>
            </a:r>
          </a:p>
        </p:txBody>
      </p:sp>
      <p:sp>
        <p:nvSpPr>
          <p:cNvPr id="6148" name="Rectangle 4"/>
          <p:cNvSpPr>
            <a:spLocks noGrp="1" noChangeArrowheads="1"/>
          </p:cNvSpPr>
          <p:nvPr>
            <p:ph type="body" sz="half" idx="1"/>
          </p:nvPr>
        </p:nvSpPr>
        <p:spPr>
          <a:xfrm>
            <a:off x="395536" y="1772816"/>
            <a:ext cx="4824536" cy="3816424"/>
          </a:xfrm>
        </p:spPr>
        <p:txBody>
          <a:bodyPr lIns="92075" tIns="46038" rIns="92075" bIns="46038"/>
          <a:lstStyle/>
          <a:p>
            <a:pPr marL="439200" indent="-446400" eaLnBrk="1" hangingPunct="1">
              <a:buSzTx/>
              <a:buFont typeface="Wingdings" pitchFamily="2" charset="2"/>
              <a:buChar char="²"/>
              <a:defRPr/>
            </a:pPr>
            <a:r>
              <a:rPr lang="en-US" sz="3000" dirty="0" smtClean="0">
                <a:effectLst>
                  <a:outerShdw blurRad="50800" dist="38100" dir="2700000" algn="tl" rotWithShape="0">
                    <a:prstClr val="black">
                      <a:alpha val="40000"/>
                    </a:prstClr>
                  </a:outerShdw>
                </a:effectLst>
              </a:rPr>
              <a:t>in general population</a:t>
            </a:r>
          </a:p>
          <a:p>
            <a:pPr marL="0" indent="0" eaLnBrk="1" hangingPunct="1">
              <a:buSzTx/>
              <a:buNone/>
              <a:defRPr/>
            </a:pPr>
            <a:endParaRPr lang="en-US" sz="1800" dirty="0" smtClean="0">
              <a:effectLst>
                <a:outerShdw blurRad="50800" dist="38100" dir="2700000" algn="tl" rotWithShape="0">
                  <a:prstClr val="black">
                    <a:alpha val="40000"/>
                  </a:prstClr>
                </a:outerShdw>
              </a:effectLst>
            </a:endParaRPr>
          </a:p>
          <a:p>
            <a:pPr marL="446400" indent="-446400" eaLnBrk="1" hangingPunct="1">
              <a:buSzTx/>
              <a:buFont typeface="Wingdings" pitchFamily="2" charset="2"/>
              <a:buChar char="²"/>
              <a:defRPr/>
            </a:pPr>
            <a:r>
              <a:rPr lang="en-US" sz="3000" dirty="0" smtClean="0">
                <a:effectLst>
                  <a:outerShdw blurRad="50800" dist="38100" dir="2700000" algn="tl" rotWithShape="0">
                    <a:prstClr val="black">
                      <a:alpha val="40000"/>
                    </a:prstClr>
                  </a:outerShdw>
                </a:effectLst>
              </a:rPr>
              <a:t>as prevention</a:t>
            </a:r>
          </a:p>
          <a:p>
            <a:pPr marL="0" indent="0" eaLnBrk="1" hangingPunct="1">
              <a:buSzTx/>
              <a:buNone/>
              <a:defRPr/>
            </a:pPr>
            <a:endParaRPr lang="en-US" sz="1800" dirty="0">
              <a:effectLst>
                <a:outerShdw blurRad="50800" dist="38100" dir="2700000" algn="tl" rotWithShape="0">
                  <a:prstClr val="black">
                    <a:alpha val="40000"/>
                  </a:prstClr>
                </a:outerShdw>
              </a:effectLst>
            </a:endParaRPr>
          </a:p>
          <a:p>
            <a:pPr marL="446400" indent="-446400" eaLnBrk="1" hangingPunct="1">
              <a:buSzTx/>
              <a:buFont typeface="Wingdings" pitchFamily="2" charset="2"/>
              <a:buChar char="²"/>
              <a:defRPr/>
            </a:pPr>
            <a:r>
              <a:rPr lang="en-US" sz="3000" dirty="0" smtClean="0">
                <a:effectLst>
                  <a:outerShdw blurRad="50800" dist="38100" dir="2700000" algn="tl" rotWithShape="0">
                    <a:prstClr val="black">
                      <a:alpha val="40000"/>
                    </a:prstClr>
                  </a:outerShdw>
                </a:effectLst>
              </a:rPr>
              <a:t>as treatment for stress &amp; illness</a:t>
            </a:r>
          </a:p>
          <a:p>
            <a:pPr marL="0" indent="0" eaLnBrk="1" hangingPunct="1">
              <a:buSzTx/>
              <a:buNone/>
              <a:defRPr/>
            </a:pPr>
            <a:endParaRPr lang="en-US" sz="1800" dirty="0">
              <a:effectLst>
                <a:outerShdw blurRad="50800" dist="38100" dir="2700000" algn="tl" rotWithShape="0">
                  <a:prstClr val="black">
                    <a:alpha val="40000"/>
                  </a:prstClr>
                </a:outerShdw>
              </a:effectLst>
            </a:endParaRPr>
          </a:p>
          <a:p>
            <a:pPr marL="446400" indent="-446400" eaLnBrk="1" hangingPunct="1">
              <a:buSzTx/>
              <a:buFont typeface="Wingdings" pitchFamily="2" charset="2"/>
              <a:buChar char="²"/>
              <a:defRPr/>
            </a:pPr>
            <a:r>
              <a:rPr lang="en-US" sz="3000" dirty="0" smtClean="0">
                <a:effectLst>
                  <a:outerShdw blurRad="50800" dist="38100" dir="2700000" algn="tl" rotWithShape="0">
                    <a:prstClr val="black">
                      <a:alpha val="40000"/>
                    </a:prstClr>
                  </a:outerShdw>
                </a:effectLst>
              </a:rPr>
              <a:t>how to go about it</a:t>
            </a:r>
          </a:p>
        </p:txBody>
      </p:sp>
      <p:sp>
        <p:nvSpPr>
          <p:cNvPr id="15365" name="Line 4"/>
          <p:cNvSpPr>
            <a:spLocks noChangeShapeType="1"/>
          </p:cNvSpPr>
          <p:nvPr/>
        </p:nvSpPr>
        <p:spPr bwMode="auto">
          <a:xfrm>
            <a:off x="665956" y="6525344"/>
            <a:ext cx="7848600"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 name="Picture 1"/>
          <p:cNvPicPr>
            <a:picLocks noChangeAspect="1"/>
          </p:cNvPicPr>
          <p:nvPr/>
        </p:nvPicPr>
        <p:blipFill>
          <a:blip r:embed="rId2"/>
          <a:stretch>
            <a:fillRect/>
          </a:stretch>
        </p:blipFill>
        <p:spPr>
          <a:xfrm>
            <a:off x="4459863" y="2348880"/>
            <a:ext cx="4485501" cy="2520281"/>
          </a:xfrm>
          <a:prstGeom prst="rect">
            <a:avLst/>
          </a:prstGeom>
        </p:spPr>
      </p:pic>
    </p:spTree>
    <p:extLst>
      <p:ext uri="{BB962C8B-B14F-4D97-AF65-F5344CB8AC3E}">
        <p14:creationId xmlns:p14="http://schemas.microsoft.com/office/powerpoint/2010/main" val="29298039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Rot="1" noChangeArrowheads="1"/>
          </p:cNvSpPr>
          <p:nvPr>
            <p:ph type="body" idx="1"/>
          </p:nvPr>
        </p:nvSpPr>
        <p:spPr>
          <a:xfrm>
            <a:off x="98630" y="4005064"/>
            <a:ext cx="9036496" cy="2736304"/>
          </a:xfrm>
        </p:spPr>
        <p:txBody>
          <a:bodyPr/>
          <a:lstStyle/>
          <a:p>
            <a:pPr eaLnBrk="1" hangingPunct="1">
              <a:buSzTx/>
              <a:buFont typeface="Wingdings" pitchFamily="2" charset="2"/>
              <a:buChar char=""/>
              <a:defRPr/>
            </a:pPr>
            <a:r>
              <a:rPr lang="en-US" sz="1600" dirty="0"/>
              <a:t>Pemberton, R. and M. D. Fuller </a:t>
            </a:r>
            <a:r>
              <a:rPr lang="en-US" sz="1600" dirty="0" err="1"/>
              <a:t>Tyszkiewicz</a:t>
            </a:r>
            <a:r>
              <a:rPr lang="en-US" sz="1600" dirty="0"/>
              <a:t> (2016). </a:t>
            </a:r>
            <a:r>
              <a:rPr lang="en-US" sz="1600" i="1" dirty="0"/>
              <a:t>"Factors contributing to depressive mood states in everyday life: A systematic review." </a:t>
            </a:r>
            <a:r>
              <a:rPr lang="en-US" sz="1600" i="1" dirty="0" smtClean="0"/>
              <a:t> </a:t>
            </a:r>
            <a:r>
              <a:rPr lang="en-US" sz="1600" u="sng" dirty="0" smtClean="0"/>
              <a:t>Journal </a:t>
            </a:r>
            <a:r>
              <a:rPr lang="en-US" sz="1600" u="sng" dirty="0"/>
              <a:t>of Affective Disorders </a:t>
            </a:r>
            <a:r>
              <a:rPr lang="en-US" sz="1600" b="1" u="sng" dirty="0"/>
              <a:t>200</a:t>
            </a:r>
            <a:r>
              <a:rPr lang="en-US" sz="1600" u="sng" dirty="0"/>
              <a:t>: 103-110.</a:t>
            </a:r>
            <a:r>
              <a:rPr lang="en-US" sz="1600" dirty="0" smtClean="0"/>
              <a:t> </a:t>
            </a:r>
          </a:p>
          <a:p>
            <a:pPr eaLnBrk="1" hangingPunct="1">
              <a:buSzTx/>
              <a:buFont typeface="Wingdings" pitchFamily="2" charset="2"/>
              <a:buChar char=""/>
              <a:defRPr/>
            </a:pPr>
            <a:r>
              <a:rPr lang="en-US" sz="1600" dirty="0"/>
              <a:t>Rebar, A. L., et al. (2015). </a:t>
            </a:r>
            <a:r>
              <a:rPr lang="en-US" sz="1600" i="1" dirty="0"/>
              <a:t>"A meta-meta-analysis of the effect of physical activity on depression and anxiety in non-clinical adult populations." </a:t>
            </a:r>
            <a:r>
              <a:rPr lang="en-US" sz="1600" i="1" dirty="0" smtClean="0"/>
              <a:t> </a:t>
            </a:r>
            <a:r>
              <a:rPr lang="en-US" sz="1600" u="sng" dirty="0" smtClean="0"/>
              <a:t>Health </a:t>
            </a:r>
            <a:r>
              <a:rPr lang="en-US" sz="1600" u="sng" dirty="0"/>
              <a:t>Psychology Review </a:t>
            </a:r>
            <a:r>
              <a:rPr lang="en-US" sz="1600" b="1" u="sng" dirty="0"/>
              <a:t>9</a:t>
            </a:r>
            <a:r>
              <a:rPr lang="en-US" sz="1600" u="sng" dirty="0"/>
              <a:t>(3): 366-378.</a:t>
            </a:r>
            <a:r>
              <a:rPr lang="en-US" sz="1600" dirty="0" smtClean="0"/>
              <a:t> </a:t>
            </a:r>
          </a:p>
          <a:p>
            <a:pPr eaLnBrk="1" hangingPunct="1">
              <a:buSzTx/>
              <a:buFont typeface="Wingdings" pitchFamily="2" charset="2"/>
              <a:buChar char=""/>
              <a:defRPr/>
            </a:pPr>
            <a:r>
              <a:rPr lang="en-US" sz="1600" dirty="0" err="1" smtClean="0"/>
              <a:t>Velten</a:t>
            </a:r>
            <a:r>
              <a:rPr lang="en-US" sz="1600" dirty="0"/>
              <a:t>, J., et al. (2014). </a:t>
            </a:r>
            <a:r>
              <a:rPr lang="en-US" sz="1600" i="1" dirty="0"/>
              <a:t>"Lifestyle choices and mental health: a representative population survey."</a:t>
            </a:r>
            <a:r>
              <a:rPr lang="en-US" sz="1600" dirty="0"/>
              <a:t> </a:t>
            </a:r>
            <a:r>
              <a:rPr lang="en-US" sz="1600" dirty="0" smtClean="0"/>
              <a:t> </a:t>
            </a:r>
            <a:r>
              <a:rPr lang="en-US" sz="1600" u="sng" dirty="0" smtClean="0"/>
              <a:t>BMC </a:t>
            </a:r>
            <a:r>
              <a:rPr lang="en-US" sz="1600" u="sng" dirty="0"/>
              <a:t>Psychology </a:t>
            </a:r>
            <a:r>
              <a:rPr lang="en-US" sz="1600" b="1" u="sng" dirty="0"/>
              <a:t>2</a:t>
            </a:r>
            <a:r>
              <a:rPr lang="en-US" sz="1600" u="sng" dirty="0"/>
              <a:t>(55).</a:t>
            </a:r>
            <a:r>
              <a:rPr lang="en-US" sz="1600" dirty="0" smtClean="0"/>
              <a:t> </a:t>
            </a:r>
          </a:p>
          <a:p>
            <a:pPr eaLnBrk="1" hangingPunct="1">
              <a:buSzTx/>
              <a:buFont typeface="Wingdings" pitchFamily="2" charset="2"/>
              <a:buChar char=""/>
              <a:defRPr/>
            </a:pPr>
            <a:r>
              <a:rPr lang="en-US" sz="1600" dirty="0" smtClean="0"/>
              <a:t>Kim</a:t>
            </a:r>
            <a:r>
              <a:rPr lang="en-US" sz="1600" dirty="0"/>
              <a:t>, Y. S., et al. (2012). </a:t>
            </a:r>
            <a:r>
              <a:rPr lang="en-US" sz="1600" i="1" dirty="0"/>
              <a:t>"Relationship between physical activity and general mental health."</a:t>
            </a:r>
            <a:r>
              <a:rPr lang="en-US" sz="1600" dirty="0"/>
              <a:t> </a:t>
            </a:r>
            <a:r>
              <a:rPr lang="en-US" sz="1600" u="sng" dirty="0" err="1"/>
              <a:t>Prev</a:t>
            </a:r>
            <a:r>
              <a:rPr lang="en-US" sz="1600" u="sng" dirty="0"/>
              <a:t> Med </a:t>
            </a:r>
            <a:r>
              <a:rPr lang="en-US" sz="1600" b="1" u="sng" dirty="0"/>
              <a:t>55</a:t>
            </a:r>
            <a:r>
              <a:rPr lang="en-US" sz="1600" u="sng" dirty="0"/>
              <a:t>(5): 458-463.</a:t>
            </a:r>
            <a:r>
              <a:rPr lang="en-US" sz="1600" dirty="0" smtClean="0"/>
              <a:t> </a:t>
            </a:r>
            <a:endParaRPr lang="en-GB" sz="1600" dirty="0"/>
          </a:p>
        </p:txBody>
      </p:sp>
      <p:sp>
        <p:nvSpPr>
          <p:cNvPr id="27652" name="Line 6"/>
          <p:cNvSpPr>
            <a:spLocks noChangeShapeType="1"/>
          </p:cNvSpPr>
          <p:nvPr/>
        </p:nvSpPr>
        <p:spPr bwMode="auto">
          <a:xfrm>
            <a:off x="532954" y="6813376"/>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Line 6"/>
          <p:cNvSpPr>
            <a:spLocks noChangeShapeType="1"/>
          </p:cNvSpPr>
          <p:nvPr/>
        </p:nvSpPr>
        <p:spPr bwMode="auto">
          <a:xfrm>
            <a:off x="532954" y="3861048"/>
            <a:ext cx="7991475" cy="0"/>
          </a:xfrm>
          <a:prstGeom prst="line">
            <a:avLst/>
          </a:prstGeom>
          <a:noFill/>
          <a:ln w="41275">
            <a:solidFill>
              <a:schemeClr val="folHlink"/>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TextBox 7"/>
          <p:cNvSpPr txBox="1"/>
          <p:nvPr/>
        </p:nvSpPr>
        <p:spPr>
          <a:xfrm>
            <a:off x="197260" y="782701"/>
            <a:ext cx="8839236" cy="2862323"/>
          </a:xfrm>
          <a:prstGeom prst="rect">
            <a:avLst/>
          </a:prstGeom>
          <a:noFill/>
        </p:spPr>
        <p:txBody>
          <a:bodyPr wrap="square" rtlCol="0">
            <a:spAutoFit/>
          </a:bodyPr>
          <a:lstStyle/>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research review </a:t>
            </a:r>
            <a:r>
              <a:rPr lang="en-US" dirty="0">
                <a:solidFill>
                  <a:schemeClr val="tx2"/>
                </a:solidFill>
                <a:effectLst>
                  <a:outerShdw blurRad="50800" dist="38100" dir="2700000" algn="tl" rotWithShape="0">
                    <a:prstClr val="black">
                      <a:alpha val="40000"/>
                    </a:prstClr>
                  </a:outerShdw>
                </a:effectLst>
              </a:rPr>
              <a:t>suggests that poor sleep, negative social interactions, and stressful negative events may temporally precede spikes in depressed mood. In contrast, exercise and positive social interactions have been shown to predict subsequent declines in depressed mood. </a:t>
            </a:r>
            <a:endParaRPr lang="en-US" dirty="0" smtClean="0">
              <a:solidFill>
                <a:schemeClr val="tx2"/>
              </a:solidFill>
              <a:effectLst>
                <a:outerShdw blurRad="50800" dist="38100" dir="2700000" algn="tl" rotWithShape="0">
                  <a:prstClr val="black">
                    <a:alpha val="40000"/>
                  </a:prstClr>
                </a:outerShdw>
              </a:effectLst>
            </a:endParaRPr>
          </a:p>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there is </a:t>
            </a:r>
            <a:r>
              <a:rPr lang="is-IS" dirty="0" smtClean="0">
                <a:solidFill>
                  <a:schemeClr val="tx2"/>
                </a:solidFill>
                <a:effectLst>
                  <a:outerShdw blurRad="50800" dist="38100" dir="2700000" algn="tl" rotWithShape="0">
                    <a:prstClr val="black">
                      <a:alpha val="40000"/>
                    </a:prstClr>
                  </a:outerShdw>
                </a:effectLst>
              </a:rPr>
              <a:t>… </a:t>
            </a:r>
            <a:r>
              <a:rPr lang="en-US" dirty="0" smtClean="0">
                <a:solidFill>
                  <a:schemeClr val="tx2"/>
                </a:solidFill>
                <a:effectLst>
                  <a:outerShdw blurRad="50800" dist="38100" dir="2700000" algn="tl" rotWithShape="0">
                    <a:prstClr val="black">
                      <a:alpha val="40000"/>
                    </a:prstClr>
                  </a:outerShdw>
                </a:effectLst>
              </a:rPr>
              <a:t>high-quality evidence that physical activity reduces depression and anxiety in non-clinical populations. </a:t>
            </a:r>
          </a:p>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the </a:t>
            </a:r>
            <a:r>
              <a:rPr lang="en-US" dirty="0">
                <a:solidFill>
                  <a:schemeClr val="tx2"/>
                </a:solidFill>
                <a:effectLst>
                  <a:outerShdw blurRad="50800" dist="38100" dir="2700000" algn="tl" rotWithShape="0">
                    <a:prstClr val="black">
                      <a:alpha val="40000"/>
                    </a:prstClr>
                  </a:outerShdw>
                </a:effectLst>
              </a:rPr>
              <a:t>more healthy lifestyle choices an individual makes, the higher life satisfaction and lower psychological distress he or she tends to have</a:t>
            </a:r>
            <a:r>
              <a:rPr lang="en-US" dirty="0" smtClean="0">
                <a:solidFill>
                  <a:schemeClr val="tx2"/>
                </a:solidFill>
                <a:effectLst>
                  <a:outerShdw blurRad="50800" dist="38100" dir="2700000" algn="tl" rotWithShape="0">
                    <a:prstClr val="black">
                      <a:alpha val="40000"/>
                    </a:prstClr>
                  </a:outerShdw>
                </a:effectLst>
              </a:rPr>
              <a:t>.</a:t>
            </a:r>
          </a:p>
          <a:p>
            <a:pPr marL="285750" indent="-285750">
              <a:buSzPct val="110000"/>
              <a:buFont typeface="Wingdings" charset="2"/>
              <a:buChar char="v"/>
            </a:pPr>
            <a:r>
              <a:rPr lang="is-IS" dirty="0" smtClean="0">
                <a:solidFill>
                  <a:schemeClr val="tx2"/>
                </a:solidFill>
                <a:effectLst>
                  <a:outerShdw blurRad="50800" dist="38100" dir="2700000" algn="tl" rotWithShape="0">
                    <a:prstClr val="black">
                      <a:alpha val="40000"/>
                    </a:prstClr>
                  </a:outerShdw>
                </a:effectLst>
              </a:rPr>
              <a:t>… </a:t>
            </a:r>
            <a:r>
              <a:rPr lang="en-US" dirty="0" smtClean="0">
                <a:solidFill>
                  <a:schemeClr val="tx2"/>
                </a:solidFill>
                <a:effectLst>
                  <a:outerShdw blurRad="50800" dist="38100" dir="2700000" algn="tl" rotWithShape="0">
                    <a:prstClr val="black">
                      <a:alpha val="40000"/>
                    </a:prstClr>
                  </a:outerShdw>
                </a:effectLst>
              </a:rPr>
              <a:t>a </a:t>
            </a:r>
            <a:r>
              <a:rPr lang="en-US" dirty="0">
                <a:solidFill>
                  <a:schemeClr val="tx2"/>
                </a:solidFill>
                <a:effectLst>
                  <a:outerShdw blurRad="50800" dist="38100" dir="2700000" algn="tl" rotWithShape="0">
                    <a:prstClr val="black">
                      <a:alpha val="40000"/>
                    </a:prstClr>
                  </a:outerShdw>
                </a:effectLst>
              </a:rPr>
              <a:t>hyperbolic dose–response relationship between physical activity &amp;</a:t>
            </a:r>
            <a:r>
              <a:rPr lang="en-US" dirty="0" smtClean="0">
                <a:solidFill>
                  <a:schemeClr val="tx2"/>
                </a:solidFill>
                <a:effectLst>
                  <a:outerShdw blurRad="50800" dist="38100" dir="2700000" algn="tl" rotWithShape="0">
                    <a:prstClr val="black">
                      <a:alpha val="40000"/>
                    </a:prstClr>
                  </a:outerShdw>
                </a:effectLst>
              </a:rPr>
              <a:t> </a:t>
            </a:r>
            <a:r>
              <a:rPr lang="en-US" dirty="0">
                <a:solidFill>
                  <a:schemeClr val="tx2"/>
                </a:solidFill>
                <a:effectLst>
                  <a:outerShdw blurRad="50800" dist="38100" dir="2700000" algn="tl" rotWithShape="0">
                    <a:prstClr val="black">
                      <a:alpha val="40000"/>
                    </a:prstClr>
                  </a:outerShdw>
                </a:effectLst>
              </a:rPr>
              <a:t>general mental health, with an optimal range of 2.5 to 7.5 h </a:t>
            </a:r>
            <a:r>
              <a:rPr lang="en-US" dirty="0" smtClean="0">
                <a:solidFill>
                  <a:schemeClr val="tx2"/>
                </a:solidFill>
                <a:effectLst>
                  <a:outerShdw blurRad="50800" dist="38100" dir="2700000" algn="tl" rotWithShape="0">
                    <a:prstClr val="black">
                      <a:alpha val="40000"/>
                    </a:prstClr>
                  </a:outerShdw>
                </a:effectLst>
              </a:rPr>
              <a:t>per week. </a:t>
            </a:r>
            <a:endParaRPr lang="en-US" dirty="0">
              <a:solidFill>
                <a:schemeClr val="tx2"/>
              </a:solidFill>
              <a:effectLst>
                <a:outerShdw blurRad="50800" dist="38100" dir="2700000" algn="tl" rotWithShape="0">
                  <a:prstClr val="black">
                    <a:alpha val="40000"/>
                  </a:prstClr>
                </a:outerShdw>
              </a:effectLst>
            </a:endParaRPr>
          </a:p>
        </p:txBody>
      </p:sp>
      <p:sp>
        <p:nvSpPr>
          <p:cNvPr id="9" name="Rectangle 2"/>
          <p:cNvSpPr>
            <a:spLocks noGrp="1" noChangeArrowheads="1"/>
          </p:cNvSpPr>
          <p:nvPr>
            <p:ph type="title"/>
          </p:nvPr>
        </p:nvSpPr>
        <p:spPr>
          <a:xfrm>
            <a:off x="107504" y="-27384"/>
            <a:ext cx="8842374" cy="792088"/>
          </a:xfrm>
        </p:spPr>
        <p:txBody>
          <a:bodyPr lIns="92075" tIns="46038" rIns="92075" bIns="46038"/>
          <a:lstStyle/>
          <a:p>
            <a:pPr eaLnBrk="1" hangingPunct="1">
              <a:defRPr/>
            </a:pPr>
            <a:r>
              <a:rPr lang="en-US" sz="4000" dirty="0" smtClean="0"/>
              <a:t>exercise &amp; the general population</a:t>
            </a:r>
          </a:p>
        </p:txBody>
      </p:sp>
    </p:spTree>
    <p:extLst>
      <p:ext uri="{BB962C8B-B14F-4D97-AF65-F5344CB8AC3E}">
        <p14:creationId xmlns:p14="http://schemas.microsoft.com/office/powerpoint/2010/main" val="28160431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rrowheads="1"/>
          </p:cNvSpPr>
          <p:nvPr>
            <p:ph type="title"/>
          </p:nvPr>
        </p:nvSpPr>
        <p:spPr>
          <a:xfrm>
            <a:off x="411361" y="269379"/>
            <a:ext cx="8193087" cy="783357"/>
          </a:xfrm>
        </p:spPr>
        <p:txBody>
          <a:bodyPr lIns="92075" tIns="46038" rIns="92075" bIns="46038" anchor="b"/>
          <a:lstStyle/>
          <a:p>
            <a:pPr eaLnBrk="1" hangingPunct="1">
              <a:defRPr/>
            </a:pPr>
            <a:r>
              <a:rPr lang="en-US" dirty="0" smtClean="0"/>
              <a:t>key points of this workshop</a:t>
            </a:r>
          </a:p>
        </p:txBody>
      </p:sp>
      <p:sp>
        <p:nvSpPr>
          <p:cNvPr id="147459" name="Rectangle 3"/>
          <p:cNvSpPr>
            <a:spLocks noGrp="1" noRot="1" noChangeArrowheads="1"/>
          </p:cNvSpPr>
          <p:nvPr>
            <p:ph type="body" sz="half" idx="3"/>
          </p:nvPr>
        </p:nvSpPr>
        <p:spPr>
          <a:xfrm>
            <a:off x="3275856" y="1296144"/>
            <a:ext cx="5760640" cy="5085184"/>
          </a:xfrm>
        </p:spPr>
        <p:txBody>
          <a:bodyPr lIns="92075" tIns="46038" rIns="92075" bIns="46038"/>
          <a:lstStyle/>
          <a:p>
            <a:pPr marL="342000" indent="-446400" eaLnBrk="1" hangingPunct="1">
              <a:lnSpc>
                <a:spcPct val="90000"/>
              </a:lnSpc>
              <a:spcBef>
                <a:spcPts val="576"/>
              </a:spcBef>
              <a:buSzPct val="120000"/>
              <a:buFont typeface="Wingdings" charset="2"/>
              <a:buChar char="ü"/>
              <a:defRPr/>
            </a:pPr>
            <a:r>
              <a:rPr lang="en-US" sz="2400" dirty="0" smtClean="0">
                <a:solidFill>
                  <a:schemeClr val="accent3"/>
                </a:solidFill>
                <a:effectLst>
                  <a:outerShdw blurRad="50800" dist="38100" dir="2700000" algn="tl" rotWithShape="0">
                    <a:prstClr val="black">
                      <a:alpha val="40000"/>
                    </a:prstClr>
                  </a:outerShdw>
                </a:effectLst>
              </a:rPr>
              <a:t>intro &amp; your </a:t>
            </a:r>
            <a:r>
              <a:rPr lang="en-US" sz="2400" dirty="0">
                <a:solidFill>
                  <a:schemeClr val="accent3"/>
                </a:solidFill>
                <a:effectLst>
                  <a:outerShdw blurRad="50800" dist="38100" dir="2700000" algn="tl" rotWithShape="0">
                    <a:prstClr val="black">
                      <a:alpha val="40000"/>
                    </a:prstClr>
                  </a:outerShdw>
                </a:effectLst>
              </a:rPr>
              <a:t>hopes for the day</a:t>
            </a:r>
          </a:p>
          <a:p>
            <a:pPr marL="0" indent="0" eaLnBrk="1" hangingPunct="1">
              <a:lnSpc>
                <a:spcPct val="90000"/>
              </a:lnSpc>
              <a:buSzPct val="110000"/>
              <a:buNone/>
              <a:defRPr/>
            </a:pPr>
            <a:r>
              <a:rPr lang="en-US" sz="800" dirty="0">
                <a:effectLst>
                  <a:outerShdw blurRad="50800" dist="38100" dir="2700000" algn="tl" rotWithShape="0">
                    <a:prstClr val="black">
                      <a:alpha val="40000"/>
                    </a:prstClr>
                  </a:outerShdw>
                </a:effectLst>
              </a:rPr>
              <a:t>      </a:t>
            </a:r>
            <a:endParaRPr lang="en-US" sz="800" i="1" dirty="0">
              <a:effectLst>
                <a:outerShdw blurRad="50800" dist="38100" dir="2700000" algn="tl" rotWithShape="0">
                  <a:prstClr val="black">
                    <a:alpha val="40000"/>
                  </a:prstClr>
                </a:outerShdw>
              </a:effectLst>
            </a:endParaRPr>
          </a:p>
          <a:p>
            <a:pPr marL="447675" indent="-447675" eaLnBrk="1" hangingPunct="1">
              <a:lnSpc>
                <a:spcPct val="90000"/>
              </a:lnSpc>
              <a:buSzPct val="110000"/>
              <a:buFont typeface="Wingdings" pitchFamily="2" charset="2"/>
              <a:buChar char="Ø"/>
              <a:defRPr/>
            </a:pPr>
            <a:r>
              <a:rPr lang="en-US" sz="2400" dirty="0">
                <a:solidFill>
                  <a:srgbClr val="FFCC00"/>
                </a:solidFill>
                <a:effectLst>
                  <a:outerShdw blurRad="50800" dist="38100" dir="2700000" algn="tl" rotWithShape="0">
                    <a:prstClr val="black">
                      <a:alpha val="40000"/>
                    </a:prstClr>
                  </a:outerShdw>
                </a:effectLst>
              </a:rPr>
              <a:t>overview, psychotherapy’s improvable outcomes, progress monitoring &amp; a contextual model          </a:t>
            </a:r>
          </a:p>
          <a:p>
            <a:pPr marL="0" indent="0" eaLnBrk="1" hangingPunct="1">
              <a:lnSpc>
                <a:spcPct val="90000"/>
              </a:lnSpc>
              <a:buSzPct val="110000"/>
              <a:buNone/>
              <a:defRPr/>
            </a:pPr>
            <a:endParaRPr lang="en-US" sz="800" dirty="0">
              <a:effectLst>
                <a:outerShdw blurRad="50800" dist="38100" dir="2700000" algn="tl" rotWithShape="0">
                  <a:prstClr val="black">
                    <a:alpha val="40000"/>
                  </a:prstClr>
                </a:outerShdw>
              </a:effectLst>
            </a:endParaRPr>
          </a:p>
          <a:p>
            <a:pPr marL="447675" indent="-447675" eaLnBrk="1" hangingPunct="1">
              <a:lnSpc>
                <a:spcPct val="90000"/>
              </a:lnSpc>
              <a:buSzPct val="110000"/>
              <a:buFont typeface="Wingdings" pitchFamily="2" charset="2"/>
              <a:buChar char="Ø"/>
              <a:defRPr/>
            </a:pPr>
            <a:r>
              <a:rPr lang="en-US" sz="2400" dirty="0" smtClean="0">
                <a:effectLst>
                  <a:outerShdw blurRad="50800" dist="38100" dir="2700000" algn="tl" rotWithShape="0">
                    <a:prstClr val="black">
                      <a:alpha val="40000"/>
                    </a:prstClr>
                  </a:outerShdw>
                </a:effectLst>
              </a:rPr>
              <a:t>medication, herbs &amp; supplements</a:t>
            </a:r>
          </a:p>
          <a:p>
            <a:pPr marL="0" indent="0" eaLnBrk="1" hangingPunct="1">
              <a:lnSpc>
                <a:spcPct val="90000"/>
              </a:lnSpc>
              <a:buSzPct val="110000"/>
              <a:buNone/>
              <a:defRPr/>
            </a:pPr>
            <a:endParaRPr lang="en-US" sz="800" dirty="0">
              <a:effectLst>
                <a:outerShdw blurRad="50800" dist="38100" dir="2700000" algn="tl" rotWithShape="0">
                  <a:prstClr val="black">
                    <a:alpha val="40000"/>
                  </a:prstClr>
                </a:outerShdw>
              </a:effectLst>
            </a:endParaRPr>
          </a:p>
          <a:p>
            <a:pPr marL="447675" indent="-447675" eaLnBrk="1" hangingPunct="1">
              <a:lnSpc>
                <a:spcPct val="90000"/>
              </a:lnSpc>
              <a:buSzPct val="110000"/>
              <a:buFont typeface="Wingdings" pitchFamily="2" charset="2"/>
              <a:buChar char="Ø"/>
              <a:defRPr/>
            </a:pPr>
            <a:r>
              <a:rPr lang="en-US" sz="2400" dirty="0">
                <a:effectLst>
                  <a:outerShdw blurRad="50800" dist="38100" dir="2700000" algn="tl" rotWithShape="0">
                    <a:prstClr val="black">
                      <a:alpha val="40000"/>
                    </a:prstClr>
                  </a:outerShdw>
                </a:effectLst>
              </a:rPr>
              <a:t>diet, </a:t>
            </a:r>
            <a:r>
              <a:rPr lang="en-US" sz="2400" dirty="0" smtClean="0">
                <a:effectLst>
                  <a:outerShdw blurRad="50800" dist="38100" dir="2700000" algn="tl" rotWithShape="0">
                    <a:prstClr val="black">
                      <a:alpha val="40000"/>
                    </a:prstClr>
                  </a:outerShdw>
                </a:effectLst>
              </a:rPr>
              <a:t>alcohol, smoking </a:t>
            </a:r>
            <a:r>
              <a:rPr lang="en-US" sz="2400" dirty="0">
                <a:effectLst>
                  <a:outerShdw blurRad="50800" dist="38100" dir="2700000" algn="tl" rotWithShape="0">
                    <a:prstClr val="black">
                      <a:alpha val="40000"/>
                    </a:prstClr>
                  </a:outerShdw>
                </a:effectLst>
              </a:rPr>
              <a:t>&amp; exercise  </a:t>
            </a:r>
          </a:p>
          <a:p>
            <a:pPr marL="0" indent="0" eaLnBrk="1" hangingPunct="1">
              <a:lnSpc>
                <a:spcPct val="90000"/>
              </a:lnSpc>
              <a:buSzPct val="110000"/>
              <a:buNone/>
              <a:defRPr/>
            </a:pPr>
            <a:r>
              <a:rPr lang="en-US" sz="800" dirty="0">
                <a:effectLst>
                  <a:outerShdw blurRad="50800" dist="38100" dir="2700000" algn="tl" rotWithShape="0">
                    <a:prstClr val="black">
                      <a:alpha val="40000"/>
                    </a:prstClr>
                  </a:outerShdw>
                </a:effectLst>
              </a:rPr>
              <a:t>        </a:t>
            </a:r>
          </a:p>
          <a:p>
            <a:pPr marL="447675" indent="-447675" eaLnBrk="1" hangingPunct="1">
              <a:lnSpc>
                <a:spcPct val="90000"/>
              </a:lnSpc>
              <a:buSzPct val="110000"/>
              <a:buFont typeface="Wingdings" pitchFamily="2" charset="2"/>
              <a:buChar char="Ø"/>
              <a:defRPr/>
            </a:pPr>
            <a:r>
              <a:rPr lang="en-US" sz="2400" dirty="0">
                <a:effectLst>
                  <a:outerShdw blurRad="50800" dist="38100" dir="2700000" algn="tl" rotWithShape="0">
                    <a:prstClr val="black">
                      <a:alpha val="40000"/>
                    </a:prstClr>
                  </a:outerShdw>
                </a:effectLst>
              </a:rPr>
              <a:t>when add biological methods? early on/strengths, later/</a:t>
            </a:r>
            <a:r>
              <a:rPr lang="en-US" sz="2400" dirty="0" err="1">
                <a:effectLst>
                  <a:outerShdw blurRad="50800" dist="38100" dir="2700000" algn="tl" rotWithShape="0">
                    <a:prstClr val="black">
                      <a:alpha val="40000"/>
                    </a:prstClr>
                  </a:outerShdw>
                </a:effectLst>
              </a:rPr>
              <a:t>augmnt</a:t>
            </a:r>
            <a:endParaRPr lang="en-US" sz="2400" dirty="0">
              <a:effectLst>
                <a:outerShdw blurRad="50800" dist="38100" dir="2700000" algn="tl" rotWithShape="0">
                  <a:prstClr val="black">
                    <a:alpha val="40000"/>
                  </a:prstClr>
                </a:outerShdw>
              </a:effectLst>
            </a:endParaRPr>
          </a:p>
          <a:p>
            <a:pPr marL="0" indent="0" eaLnBrk="1" hangingPunct="1">
              <a:lnSpc>
                <a:spcPct val="90000"/>
              </a:lnSpc>
              <a:buSzPct val="110000"/>
              <a:buNone/>
              <a:defRPr/>
            </a:pPr>
            <a:r>
              <a:rPr lang="en-US" sz="800" dirty="0">
                <a:effectLst>
                  <a:outerShdw blurRad="50800" dist="38100" dir="2700000" algn="tl" rotWithShape="0">
                    <a:prstClr val="black">
                      <a:alpha val="40000"/>
                    </a:prstClr>
                  </a:outerShdw>
                </a:effectLst>
              </a:rPr>
              <a:t>      </a:t>
            </a:r>
          </a:p>
          <a:p>
            <a:pPr marL="447675" indent="-447675" eaLnBrk="1" hangingPunct="1">
              <a:lnSpc>
                <a:spcPct val="90000"/>
              </a:lnSpc>
              <a:buSzPct val="110000"/>
              <a:buFont typeface="Wingdings" pitchFamily="2" charset="2"/>
              <a:buChar char="Ø"/>
              <a:defRPr/>
            </a:pPr>
            <a:r>
              <a:rPr lang="en-US" sz="2400" dirty="0">
                <a:effectLst>
                  <a:outerShdw blurRad="50800" dist="38100" dir="2700000" algn="tl" rotWithShape="0">
                    <a:prstClr val="black">
                      <a:alpha val="40000"/>
                    </a:prstClr>
                  </a:outerShdw>
                </a:effectLst>
              </a:rPr>
              <a:t>sleep (poor, apnea, restrict), </a:t>
            </a:r>
            <a:r>
              <a:rPr lang="en-US" sz="2400" dirty="0">
                <a:effectLst>
                  <a:outerShdw blurRad="50800" dist="38100" dir="2700000" algn="tl" rotWithShape="0">
                    <a:prstClr val="black">
                      <a:alpha val="40000"/>
                    </a:prstClr>
                  </a:outerShdw>
                </a:effectLst>
              </a:rPr>
              <a:t>light (box, alarm), </a:t>
            </a:r>
            <a:r>
              <a:rPr lang="en-US" sz="2400" dirty="0" err="1">
                <a:effectLst>
                  <a:outerShdw blurRad="50800" dist="38100" dir="2700000" algn="tl" rotWithShape="0">
                    <a:prstClr val="black">
                      <a:alpha val="40000"/>
                    </a:prstClr>
                  </a:outerShdw>
                </a:effectLst>
              </a:rPr>
              <a:t>ect</a:t>
            </a:r>
            <a:r>
              <a:rPr lang="en-US" sz="2400" dirty="0">
                <a:effectLst>
                  <a:outerShdw blurRad="50800" dist="38100" dir="2700000" algn="tl" rotWithShape="0">
                    <a:prstClr val="black">
                      <a:alpha val="40000"/>
                    </a:prstClr>
                  </a:outerShdw>
                </a:effectLst>
              </a:rPr>
              <a:t>, yoga,  acupuncture, </a:t>
            </a:r>
            <a:r>
              <a:rPr lang="en-US" sz="2400" dirty="0" err="1">
                <a:effectLst>
                  <a:outerShdw blurRad="50800" dist="38100" dir="2700000" algn="tl" rotWithShape="0">
                    <a:prstClr val="black">
                      <a:alpha val="40000"/>
                    </a:prstClr>
                  </a:outerShdw>
                </a:effectLst>
              </a:rPr>
              <a:t>botox</a:t>
            </a:r>
            <a:r>
              <a:rPr lang="en-US" sz="2400" dirty="0">
                <a:effectLst>
                  <a:outerShdw blurRad="50800" dist="38100" dir="2700000" algn="tl" rotWithShape="0">
                    <a:prstClr val="black">
                      <a:alpha val="40000"/>
                    </a:prstClr>
                  </a:outerShdw>
                </a:effectLst>
              </a:rPr>
              <a:t>, heat, </a:t>
            </a:r>
            <a:r>
              <a:rPr lang="en-US" sz="2400" dirty="0" err="1" smtClean="0">
                <a:effectLst>
                  <a:outerShdw blurRad="50800" dist="38100" dir="2700000" algn="tl" rotWithShape="0">
                    <a:prstClr val="black">
                      <a:alpha val="40000"/>
                    </a:prstClr>
                  </a:outerShdw>
                </a:effectLst>
              </a:rPr>
              <a:t>etc</a:t>
            </a:r>
            <a:endParaRPr lang="en-US" sz="800" i="1" dirty="0" smtClean="0">
              <a:effectLst>
                <a:outerShdw blurRad="50800" dist="38100" dir="2700000" algn="tl" rotWithShape="0">
                  <a:prstClr val="black">
                    <a:alpha val="40000"/>
                  </a:prstClr>
                </a:outerShdw>
              </a:effectLst>
            </a:endParaRPr>
          </a:p>
          <a:p>
            <a:pPr marL="0" indent="0" eaLnBrk="1" hangingPunct="1">
              <a:lnSpc>
                <a:spcPct val="90000"/>
              </a:lnSpc>
              <a:buSzPct val="110000"/>
              <a:buNone/>
              <a:defRPr/>
            </a:pPr>
            <a:endParaRPr lang="en-US" sz="800" dirty="0" smtClean="0">
              <a:effectLst>
                <a:outerShdw blurRad="50800" dist="38100" dir="2700000" algn="tl" rotWithShape="0">
                  <a:prstClr val="black">
                    <a:alpha val="40000"/>
                  </a:prstClr>
                </a:outerShdw>
              </a:effectLst>
            </a:endParaRPr>
          </a:p>
        </p:txBody>
      </p:sp>
      <p:sp>
        <p:nvSpPr>
          <p:cNvPr id="5124" name="Line 4"/>
          <p:cNvSpPr>
            <a:spLocks noChangeShapeType="1"/>
          </p:cNvSpPr>
          <p:nvPr/>
        </p:nvSpPr>
        <p:spPr bwMode="auto">
          <a:xfrm>
            <a:off x="827584" y="6669360"/>
            <a:ext cx="7593013"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25" name="Rectangle 6"/>
          <p:cNvSpPr>
            <a:spLocks noChangeArrowheads="1"/>
          </p:cNvSpPr>
          <p:nvPr/>
        </p:nvSpPr>
        <p:spPr bwMode="gray">
          <a:xfrm>
            <a:off x="762000" y="601663"/>
            <a:ext cx="31750" cy="10525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endParaRPr kumimoji="1" lang="en-US" altLang="en-US" sz="2400"/>
          </a:p>
        </p:txBody>
      </p:sp>
      <p:pic>
        <p:nvPicPr>
          <p:cNvPr id="51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78" y="1772816"/>
            <a:ext cx="3203609"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804689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Rot="1" noChangeArrowheads="1"/>
          </p:cNvSpPr>
          <p:nvPr>
            <p:ph type="body" idx="1"/>
          </p:nvPr>
        </p:nvSpPr>
        <p:spPr>
          <a:xfrm>
            <a:off x="98630" y="4581128"/>
            <a:ext cx="9036496" cy="2232248"/>
          </a:xfrm>
        </p:spPr>
        <p:txBody>
          <a:bodyPr/>
          <a:lstStyle/>
          <a:p>
            <a:pPr eaLnBrk="1" hangingPunct="1">
              <a:buSzTx/>
              <a:buFont typeface="Wingdings" pitchFamily="2" charset="2"/>
              <a:buChar char=""/>
              <a:defRPr/>
            </a:pPr>
            <a:r>
              <a:rPr lang="en-US" sz="1600" dirty="0"/>
              <a:t>Waller, K., et al. (2016). </a:t>
            </a:r>
            <a:r>
              <a:rPr lang="en-US" sz="1600" i="1" dirty="0"/>
              <a:t>"Persistent leisure-time physical activity in adulthood and use of antidepressants: A follow-up study among twins."</a:t>
            </a:r>
            <a:r>
              <a:rPr lang="en-US" sz="1600" dirty="0"/>
              <a:t> </a:t>
            </a:r>
            <a:r>
              <a:rPr lang="en-US" sz="1600" dirty="0" smtClean="0"/>
              <a:t> </a:t>
            </a:r>
            <a:r>
              <a:rPr lang="en-US" sz="1600" u="sng" dirty="0" smtClean="0"/>
              <a:t>Journal </a:t>
            </a:r>
            <a:r>
              <a:rPr lang="en-US" sz="1600" u="sng" dirty="0"/>
              <a:t>of Affective Disorders </a:t>
            </a:r>
            <a:r>
              <a:rPr lang="en-US" sz="1600" b="1" u="sng" dirty="0"/>
              <a:t>200</a:t>
            </a:r>
            <a:r>
              <a:rPr lang="en-US" sz="1600" u="sng" dirty="0"/>
              <a:t>: 172-177.</a:t>
            </a:r>
            <a:r>
              <a:rPr lang="en-US" sz="1600" dirty="0" smtClean="0"/>
              <a:t> </a:t>
            </a:r>
          </a:p>
          <a:p>
            <a:pPr eaLnBrk="1" hangingPunct="1">
              <a:buSzTx/>
              <a:buFont typeface="Wingdings" pitchFamily="2" charset="2"/>
              <a:buChar char=""/>
              <a:defRPr/>
            </a:pPr>
            <a:r>
              <a:rPr lang="en-US" sz="1600" dirty="0" err="1"/>
              <a:t>Goracci</a:t>
            </a:r>
            <a:r>
              <a:rPr lang="en-US" sz="1600" dirty="0"/>
              <a:t>, A., et al. (2016). </a:t>
            </a:r>
            <a:r>
              <a:rPr lang="en-US" sz="1600" i="1" dirty="0"/>
              <a:t>"Development, acceptability and efficacy of a standardized healthy lifestyle intervention in recurrent depression." </a:t>
            </a:r>
            <a:r>
              <a:rPr lang="en-US" sz="1600" i="1" dirty="0" smtClean="0"/>
              <a:t> </a:t>
            </a:r>
            <a:r>
              <a:rPr lang="en-US" sz="1600" u="sng" dirty="0" smtClean="0"/>
              <a:t>Journal </a:t>
            </a:r>
            <a:r>
              <a:rPr lang="en-US" sz="1600" u="sng" dirty="0"/>
              <a:t>of Affective Disorders </a:t>
            </a:r>
            <a:r>
              <a:rPr lang="en-US" sz="1600" b="1" u="sng" dirty="0"/>
              <a:t>196</a:t>
            </a:r>
            <a:r>
              <a:rPr lang="en-US" sz="1600" u="sng" dirty="0"/>
              <a:t>: 20-31</a:t>
            </a:r>
            <a:r>
              <a:rPr lang="en-US" sz="1600" u="sng" dirty="0" smtClean="0"/>
              <a:t>.</a:t>
            </a:r>
          </a:p>
          <a:p>
            <a:pPr eaLnBrk="1" hangingPunct="1">
              <a:buSzTx/>
              <a:buFont typeface="Wingdings" pitchFamily="2" charset="2"/>
              <a:buChar char=""/>
              <a:defRPr/>
            </a:pPr>
            <a:r>
              <a:rPr lang="en-US" sz="1600" dirty="0" err="1"/>
              <a:t>Loprinzi</a:t>
            </a:r>
            <a:r>
              <a:rPr lang="en-US" sz="1600" dirty="0"/>
              <a:t>, P. D. (2016). </a:t>
            </a:r>
            <a:r>
              <a:rPr lang="en-US" sz="1600" i="1" dirty="0"/>
              <a:t>"Health behavior characteristics and all-cause mortality." </a:t>
            </a:r>
            <a:r>
              <a:rPr lang="en-US" sz="1600" u="sng" dirty="0"/>
              <a:t>Preventive medicine reports </a:t>
            </a:r>
            <a:r>
              <a:rPr lang="en-US" sz="1600" b="1" u="sng" dirty="0"/>
              <a:t>3</a:t>
            </a:r>
            <a:r>
              <a:rPr lang="en-US" sz="1600" u="sng" dirty="0"/>
              <a:t>: 276-278.</a:t>
            </a:r>
            <a:endParaRPr lang="en-US" sz="1600" dirty="0" smtClean="0"/>
          </a:p>
          <a:p>
            <a:pPr eaLnBrk="1" hangingPunct="1">
              <a:buSzTx/>
              <a:buFont typeface="Wingdings" pitchFamily="2" charset="2"/>
              <a:buChar char=""/>
              <a:defRPr/>
            </a:pPr>
            <a:endParaRPr lang="en-US" sz="1600" dirty="0" smtClean="0"/>
          </a:p>
        </p:txBody>
      </p:sp>
      <p:sp>
        <p:nvSpPr>
          <p:cNvPr id="27652" name="Line 6"/>
          <p:cNvSpPr>
            <a:spLocks noChangeShapeType="1"/>
          </p:cNvSpPr>
          <p:nvPr/>
        </p:nvSpPr>
        <p:spPr bwMode="auto">
          <a:xfrm>
            <a:off x="532954" y="6813376"/>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Line 6"/>
          <p:cNvSpPr>
            <a:spLocks noChangeShapeType="1"/>
          </p:cNvSpPr>
          <p:nvPr/>
        </p:nvSpPr>
        <p:spPr bwMode="auto">
          <a:xfrm>
            <a:off x="532954" y="4509120"/>
            <a:ext cx="7991475" cy="0"/>
          </a:xfrm>
          <a:prstGeom prst="line">
            <a:avLst/>
          </a:prstGeom>
          <a:noFill/>
          <a:ln w="41275">
            <a:solidFill>
              <a:schemeClr val="folHlink"/>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TextBox 7"/>
          <p:cNvSpPr txBox="1"/>
          <p:nvPr/>
        </p:nvSpPr>
        <p:spPr>
          <a:xfrm>
            <a:off x="179512" y="743793"/>
            <a:ext cx="8712968" cy="3693319"/>
          </a:xfrm>
          <a:prstGeom prst="rect">
            <a:avLst/>
          </a:prstGeom>
          <a:noFill/>
        </p:spPr>
        <p:txBody>
          <a:bodyPr wrap="square" rtlCol="0">
            <a:spAutoFit/>
          </a:bodyPr>
          <a:lstStyle/>
          <a:p>
            <a:pPr marL="285750" indent="-285750">
              <a:buSzPct val="110000"/>
              <a:buFont typeface="Wingdings" charset="2"/>
              <a:buChar char="v"/>
            </a:pPr>
            <a:r>
              <a:rPr lang="en-US" dirty="0">
                <a:solidFill>
                  <a:schemeClr val="tx2"/>
                </a:solidFill>
                <a:effectLst>
                  <a:outerShdw blurRad="50800" dist="38100" dir="2700000" algn="tl" rotWithShape="0">
                    <a:prstClr val="black">
                      <a:alpha val="40000"/>
                    </a:prstClr>
                  </a:outerShdw>
                </a:effectLst>
              </a:rPr>
              <a:t>over the 15 years of the study, active co-twins had a lower risk </a:t>
            </a:r>
            <a:r>
              <a:rPr lang="en-US" dirty="0" smtClean="0">
                <a:solidFill>
                  <a:schemeClr val="tx2"/>
                </a:solidFill>
                <a:effectLst>
                  <a:outerShdw blurRad="50800" dist="38100" dir="2700000" algn="tl" rotWithShape="0">
                    <a:prstClr val="black">
                      <a:alpha val="40000"/>
                    </a:prstClr>
                  </a:outerShdw>
                </a:effectLst>
              </a:rPr>
              <a:t>(OR 0.80) </a:t>
            </a:r>
            <a:r>
              <a:rPr lang="en-US" dirty="0">
                <a:solidFill>
                  <a:schemeClr val="tx2"/>
                </a:solidFill>
                <a:effectLst>
                  <a:outerShdw blurRad="50800" dist="38100" dir="2700000" algn="tl" rotWithShape="0">
                    <a:prstClr val="black">
                      <a:alpha val="40000"/>
                    </a:prstClr>
                  </a:outerShdw>
                </a:effectLst>
              </a:rPr>
              <a:t>for using any amount of antidepressants than their inactive co-</a:t>
            </a:r>
            <a:r>
              <a:rPr lang="en-US" dirty="0" smtClean="0">
                <a:solidFill>
                  <a:schemeClr val="tx2"/>
                </a:solidFill>
                <a:effectLst>
                  <a:outerShdw blurRad="50800" dist="38100" dir="2700000" algn="tl" rotWithShape="0">
                    <a:prstClr val="black">
                      <a:alpha val="40000"/>
                    </a:prstClr>
                  </a:outerShdw>
                </a:effectLst>
              </a:rPr>
              <a:t>twins </a:t>
            </a:r>
            <a:r>
              <a:rPr lang="is-IS" dirty="0" smtClean="0">
                <a:solidFill>
                  <a:schemeClr val="tx2"/>
                </a:solidFill>
                <a:effectLst>
                  <a:outerShdw blurRad="50800" dist="38100" dir="2700000" algn="tl" rotWithShape="0">
                    <a:prstClr val="black">
                      <a:alpha val="40000"/>
                    </a:prstClr>
                  </a:outerShdw>
                </a:effectLst>
              </a:rPr>
              <a:t>… </a:t>
            </a:r>
            <a:r>
              <a:rPr lang="en-US" dirty="0">
                <a:solidFill>
                  <a:schemeClr val="tx2"/>
                </a:solidFill>
                <a:effectLst>
                  <a:outerShdw blurRad="50800" dist="38100" dir="2700000" algn="tl" rotWithShape="0">
                    <a:prstClr val="black">
                      <a:alpha val="40000"/>
                    </a:prstClr>
                  </a:outerShdw>
                </a:effectLst>
              </a:rPr>
              <a:t>t</a:t>
            </a:r>
            <a:r>
              <a:rPr lang="en-US" dirty="0" smtClean="0">
                <a:solidFill>
                  <a:schemeClr val="tx2"/>
                </a:solidFill>
                <a:effectLst>
                  <a:outerShdw blurRad="50800" dist="38100" dir="2700000" algn="tl" rotWithShape="0">
                    <a:prstClr val="black">
                      <a:alpha val="40000"/>
                    </a:prstClr>
                  </a:outerShdw>
                </a:effectLst>
              </a:rPr>
              <a:t>he </a:t>
            </a:r>
            <a:r>
              <a:rPr lang="en-US" dirty="0">
                <a:solidFill>
                  <a:schemeClr val="tx2"/>
                </a:solidFill>
                <a:effectLst>
                  <a:outerShdw blurRad="50800" dist="38100" dir="2700000" algn="tl" rotWithShape="0">
                    <a:prstClr val="black">
                      <a:alpha val="40000"/>
                    </a:prstClr>
                  </a:outerShdw>
                </a:effectLst>
              </a:rPr>
              <a:t>lowest odds ratio (</a:t>
            </a:r>
            <a:r>
              <a:rPr lang="en-US" dirty="0" smtClean="0">
                <a:solidFill>
                  <a:schemeClr val="tx2"/>
                </a:solidFill>
                <a:effectLst>
                  <a:outerShdw blurRad="50800" dist="38100" dir="2700000" algn="tl" rotWithShape="0">
                    <a:prstClr val="black">
                      <a:alpha val="40000"/>
                    </a:prstClr>
                  </a:outerShdw>
                </a:effectLst>
              </a:rPr>
              <a:t>0.51) </a:t>
            </a:r>
            <a:r>
              <a:rPr lang="en-US" dirty="0">
                <a:solidFill>
                  <a:schemeClr val="tx2"/>
                </a:solidFill>
                <a:effectLst>
                  <a:outerShdw blurRad="50800" dist="38100" dir="2700000" algn="tl" rotWithShape="0">
                    <a:prstClr val="black">
                      <a:alpha val="40000"/>
                    </a:prstClr>
                  </a:outerShdw>
                </a:effectLst>
              </a:rPr>
              <a:t>was seen among MZ pairs after adjusting for BMI, smoking and binge drinking.  </a:t>
            </a:r>
          </a:p>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over 60 weeks follow-up, the </a:t>
            </a:r>
            <a:r>
              <a:rPr lang="en-US" dirty="0">
                <a:solidFill>
                  <a:schemeClr val="tx2"/>
                </a:solidFill>
                <a:effectLst>
                  <a:outerShdw blurRad="50800" dist="38100" dir="2700000" algn="tl" rotWithShape="0">
                    <a:prstClr val="black">
                      <a:alpha val="40000"/>
                    </a:prstClr>
                  </a:outerShdw>
                </a:effectLst>
              </a:rPr>
              <a:t>overall percentage of </a:t>
            </a:r>
            <a:r>
              <a:rPr lang="en-US" dirty="0" smtClean="0">
                <a:solidFill>
                  <a:schemeClr val="tx2"/>
                </a:solidFill>
                <a:effectLst>
                  <a:outerShdw blurRad="50800" dist="38100" dir="2700000" algn="tl" rotWithShape="0">
                    <a:prstClr val="black">
                      <a:alpha val="40000"/>
                    </a:prstClr>
                  </a:outerShdw>
                </a:effectLst>
              </a:rPr>
              <a:t>depressive relapses </a:t>
            </a:r>
            <a:r>
              <a:rPr lang="en-US" dirty="0">
                <a:solidFill>
                  <a:schemeClr val="tx2"/>
                </a:solidFill>
                <a:effectLst>
                  <a:outerShdw blurRad="50800" dist="38100" dir="2700000" algn="tl" rotWithShape="0">
                    <a:prstClr val="black">
                      <a:alpha val="40000"/>
                    </a:prstClr>
                  </a:outerShdw>
                </a:effectLst>
              </a:rPr>
              <a:t>was 6/81 (7.4%) in the </a:t>
            </a:r>
            <a:r>
              <a:rPr lang="en-US" dirty="0" smtClean="0">
                <a:solidFill>
                  <a:schemeClr val="tx2"/>
                </a:solidFill>
                <a:effectLst>
                  <a:outerShdw blurRad="50800" dist="38100" dir="2700000" algn="tl" rotWithShape="0">
                    <a:prstClr val="black">
                      <a:alpha val="40000"/>
                    </a:prstClr>
                  </a:outerShdw>
                </a:effectLst>
              </a:rPr>
              <a:t>healthy lifestyle intervention (exercise, diet, sleep, smoking) </a:t>
            </a:r>
            <a:r>
              <a:rPr lang="en-US" dirty="0">
                <a:solidFill>
                  <a:schemeClr val="tx2"/>
                </a:solidFill>
                <a:effectLst>
                  <a:outerShdw blurRad="50800" dist="38100" dir="2700000" algn="tl" rotWithShape="0">
                    <a:prstClr val="black">
                      <a:alpha val="40000"/>
                    </a:prstClr>
                  </a:outerShdw>
                </a:effectLst>
              </a:rPr>
              <a:t>group vs. 20/79 (25.3%) in the control group. </a:t>
            </a:r>
            <a:endParaRPr lang="en-US" dirty="0" smtClean="0">
              <a:solidFill>
                <a:schemeClr val="tx2"/>
              </a:solidFill>
              <a:effectLst>
                <a:outerShdw blurRad="50800" dist="38100" dir="2700000" algn="tl" rotWithShape="0">
                  <a:prstClr val="black">
                    <a:alpha val="40000"/>
                  </a:prstClr>
                </a:outerShdw>
              </a:effectLst>
            </a:endParaRPr>
          </a:p>
          <a:p>
            <a:pPr marL="285750" indent="-285750">
              <a:buSzPct val="110000"/>
              <a:buFont typeface="Wingdings" charset="2"/>
              <a:buChar char="v"/>
            </a:pPr>
            <a:r>
              <a:rPr lang="en-US" dirty="0">
                <a:solidFill>
                  <a:schemeClr val="tx2"/>
                </a:solidFill>
                <a:effectLst>
                  <a:outerShdw blurRad="50800" dist="38100" dir="2700000" algn="tl" rotWithShape="0">
                    <a:prstClr val="black">
                      <a:alpha val="40000"/>
                    </a:prstClr>
                  </a:outerShdw>
                </a:effectLst>
              </a:rPr>
              <a:t>There was a clear dose-response relationship between the number of positive health </a:t>
            </a:r>
            <a:r>
              <a:rPr lang="en-US" dirty="0" smtClean="0">
                <a:solidFill>
                  <a:schemeClr val="tx2"/>
                </a:solidFill>
                <a:effectLst>
                  <a:outerShdw blurRad="50800" dist="38100" dir="2700000" algn="tl" rotWithShape="0">
                    <a:prstClr val="black">
                      <a:alpha val="40000"/>
                    </a:prstClr>
                  </a:outerShdw>
                </a:effectLst>
              </a:rPr>
              <a:t>characteristics (exercise, diet, </a:t>
            </a:r>
            <a:r>
              <a:rPr lang="en-US" dirty="0" err="1" smtClean="0">
                <a:solidFill>
                  <a:schemeClr val="tx2"/>
                </a:solidFill>
                <a:effectLst>
                  <a:outerShdw blurRad="50800" dist="38100" dir="2700000" algn="tl" rotWithShape="0">
                    <a:prstClr val="black">
                      <a:alpha val="40000"/>
                    </a:prstClr>
                  </a:outerShdw>
                </a:effectLst>
              </a:rPr>
              <a:t>bmi</a:t>
            </a:r>
            <a:r>
              <a:rPr lang="en-US" dirty="0" smtClean="0">
                <a:solidFill>
                  <a:schemeClr val="tx2"/>
                </a:solidFill>
                <a:effectLst>
                  <a:outerShdw blurRad="50800" dist="38100" dir="2700000" algn="tl" rotWithShape="0">
                    <a:prstClr val="black">
                      <a:alpha val="40000"/>
                    </a:prstClr>
                  </a:outerShdw>
                </a:effectLst>
              </a:rPr>
              <a:t>, smoking) </a:t>
            </a:r>
            <a:r>
              <a:rPr lang="en-US" dirty="0">
                <a:solidFill>
                  <a:schemeClr val="tx2"/>
                </a:solidFill>
                <a:effectLst>
                  <a:outerShdw blurRad="50800" dist="38100" dir="2700000" algn="tl" rotWithShape="0">
                    <a:prstClr val="black">
                      <a:alpha val="40000"/>
                    </a:prstClr>
                  </a:outerShdw>
                </a:effectLst>
              </a:rPr>
              <a:t>and all-cause </a:t>
            </a:r>
            <a:r>
              <a:rPr lang="en-US" dirty="0" smtClean="0">
                <a:solidFill>
                  <a:schemeClr val="tx2"/>
                </a:solidFill>
                <a:effectLst>
                  <a:outerShdw blurRad="50800" dist="38100" dir="2700000" algn="tl" rotWithShape="0">
                    <a:prstClr val="black">
                      <a:alpha val="40000"/>
                    </a:prstClr>
                  </a:outerShdw>
                </a:effectLst>
              </a:rPr>
              <a:t>mortality </a:t>
            </a:r>
            <a:r>
              <a:rPr lang="is-IS" dirty="0" smtClean="0">
                <a:solidFill>
                  <a:schemeClr val="tx2"/>
                </a:solidFill>
                <a:effectLst>
                  <a:outerShdw blurRad="50800" dist="38100" dir="2700000" algn="tl" rotWithShape="0">
                    <a:prstClr val="black">
                      <a:alpha val="40000"/>
                    </a:prstClr>
                  </a:outerShdw>
                </a:effectLst>
              </a:rPr>
              <a:t>… </a:t>
            </a:r>
            <a:r>
              <a:rPr lang="en-US" dirty="0" smtClean="0">
                <a:solidFill>
                  <a:schemeClr val="tx2"/>
                </a:solidFill>
                <a:effectLst>
                  <a:outerShdw blurRad="50800" dist="38100" dir="2700000" algn="tl" rotWithShape="0">
                    <a:prstClr val="black">
                      <a:alpha val="40000"/>
                    </a:prstClr>
                  </a:outerShdw>
                </a:effectLst>
              </a:rPr>
              <a:t>compared </a:t>
            </a:r>
            <a:r>
              <a:rPr lang="en-US" dirty="0">
                <a:solidFill>
                  <a:schemeClr val="tx2"/>
                </a:solidFill>
                <a:effectLst>
                  <a:outerShdw blurRad="50800" dist="38100" dir="2700000" algn="tl" rotWithShape="0">
                    <a:prstClr val="black">
                      <a:alpha val="40000"/>
                    </a:prstClr>
                  </a:outerShdw>
                </a:effectLst>
              </a:rPr>
              <a:t>to those with 0 positive health </a:t>
            </a:r>
            <a:r>
              <a:rPr lang="en-US" dirty="0" smtClean="0">
                <a:solidFill>
                  <a:schemeClr val="tx2"/>
                </a:solidFill>
                <a:effectLst>
                  <a:outerShdw blurRad="50800" dist="38100" dir="2700000" algn="tl" rotWithShape="0">
                    <a:prstClr val="black">
                      <a:alpha val="40000"/>
                    </a:prstClr>
                  </a:outerShdw>
                </a:effectLst>
              </a:rPr>
              <a:t>character-</a:t>
            </a:r>
            <a:r>
              <a:rPr lang="en-US" dirty="0" err="1" smtClean="0">
                <a:solidFill>
                  <a:schemeClr val="tx2"/>
                </a:solidFill>
                <a:effectLst>
                  <a:outerShdw blurRad="50800" dist="38100" dir="2700000" algn="tl" rotWithShape="0">
                    <a:prstClr val="black">
                      <a:alpha val="40000"/>
                    </a:prstClr>
                  </a:outerShdw>
                </a:effectLst>
              </a:rPr>
              <a:t>istics</a:t>
            </a:r>
            <a:r>
              <a:rPr lang="en-US" dirty="0">
                <a:solidFill>
                  <a:schemeClr val="tx2"/>
                </a:solidFill>
                <a:effectLst>
                  <a:outerShdw blurRad="50800" dist="38100" dir="2700000" algn="tl" rotWithShape="0">
                    <a:prstClr val="black">
                      <a:alpha val="40000"/>
                    </a:prstClr>
                  </a:outerShdw>
                </a:effectLst>
              </a:rPr>
              <a:t>, those with 1, 2, 3, and 4, respectively, had a 39% (HR = </a:t>
            </a:r>
            <a:r>
              <a:rPr lang="en-US" dirty="0" smtClean="0">
                <a:solidFill>
                  <a:schemeClr val="tx2"/>
                </a:solidFill>
                <a:effectLst>
                  <a:outerShdw blurRad="50800" dist="38100" dir="2700000" algn="tl" rotWithShape="0">
                    <a:prstClr val="black">
                      <a:alpha val="40000"/>
                    </a:prstClr>
                  </a:outerShdw>
                </a:effectLst>
              </a:rPr>
              <a:t>0.61)</a:t>
            </a:r>
            <a:r>
              <a:rPr lang="en-US" dirty="0">
                <a:solidFill>
                  <a:schemeClr val="tx2"/>
                </a:solidFill>
                <a:effectLst>
                  <a:outerShdw blurRad="50800" dist="38100" dir="2700000" algn="tl" rotWithShape="0">
                    <a:prstClr val="black">
                      <a:alpha val="40000"/>
                    </a:prstClr>
                  </a:outerShdw>
                </a:effectLst>
              </a:rPr>
              <a:t>, 48% (HR = 0.52), 62% (HR = 0.38) and 88% (HR = 0.12) reduced risk of all-cause mortality.  </a:t>
            </a:r>
          </a:p>
        </p:txBody>
      </p:sp>
      <p:sp>
        <p:nvSpPr>
          <p:cNvPr id="9" name="Rectangle 2"/>
          <p:cNvSpPr>
            <a:spLocks noGrp="1" noChangeArrowheads="1"/>
          </p:cNvSpPr>
          <p:nvPr>
            <p:ph type="title"/>
          </p:nvPr>
        </p:nvSpPr>
        <p:spPr>
          <a:xfrm>
            <a:off x="107504" y="-27384"/>
            <a:ext cx="8842374" cy="792088"/>
          </a:xfrm>
        </p:spPr>
        <p:txBody>
          <a:bodyPr lIns="92075" tIns="46038" rIns="92075" bIns="46038"/>
          <a:lstStyle/>
          <a:p>
            <a:pPr eaLnBrk="1" hangingPunct="1">
              <a:defRPr/>
            </a:pPr>
            <a:r>
              <a:rPr lang="en-US" sz="4000" dirty="0" smtClean="0"/>
              <a:t>exercise as prevention</a:t>
            </a:r>
          </a:p>
        </p:txBody>
      </p:sp>
    </p:spTree>
    <p:extLst>
      <p:ext uri="{BB962C8B-B14F-4D97-AF65-F5344CB8AC3E}">
        <p14:creationId xmlns:p14="http://schemas.microsoft.com/office/powerpoint/2010/main" val="1354937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Rot="1" noChangeArrowheads="1"/>
          </p:cNvSpPr>
          <p:nvPr>
            <p:ph type="body" idx="1"/>
          </p:nvPr>
        </p:nvSpPr>
        <p:spPr>
          <a:xfrm>
            <a:off x="35496" y="4005064"/>
            <a:ext cx="9036496" cy="2880320"/>
          </a:xfrm>
        </p:spPr>
        <p:txBody>
          <a:bodyPr/>
          <a:lstStyle/>
          <a:p>
            <a:pPr eaLnBrk="1" hangingPunct="1">
              <a:buSzTx/>
              <a:buFont typeface="Wingdings" pitchFamily="2" charset="2"/>
              <a:buChar char=""/>
              <a:defRPr/>
            </a:pPr>
            <a:r>
              <a:rPr lang="en-US" sz="1600" dirty="0" err="1"/>
              <a:t>Schuch</a:t>
            </a:r>
            <a:r>
              <a:rPr lang="en-US" sz="1600" dirty="0"/>
              <a:t>, F. B., et al. (2016). </a:t>
            </a:r>
            <a:r>
              <a:rPr lang="en-US" sz="1600" i="1" dirty="0"/>
              <a:t>"Exercise as a treatment for depression: A meta-analysis adjusting for publication bias</a:t>
            </a:r>
            <a:r>
              <a:rPr lang="en-US" sz="1600" i="1" dirty="0" smtClean="0"/>
              <a:t>.”  </a:t>
            </a:r>
            <a:r>
              <a:rPr lang="en-US" sz="1600" u="sng" dirty="0"/>
              <a:t>Journal of Psychiatric Research </a:t>
            </a:r>
            <a:r>
              <a:rPr lang="en-US" sz="1600" b="1" u="sng" dirty="0"/>
              <a:t>77</a:t>
            </a:r>
            <a:r>
              <a:rPr lang="en-US" sz="1600" u="sng" dirty="0"/>
              <a:t>: 42-51.</a:t>
            </a:r>
            <a:r>
              <a:rPr lang="en-US" sz="1600" dirty="0" smtClean="0"/>
              <a:t> </a:t>
            </a:r>
          </a:p>
          <a:p>
            <a:pPr eaLnBrk="1" hangingPunct="1">
              <a:buSzTx/>
              <a:buFont typeface="Wingdings" pitchFamily="2" charset="2"/>
              <a:buChar char=""/>
              <a:defRPr/>
            </a:pPr>
            <a:r>
              <a:rPr lang="en-US" sz="1600" dirty="0" err="1"/>
              <a:t>Kvam</a:t>
            </a:r>
            <a:r>
              <a:rPr lang="en-US" sz="1600" dirty="0"/>
              <a:t>, S., et al. (2016). </a:t>
            </a:r>
            <a:r>
              <a:rPr lang="en-US" sz="1600" i="1" dirty="0"/>
              <a:t>"Exercise as a treatment for depression: A meta-analysis." </a:t>
            </a:r>
            <a:r>
              <a:rPr lang="en-US" sz="1600" u="sng" dirty="0"/>
              <a:t>Journal of Affective Disorders </a:t>
            </a:r>
            <a:r>
              <a:rPr lang="en-US" sz="1600" b="1" u="sng" dirty="0"/>
              <a:t>202</a:t>
            </a:r>
            <a:r>
              <a:rPr lang="en-US" sz="1600" u="sng" dirty="0"/>
              <a:t>: 67-86.</a:t>
            </a:r>
            <a:r>
              <a:rPr lang="en-US" sz="1600" dirty="0" smtClean="0"/>
              <a:t> </a:t>
            </a:r>
          </a:p>
          <a:p>
            <a:pPr eaLnBrk="1" hangingPunct="1">
              <a:buSzTx/>
              <a:buFont typeface="Wingdings" pitchFamily="2" charset="2"/>
              <a:buChar char=""/>
              <a:defRPr/>
            </a:pPr>
            <a:r>
              <a:rPr lang="en-US" sz="1600" dirty="0"/>
              <a:t>Hearing, C. M., et al. (2016). </a:t>
            </a:r>
            <a:r>
              <a:rPr lang="en-US" sz="1600" i="1" dirty="0"/>
              <a:t>"Physical exercise for treatment of mood disorders: </a:t>
            </a:r>
            <a:r>
              <a:rPr lang="en-US" sz="1600" i="1" dirty="0" smtClean="0"/>
              <a:t>  A </a:t>
            </a:r>
            <a:r>
              <a:rPr lang="en-US" sz="1600" i="1" dirty="0"/>
              <a:t>critical review." </a:t>
            </a:r>
            <a:r>
              <a:rPr lang="en-US" sz="1600" dirty="0" smtClean="0"/>
              <a:t> </a:t>
            </a:r>
            <a:r>
              <a:rPr lang="en-US" sz="1600" u="sng" dirty="0" err="1" smtClean="0"/>
              <a:t>Curr</a:t>
            </a:r>
            <a:r>
              <a:rPr lang="en-US" sz="1600" u="sng" dirty="0" smtClean="0"/>
              <a:t> </a:t>
            </a:r>
            <a:r>
              <a:rPr lang="en-US" sz="1600" u="sng" dirty="0" err="1"/>
              <a:t>Behav</a:t>
            </a:r>
            <a:r>
              <a:rPr lang="en-US" sz="1600" u="sng" dirty="0"/>
              <a:t> </a:t>
            </a:r>
            <a:r>
              <a:rPr lang="en-US" sz="1600" u="sng" dirty="0" err="1"/>
              <a:t>Neurosci</a:t>
            </a:r>
            <a:r>
              <a:rPr lang="en-US" sz="1600" u="sng" dirty="0"/>
              <a:t> Rep </a:t>
            </a:r>
            <a:r>
              <a:rPr lang="en-US" sz="1600" b="1" u="sng" dirty="0"/>
              <a:t>3</a:t>
            </a:r>
            <a:r>
              <a:rPr lang="en-US" sz="1600" u="sng" dirty="0"/>
              <a:t>: 350-359.</a:t>
            </a:r>
            <a:r>
              <a:rPr lang="en-US" sz="1600" dirty="0" smtClean="0"/>
              <a:t> </a:t>
            </a:r>
          </a:p>
          <a:p>
            <a:pPr eaLnBrk="1" hangingPunct="1">
              <a:buSzTx/>
              <a:buFont typeface="Wingdings" pitchFamily="2" charset="2"/>
              <a:buChar char=""/>
              <a:defRPr/>
            </a:pPr>
            <a:r>
              <a:rPr lang="en-US" sz="1600" dirty="0"/>
              <a:t>Firth, J., et al. (2015). </a:t>
            </a:r>
            <a:r>
              <a:rPr lang="en-US" sz="1600" i="1" dirty="0"/>
              <a:t>"A systematic review and meta-analysis of exercise interventions in schizophrenia patients." </a:t>
            </a:r>
            <a:r>
              <a:rPr lang="en-US" sz="1600" i="1" dirty="0" smtClean="0"/>
              <a:t> </a:t>
            </a:r>
            <a:r>
              <a:rPr lang="en-US" sz="1600" u="sng" dirty="0" err="1" smtClean="0"/>
              <a:t>Psychol</a:t>
            </a:r>
            <a:r>
              <a:rPr lang="en-US" sz="1600" u="sng" dirty="0" smtClean="0"/>
              <a:t> </a:t>
            </a:r>
            <a:r>
              <a:rPr lang="en-US" sz="1600" u="sng" dirty="0"/>
              <a:t>Medicine </a:t>
            </a:r>
            <a:r>
              <a:rPr lang="en-US" sz="1600" b="1" u="sng" dirty="0"/>
              <a:t>45</a:t>
            </a:r>
            <a:r>
              <a:rPr lang="en-US" sz="1600" u="sng" dirty="0"/>
              <a:t>(07): 1343-1361.</a:t>
            </a:r>
            <a:r>
              <a:rPr lang="en-US" sz="1600" dirty="0" smtClean="0"/>
              <a:t> </a:t>
            </a:r>
          </a:p>
          <a:p>
            <a:pPr eaLnBrk="1" hangingPunct="1">
              <a:buSzTx/>
              <a:buFont typeface="Wingdings" pitchFamily="2" charset="2"/>
              <a:buChar char=""/>
              <a:defRPr/>
            </a:pPr>
            <a:r>
              <a:rPr lang="en-US" sz="1600" dirty="0" err="1"/>
              <a:t>Asmundson</a:t>
            </a:r>
            <a:r>
              <a:rPr lang="en-US" sz="1600" dirty="0"/>
              <a:t>, G. J., et al. (2013). </a:t>
            </a:r>
            <a:r>
              <a:rPr lang="en-US" sz="1600" i="1" dirty="0"/>
              <a:t>"Let's get physical: a contemporary review of the anxiolytic effects of exercise for anxiety &amp;</a:t>
            </a:r>
            <a:r>
              <a:rPr lang="en-US" sz="1600" i="1" dirty="0" smtClean="0"/>
              <a:t> </a:t>
            </a:r>
            <a:r>
              <a:rPr lang="en-US" sz="1600" i="1" dirty="0"/>
              <a:t>its disorders." </a:t>
            </a:r>
            <a:r>
              <a:rPr lang="en-US" sz="1600" u="sng" dirty="0"/>
              <a:t>Depress </a:t>
            </a:r>
            <a:r>
              <a:rPr lang="en-US" sz="1600" u="sng" dirty="0" err="1" smtClean="0"/>
              <a:t>Anx</a:t>
            </a:r>
            <a:r>
              <a:rPr lang="en-US" sz="1600" u="sng" dirty="0" smtClean="0"/>
              <a:t> </a:t>
            </a:r>
            <a:r>
              <a:rPr lang="en-US" sz="1600" b="1" u="sng" dirty="0" smtClean="0"/>
              <a:t>30</a:t>
            </a:r>
            <a:r>
              <a:rPr lang="en-US" sz="1600" u="sng" dirty="0" smtClean="0"/>
              <a:t>: </a:t>
            </a:r>
            <a:r>
              <a:rPr lang="en-US" sz="1600" u="sng" dirty="0"/>
              <a:t>362</a:t>
            </a:r>
            <a:r>
              <a:rPr lang="en-US" sz="1600" u="sng" dirty="0" smtClean="0"/>
              <a:t>-73</a:t>
            </a:r>
            <a:r>
              <a:rPr lang="en-US" sz="1600" u="sng" dirty="0"/>
              <a:t>.</a:t>
            </a:r>
            <a:endParaRPr lang="en-GB" sz="1600" dirty="0"/>
          </a:p>
        </p:txBody>
      </p:sp>
      <p:sp>
        <p:nvSpPr>
          <p:cNvPr id="27652" name="Line 6"/>
          <p:cNvSpPr>
            <a:spLocks noChangeShapeType="1"/>
          </p:cNvSpPr>
          <p:nvPr/>
        </p:nvSpPr>
        <p:spPr bwMode="auto">
          <a:xfrm>
            <a:off x="532954" y="6813376"/>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Line 6"/>
          <p:cNvSpPr>
            <a:spLocks noChangeShapeType="1"/>
          </p:cNvSpPr>
          <p:nvPr/>
        </p:nvSpPr>
        <p:spPr bwMode="auto">
          <a:xfrm>
            <a:off x="532954" y="3861048"/>
            <a:ext cx="7991475" cy="0"/>
          </a:xfrm>
          <a:prstGeom prst="line">
            <a:avLst/>
          </a:prstGeom>
          <a:noFill/>
          <a:ln w="41275">
            <a:solidFill>
              <a:schemeClr val="folHlink"/>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TextBox 7"/>
          <p:cNvSpPr txBox="1"/>
          <p:nvPr/>
        </p:nvSpPr>
        <p:spPr>
          <a:xfrm>
            <a:off x="197260" y="782701"/>
            <a:ext cx="8839236" cy="2862323"/>
          </a:xfrm>
          <a:prstGeom prst="rect">
            <a:avLst/>
          </a:prstGeom>
          <a:noFill/>
        </p:spPr>
        <p:txBody>
          <a:bodyPr wrap="square" rtlCol="0">
            <a:spAutoFit/>
          </a:bodyPr>
          <a:lstStyle/>
          <a:p>
            <a:pPr marL="285750" indent="-285750">
              <a:buSzPct val="110000"/>
              <a:buFont typeface="Wingdings" charset="2"/>
              <a:buChar char="v"/>
            </a:pPr>
            <a:r>
              <a:rPr lang="en-US" dirty="0">
                <a:solidFill>
                  <a:schemeClr val="tx2"/>
                </a:solidFill>
                <a:effectLst>
                  <a:outerShdw blurRad="50800" dist="38100" dir="2700000" algn="tl" rotWithShape="0">
                    <a:prstClr val="black">
                      <a:alpha val="40000"/>
                    </a:prstClr>
                  </a:outerShdw>
                </a:effectLst>
              </a:rPr>
              <a:t>Most adjusted analyses suggested publication bias led to an </a:t>
            </a:r>
            <a:r>
              <a:rPr lang="en-US" dirty="0" smtClean="0">
                <a:solidFill>
                  <a:schemeClr val="tx2"/>
                </a:solidFill>
                <a:effectLst>
                  <a:outerShdw blurRad="50800" dist="38100" dir="2700000" algn="tl" rotWithShape="0">
                    <a:prstClr val="black">
                      <a:alpha val="40000"/>
                    </a:prstClr>
                  </a:outerShdw>
                </a:effectLst>
              </a:rPr>
              <a:t>under-estimated SMD (effect size) </a:t>
            </a:r>
            <a:r>
              <a:rPr lang="is-IS" dirty="0">
                <a:solidFill>
                  <a:schemeClr val="tx2"/>
                </a:solidFill>
                <a:effectLst>
                  <a:outerShdw blurRad="50800" dist="38100" dir="2700000" algn="tl" rotWithShape="0">
                    <a:prstClr val="black">
                      <a:alpha val="40000"/>
                    </a:prstClr>
                  </a:outerShdw>
                </a:effectLst>
              </a:rPr>
              <a:t>… </a:t>
            </a:r>
            <a:r>
              <a:rPr lang="en-US" dirty="0">
                <a:solidFill>
                  <a:schemeClr val="tx2"/>
                </a:solidFill>
                <a:effectLst>
                  <a:outerShdw blurRad="50800" dist="38100" dir="2700000" algn="tl" rotWithShape="0">
                    <a:prstClr val="black">
                      <a:alpha val="40000"/>
                    </a:prstClr>
                  </a:outerShdw>
                </a:effectLst>
              </a:rPr>
              <a:t>Exercise has a large and significant antidepressant effect in people with depression (including MDD). </a:t>
            </a:r>
            <a:r>
              <a:rPr lang="en-US" dirty="0" smtClean="0">
                <a:solidFill>
                  <a:schemeClr val="tx2"/>
                </a:solidFill>
                <a:effectLst>
                  <a:outerShdw blurRad="50800" dist="38100" dir="2700000" algn="tl" rotWithShape="0">
                    <a:prstClr val="black">
                      <a:alpha val="40000"/>
                    </a:prstClr>
                  </a:outerShdw>
                </a:effectLst>
              </a:rPr>
              <a:t> Previous </a:t>
            </a:r>
            <a:r>
              <a:rPr lang="en-US" dirty="0">
                <a:solidFill>
                  <a:schemeClr val="tx2"/>
                </a:solidFill>
                <a:effectLst>
                  <a:outerShdw blurRad="50800" dist="38100" dir="2700000" algn="tl" rotWithShape="0">
                    <a:prstClr val="black">
                      <a:alpha val="40000"/>
                    </a:prstClr>
                  </a:outerShdw>
                </a:effectLst>
              </a:rPr>
              <a:t>meta-analyses may have underestimated the benefits of exercise due to publication bias. Our data strongly support the claim that exercise is an evidence-based treatment for </a:t>
            </a:r>
            <a:r>
              <a:rPr lang="en-US" dirty="0" smtClean="0">
                <a:solidFill>
                  <a:schemeClr val="tx2"/>
                </a:solidFill>
                <a:effectLst>
                  <a:outerShdw blurRad="50800" dist="38100" dir="2700000" algn="tl" rotWithShape="0">
                    <a:prstClr val="black">
                      <a:alpha val="40000"/>
                    </a:prstClr>
                  </a:outerShdw>
                </a:effectLst>
              </a:rPr>
              <a:t>depression. </a:t>
            </a:r>
          </a:p>
          <a:p>
            <a:pPr marL="285750" indent="-285750">
              <a:buSzPct val="110000"/>
              <a:buFont typeface="Wingdings" charset="2"/>
              <a:buChar char="v"/>
            </a:pPr>
            <a:r>
              <a:rPr lang="en-US" dirty="0" smtClean="0">
                <a:solidFill>
                  <a:srgbClr val="FFFFCC"/>
                </a:solidFill>
                <a:effectLst>
                  <a:outerShdw blurRad="50800" dist="38100" dir="2700000" algn="tl" rotWithShape="0">
                    <a:prstClr val="black">
                      <a:alpha val="40000"/>
                    </a:prstClr>
                  </a:outerShdw>
                </a:effectLst>
              </a:rPr>
              <a:t>Exercise </a:t>
            </a:r>
            <a:r>
              <a:rPr lang="en-US" dirty="0" smtClean="0">
                <a:solidFill>
                  <a:schemeClr val="tx2"/>
                </a:solidFill>
                <a:effectLst>
                  <a:outerShdw blurRad="50800" dist="38100" dir="2700000" algn="tl" rotWithShape="0">
                    <a:prstClr val="black">
                      <a:alpha val="40000"/>
                    </a:prstClr>
                  </a:outerShdw>
                </a:effectLst>
              </a:rPr>
              <a:t>is </a:t>
            </a:r>
            <a:r>
              <a:rPr lang="en-US" dirty="0">
                <a:solidFill>
                  <a:schemeClr val="tx2"/>
                </a:solidFill>
                <a:effectLst>
                  <a:outerShdw blurRad="50800" dist="38100" dir="2700000" algn="tl" rotWithShape="0">
                    <a:prstClr val="black">
                      <a:alpha val="40000"/>
                    </a:prstClr>
                  </a:outerShdw>
                </a:effectLst>
              </a:rPr>
              <a:t>an effective intervention for depression. It also could be a viable adjunct treatment in combination with </a:t>
            </a:r>
            <a:r>
              <a:rPr lang="en-US" dirty="0" smtClean="0">
                <a:solidFill>
                  <a:schemeClr val="tx2"/>
                </a:solidFill>
                <a:effectLst>
                  <a:outerShdw blurRad="50800" dist="38100" dir="2700000" algn="tl" rotWithShape="0">
                    <a:prstClr val="black">
                      <a:alpha val="40000"/>
                    </a:prstClr>
                  </a:outerShdw>
                </a:effectLst>
              </a:rPr>
              <a:t>antidepressants (g=0.50)</a:t>
            </a:r>
          </a:p>
          <a:p>
            <a:pPr marL="285750" indent="-285750">
              <a:buSzPct val="110000"/>
              <a:buFont typeface="Wingdings" charset="2"/>
              <a:buChar char="v"/>
            </a:pPr>
            <a:r>
              <a:rPr lang="en-US" dirty="0">
                <a:solidFill>
                  <a:srgbClr val="FFFFCC"/>
                </a:solidFill>
                <a:effectLst>
                  <a:outerShdw blurRad="50800" dist="38100" dir="2700000" algn="tl" rotWithShape="0">
                    <a:prstClr val="black">
                      <a:alpha val="40000"/>
                    </a:prstClr>
                  </a:outerShdw>
                </a:effectLst>
              </a:rPr>
              <a:t>Psychiatric symptoms were significantly </a:t>
            </a:r>
            <a:r>
              <a:rPr lang="en-US" dirty="0" smtClean="0">
                <a:solidFill>
                  <a:srgbClr val="FFFFCC"/>
                </a:solidFill>
                <a:effectLst>
                  <a:outerShdw blurRad="50800" dist="38100" dir="2700000" algn="tl" rotWithShape="0">
                    <a:prstClr val="black">
                      <a:alpha val="40000"/>
                    </a:prstClr>
                  </a:outerShdw>
                </a:effectLst>
              </a:rPr>
              <a:t>reduced in schizophrenia </a:t>
            </a:r>
            <a:r>
              <a:rPr lang="en-US" dirty="0" smtClean="0">
                <a:solidFill>
                  <a:schemeClr val="tx2"/>
                </a:solidFill>
                <a:effectLst>
                  <a:outerShdw blurRad="50800" dist="38100" dir="2700000" algn="tl" rotWithShape="0">
                    <a:prstClr val="black">
                      <a:alpha val="40000"/>
                    </a:prstClr>
                  </a:outerShdw>
                </a:effectLst>
              </a:rPr>
              <a:t>(SMD=0.72) with too improved functioning</a:t>
            </a:r>
            <a:r>
              <a:rPr lang="en-US" dirty="0">
                <a:solidFill>
                  <a:schemeClr val="tx2"/>
                </a:solidFill>
                <a:effectLst>
                  <a:outerShdw blurRad="50800" dist="38100" dir="2700000" algn="tl" rotWithShape="0">
                    <a:prstClr val="black">
                      <a:alpha val="40000"/>
                    </a:prstClr>
                  </a:outerShdw>
                </a:effectLst>
              </a:rPr>
              <a:t> </a:t>
            </a:r>
            <a:r>
              <a:rPr lang="en-US" dirty="0" smtClean="0">
                <a:solidFill>
                  <a:schemeClr val="tx2"/>
                </a:solidFill>
                <a:effectLst>
                  <a:outerShdw blurRad="50800" dist="38100" dir="2700000" algn="tl" rotWithShape="0">
                    <a:prstClr val="black">
                      <a:alpha val="40000"/>
                    </a:prstClr>
                  </a:outerShdw>
                </a:effectLst>
              </a:rPr>
              <a:t>and co</a:t>
            </a:r>
            <a:r>
              <a:rPr lang="en-US" dirty="0">
                <a:solidFill>
                  <a:schemeClr val="tx2"/>
                </a:solidFill>
                <a:effectLst>
                  <a:outerShdw blurRad="50800" dist="38100" dir="2700000" algn="tl" rotWithShape="0">
                    <a:prstClr val="black">
                      <a:alpha val="40000"/>
                    </a:prstClr>
                  </a:outerShdw>
                </a:effectLst>
              </a:rPr>
              <a:t>-morbid </a:t>
            </a:r>
            <a:r>
              <a:rPr lang="en-US" dirty="0" smtClean="0">
                <a:solidFill>
                  <a:schemeClr val="tx2"/>
                </a:solidFill>
                <a:effectLst>
                  <a:outerShdw blurRad="50800" dist="38100" dir="2700000" algn="tl" rotWithShape="0">
                    <a:prstClr val="black">
                      <a:alpha val="40000"/>
                    </a:prstClr>
                  </a:outerShdw>
                </a:effectLst>
              </a:rPr>
              <a:t>disorders</a:t>
            </a:r>
            <a:endParaRPr lang="en-US" dirty="0">
              <a:solidFill>
                <a:schemeClr val="tx2"/>
              </a:solidFill>
              <a:effectLst>
                <a:outerShdw blurRad="50800" dist="38100" dir="2700000" algn="tl" rotWithShape="0">
                  <a:prstClr val="black">
                    <a:alpha val="40000"/>
                  </a:prstClr>
                </a:outerShdw>
              </a:effectLst>
            </a:endParaRPr>
          </a:p>
        </p:txBody>
      </p:sp>
      <p:sp>
        <p:nvSpPr>
          <p:cNvPr id="9" name="Rectangle 2"/>
          <p:cNvSpPr>
            <a:spLocks noGrp="1" noChangeArrowheads="1"/>
          </p:cNvSpPr>
          <p:nvPr>
            <p:ph type="title"/>
          </p:nvPr>
        </p:nvSpPr>
        <p:spPr>
          <a:xfrm>
            <a:off x="107504" y="-27384"/>
            <a:ext cx="8842374" cy="792088"/>
          </a:xfrm>
        </p:spPr>
        <p:txBody>
          <a:bodyPr lIns="92075" tIns="46038" rIns="92075" bIns="46038"/>
          <a:lstStyle/>
          <a:p>
            <a:pPr eaLnBrk="1" hangingPunct="1">
              <a:defRPr/>
            </a:pPr>
            <a:r>
              <a:rPr lang="en-US" sz="4000" dirty="0" smtClean="0"/>
              <a:t>exercise as treatment</a:t>
            </a:r>
          </a:p>
        </p:txBody>
      </p:sp>
    </p:spTree>
    <p:extLst>
      <p:ext uri="{BB962C8B-B14F-4D97-AF65-F5344CB8AC3E}">
        <p14:creationId xmlns:p14="http://schemas.microsoft.com/office/powerpoint/2010/main" val="30850242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Rot="1" noChangeArrowheads="1"/>
          </p:cNvSpPr>
          <p:nvPr>
            <p:ph type="body" idx="1"/>
          </p:nvPr>
        </p:nvSpPr>
        <p:spPr>
          <a:xfrm>
            <a:off x="179512" y="3888432"/>
            <a:ext cx="8721842" cy="2996952"/>
          </a:xfrm>
        </p:spPr>
        <p:txBody>
          <a:bodyPr/>
          <a:lstStyle/>
          <a:p>
            <a:pPr eaLnBrk="1" hangingPunct="1">
              <a:buSzTx/>
              <a:buFont typeface="Wingdings" pitchFamily="2" charset="2"/>
              <a:buChar char=""/>
              <a:defRPr/>
            </a:pPr>
            <a:r>
              <a:rPr lang="en-US" sz="1600" dirty="0" err="1"/>
              <a:t>Sani</a:t>
            </a:r>
            <a:r>
              <a:rPr lang="en-US" sz="1600" dirty="0"/>
              <a:t>, F., et al. (2015). </a:t>
            </a:r>
            <a:r>
              <a:rPr lang="en-US" sz="1600" i="1" dirty="0"/>
              <a:t>"Greater number of group identifications is associated with healthier behaviour: Evidence from a Scottish community sample." </a:t>
            </a:r>
            <a:r>
              <a:rPr lang="en-US" sz="1600" i="1" dirty="0" smtClean="0"/>
              <a:t> </a:t>
            </a:r>
            <a:r>
              <a:rPr lang="en-US" sz="1600" u="sng" dirty="0" smtClean="0"/>
              <a:t>British </a:t>
            </a:r>
            <a:r>
              <a:rPr lang="en-US" sz="1600" u="sng" dirty="0"/>
              <a:t>Journal of Health Psychology </a:t>
            </a:r>
            <a:r>
              <a:rPr lang="en-US" sz="1600" b="1" u="sng" dirty="0"/>
              <a:t>20</a:t>
            </a:r>
            <a:r>
              <a:rPr lang="en-US" sz="1600" u="sng" dirty="0"/>
              <a:t>(3): 466-481</a:t>
            </a:r>
            <a:r>
              <a:rPr lang="en-US" sz="1600" u="sng" dirty="0" smtClean="0"/>
              <a:t>.</a:t>
            </a:r>
          </a:p>
          <a:p>
            <a:pPr eaLnBrk="1" hangingPunct="1">
              <a:buSzTx/>
              <a:buFont typeface="Wingdings" pitchFamily="2" charset="2"/>
              <a:buChar char=""/>
              <a:defRPr/>
            </a:pPr>
            <a:r>
              <a:rPr lang="en-US" sz="1600" dirty="0" smtClean="0"/>
              <a:t>Jackson</a:t>
            </a:r>
            <a:r>
              <a:rPr lang="en-US" sz="1600" dirty="0"/>
              <a:t>, S. E., et al. (2015). </a:t>
            </a:r>
            <a:r>
              <a:rPr lang="en-US" sz="1600" i="1" dirty="0"/>
              <a:t>"The influence of partner’s behavior on health behavior change: The English longitudinal study of ageing." </a:t>
            </a:r>
            <a:r>
              <a:rPr lang="en-US" sz="1600" i="1" dirty="0" smtClean="0"/>
              <a:t> </a:t>
            </a:r>
            <a:r>
              <a:rPr lang="en-US" sz="1600" u="sng" dirty="0" smtClean="0"/>
              <a:t>JAMA </a:t>
            </a:r>
            <a:r>
              <a:rPr lang="en-US" sz="1600" u="sng" dirty="0"/>
              <a:t>Internal Medicine </a:t>
            </a:r>
            <a:r>
              <a:rPr lang="en-US" sz="1600" b="1" u="sng" dirty="0"/>
              <a:t>175</a:t>
            </a:r>
            <a:r>
              <a:rPr lang="en-US" sz="1600" u="sng" dirty="0"/>
              <a:t>(3): 385-392</a:t>
            </a:r>
            <a:r>
              <a:rPr lang="en-US" sz="1600" u="sng" dirty="0" smtClean="0"/>
              <a:t>.</a:t>
            </a:r>
          </a:p>
          <a:p>
            <a:pPr eaLnBrk="1" hangingPunct="1">
              <a:buSzTx/>
              <a:buFont typeface="Wingdings" pitchFamily="2" charset="2"/>
              <a:buChar char=""/>
              <a:defRPr/>
            </a:pPr>
            <a:r>
              <a:rPr lang="en-US" sz="1600" dirty="0" err="1"/>
              <a:t>Galla</a:t>
            </a:r>
            <a:r>
              <a:rPr lang="en-US" sz="1600" dirty="0"/>
              <a:t>, B. M. and A. L. Duckworth (2015). </a:t>
            </a:r>
            <a:r>
              <a:rPr lang="en-US" sz="1600" i="1" dirty="0"/>
              <a:t>"More than resisting temptation: Beneficial habits mediate the relationship between self-control and positive life outcomes."</a:t>
            </a:r>
            <a:r>
              <a:rPr lang="en-US" sz="1600" dirty="0"/>
              <a:t> </a:t>
            </a:r>
            <a:r>
              <a:rPr lang="en-US" sz="1600" dirty="0" smtClean="0"/>
              <a:t> </a:t>
            </a:r>
            <a:r>
              <a:rPr lang="en-US" sz="1600" u="sng" dirty="0" smtClean="0"/>
              <a:t>J </a:t>
            </a:r>
            <a:r>
              <a:rPr lang="en-US" sz="1600" u="sng" dirty="0" err="1"/>
              <a:t>Pers</a:t>
            </a:r>
            <a:r>
              <a:rPr lang="en-US" sz="1600" u="sng" dirty="0"/>
              <a:t> </a:t>
            </a:r>
            <a:r>
              <a:rPr lang="en-US" sz="1600" u="sng" dirty="0" err="1"/>
              <a:t>Soc</a:t>
            </a:r>
            <a:r>
              <a:rPr lang="en-US" sz="1600" u="sng" dirty="0"/>
              <a:t> </a:t>
            </a:r>
            <a:r>
              <a:rPr lang="en-US" sz="1600" u="sng" dirty="0" err="1"/>
              <a:t>Psychol</a:t>
            </a:r>
            <a:r>
              <a:rPr lang="en-US" sz="1600" u="sng" dirty="0"/>
              <a:t> </a:t>
            </a:r>
            <a:r>
              <a:rPr lang="en-US" sz="1600" b="1" u="sng" dirty="0"/>
              <a:t>109</a:t>
            </a:r>
            <a:r>
              <a:rPr lang="en-US" sz="1600" u="sng" dirty="0"/>
              <a:t>(3): 508-525</a:t>
            </a:r>
            <a:r>
              <a:rPr lang="en-US" sz="1600" u="sng" dirty="0" smtClean="0"/>
              <a:t>.</a:t>
            </a:r>
          </a:p>
          <a:p>
            <a:pPr eaLnBrk="1" hangingPunct="1">
              <a:buSzTx/>
              <a:buFont typeface="Wingdings" pitchFamily="2" charset="2"/>
              <a:buChar char=""/>
              <a:defRPr/>
            </a:pPr>
            <a:r>
              <a:rPr lang="en-US" sz="1600" dirty="0"/>
              <a:t>Segar, M. L. and C. R. Richardson (2014). </a:t>
            </a:r>
            <a:r>
              <a:rPr lang="en-US" sz="1600" i="1" dirty="0"/>
              <a:t>"Prescribing pleasure and meaning: cultivating walking motivation &amp;</a:t>
            </a:r>
            <a:r>
              <a:rPr lang="en-US" sz="1600" i="1" dirty="0" smtClean="0"/>
              <a:t> </a:t>
            </a:r>
            <a:r>
              <a:rPr lang="en-US" sz="1600" i="1" dirty="0"/>
              <a:t>maintenance." </a:t>
            </a:r>
            <a:r>
              <a:rPr lang="en-US" sz="1600" i="1" dirty="0" smtClean="0"/>
              <a:t> </a:t>
            </a:r>
            <a:r>
              <a:rPr lang="en-US" sz="1600" u="sng" dirty="0" smtClean="0"/>
              <a:t>Am </a:t>
            </a:r>
            <a:r>
              <a:rPr lang="en-US" sz="1600" u="sng" dirty="0"/>
              <a:t>J </a:t>
            </a:r>
            <a:r>
              <a:rPr lang="en-US" sz="1600" u="sng" dirty="0" err="1"/>
              <a:t>Prev</a:t>
            </a:r>
            <a:r>
              <a:rPr lang="en-US" sz="1600" u="sng" dirty="0"/>
              <a:t> Med </a:t>
            </a:r>
            <a:r>
              <a:rPr lang="en-US" sz="1600" b="1" u="sng" dirty="0"/>
              <a:t>47</a:t>
            </a:r>
            <a:r>
              <a:rPr lang="en-US" sz="1600" u="sng" dirty="0"/>
              <a:t>(6): 838-841</a:t>
            </a:r>
            <a:r>
              <a:rPr lang="en-US" sz="1600" u="sng" dirty="0" smtClean="0"/>
              <a:t>.</a:t>
            </a:r>
            <a:endParaRPr lang="en-US" sz="1600" dirty="0" smtClean="0"/>
          </a:p>
        </p:txBody>
      </p:sp>
      <p:sp>
        <p:nvSpPr>
          <p:cNvPr id="27652" name="Line 6"/>
          <p:cNvSpPr>
            <a:spLocks noChangeShapeType="1"/>
          </p:cNvSpPr>
          <p:nvPr/>
        </p:nvSpPr>
        <p:spPr bwMode="auto">
          <a:xfrm>
            <a:off x="424942" y="6885384"/>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Line 6"/>
          <p:cNvSpPr>
            <a:spLocks noChangeShapeType="1"/>
          </p:cNvSpPr>
          <p:nvPr/>
        </p:nvSpPr>
        <p:spPr bwMode="auto">
          <a:xfrm>
            <a:off x="424942" y="3861048"/>
            <a:ext cx="7991475" cy="0"/>
          </a:xfrm>
          <a:prstGeom prst="line">
            <a:avLst/>
          </a:prstGeom>
          <a:noFill/>
          <a:ln w="41275">
            <a:solidFill>
              <a:schemeClr val="folHlink"/>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TextBox 7"/>
          <p:cNvSpPr txBox="1"/>
          <p:nvPr/>
        </p:nvSpPr>
        <p:spPr>
          <a:xfrm>
            <a:off x="179512" y="620688"/>
            <a:ext cx="8839236" cy="3139321"/>
          </a:xfrm>
          <a:prstGeom prst="rect">
            <a:avLst/>
          </a:prstGeom>
          <a:noFill/>
        </p:spPr>
        <p:txBody>
          <a:bodyPr wrap="square" rtlCol="0">
            <a:spAutoFit/>
          </a:bodyPr>
          <a:lstStyle/>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number </a:t>
            </a:r>
            <a:r>
              <a:rPr lang="en-US" dirty="0">
                <a:solidFill>
                  <a:schemeClr val="tx2"/>
                </a:solidFill>
                <a:effectLst>
                  <a:outerShdw blurRad="50800" dist="38100" dir="2700000" algn="tl" rotWithShape="0">
                    <a:prstClr val="black">
                      <a:alpha val="40000"/>
                    </a:prstClr>
                  </a:outerShdw>
                </a:effectLst>
              </a:rPr>
              <a:t>of high group identifications </a:t>
            </a:r>
            <a:r>
              <a:rPr lang="en-US" dirty="0" smtClean="0">
                <a:solidFill>
                  <a:schemeClr val="tx2"/>
                </a:solidFill>
                <a:effectLst>
                  <a:outerShdw blurRad="50800" dist="38100" dir="2700000" algn="tl" rotWithShape="0">
                    <a:prstClr val="black">
                      <a:alpha val="40000"/>
                    </a:prstClr>
                  </a:outerShdw>
                </a:effectLst>
              </a:rPr>
              <a:t>impact 4 </a:t>
            </a:r>
            <a:r>
              <a:rPr lang="en-US" dirty="0">
                <a:solidFill>
                  <a:schemeClr val="tx2"/>
                </a:solidFill>
                <a:effectLst>
                  <a:outerShdw blurRad="50800" dist="38100" dir="2700000" algn="tl" rotWithShape="0">
                    <a:prstClr val="black">
                      <a:alpha val="40000"/>
                    </a:prstClr>
                  </a:outerShdw>
                </a:effectLst>
              </a:rPr>
              <a:t>crucial health behaviours (smoking, drinking, exercise, and diet) in a large community sample. </a:t>
            </a:r>
            <a:endParaRPr lang="en-US" dirty="0" smtClean="0">
              <a:solidFill>
                <a:schemeClr val="tx2"/>
              </a:solidFill>
              <a:effectLst>
                <a:outerShdw blurRad="50800" dist="38100" dir="2700000" algn="tl" rotWithShape="0">
                  <a:prstClr val="black">
                    <a:alpha val="40000"/>
                  </a:prstClr>
                </a:outerShdw>
              </a:effectLst>
            </a:endParaRPr>
          </a:p>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men </a:t>
            </a:r>
            <a:r>
              <a:rPr lang="en-US" dirty="0">
                <a:solidFill>
                  <a:schemeClr val="tx2"/>
                </a:solidFill>
                <a:effectLst>
                  <a:outerShdw blurRad="50800" dist="38100" dir="2700000" algn="tl" rotWithShape="0">
                    <a:prstClr val="black">
                      <a:alpha val="40000"/>
                    </a:prstClr>
                  </a:outerShdw>
                </a:effectLst>
              </a:rPr>
              <a:t>and women are more likely to make a positive health behavior change if their partner does too, and with a stronger effect than if the partner had been consistently healthy in that domain. </a:t>
            </a:r>
            <a:endParaRPr lang="en-US" dirty="0" smtClean="0">
              <a:solidFill>
                <a:schemeClr val="tx2"/>
              </a:solidFill>
              <a:effectLst>
                <a:outerShdw blurRad="50800" dist="38100" dir="2700000" algn="tl" rotWithShape="0">
                  <a:prstClr val="black">
                    <a:alpha val="40000"/>
                  </a:prstClr>
                </a:outerShdw>
              </a:effectLst>
            </a:endParaRPr>
          </a:p>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beneficial habits - perhaps </a:t>
            </a:r>
            <a:r>
              <a:rPr lang="en-US" dirty="0">
                <a:solidFill>
                  <a:schemeClr val="tx2"/>
                </a:solidFill>
                <a:effectLst>
                  <a:outerShdw blurRad="50800" dist="38100" dir="2700000" algn="tl" rotWithShape="0">
                    <a:prstClr val="black">
                      <a:alpha val="40000"/>
                    </a:prstClr>
                  </a:outerShdw>
                </a:effectLst>
              </a:rPr>
              <a:t>more so than effortful </a:t>
            </a:r>
            <a:r>
              <a:rPr lang="en-US" dirty="0" smtClean="0">
                <a:solidFill>
                  <a:schemeClr val="tx2"/>
                </a:solidFill>
                <a:effectLst>
                  <a:outerShdw blurRad="50800" dist="38100" dir="2700000" algn="tl" rotWithShape="0">
                    <a:prstClr val="black">
                      <a:alpha val="40000"/>
                    </a:prstClr>
                  </a:outerShdw>
                </a:effectLst>
              </a:rPr>
              <a:t>inhibition - are </a:t>
            </a:r>
            <a:r>
              <a:rPr lang="en-US" dirty="0">
                <a:solidFill>
                  <a:schemeClr val="tx2"/>
                </a:solidFill>
                <a:effectLst>
                  <a:outerShdw blurRad="50800" dist="38100" dir="2700000" algn="tl" rotWithShape="0">
                    <a:prstClr val="black">
                      <a:alpha val="40000"/>
                    </a:prstClr>
                  </a:outerShdw>
                </a:effectLst>
              </a:rPr>
              <a:t>an important factor linking self-control with positive life outcomes.</a:t>
            </a:r>
          </a:p>
          <a:p>
            <a:pPr marL="285750" indent="-285750">
              <a:buSzPct val="110000"/>
              <a:buFont typeface="Wingdings" charset="2"/>
              <a:buChar char="v"/>
            </a:pPr>
            <a:r>
              <a:rPr lang="en-US" dirty="0" smtClean="0">
                <a:solidFill>
                  <a:schemeClr val="tx2"/>
                </a:solidFill>
                <a:effectLst>
                  <a:outerShdw blurRad="50800" dist="38100" dir="2700000" algn="tl" rotWithShape="0">
                    <a:prstClr val="black">
                      <a:alpha val="40000"/>
                    </a:prstClr>
                  </a:outerShdw>
                </a:effectLst>
              </a:rPr>
              <a:t>this </a:t>
            </a:r>
            <a:r>
              <a:rPr lang="en-US" dirty="0">
                <a:solidFill>
                  <a:schemeClr val="tx2"/>
                </a:solidFill>
                <a:effectLst>
                  <a:outerShdw blurRad="50800" dist="38100" dir="2700000" algn="tl" rotWithShape="0">
                    <a:prstClr val="black">
                      <a:alpha val="40000"/>
                    </a:prstClr>
                  </a:outerShdw>
                </a:effectLst>
              </a:rPr>
              <a:t>review suggested that “intrinsic” motivation, or being active for the inherent pleasure it brings, was the type of motivation most strongly associated with </a:t>
            </a:r>
            <a:r>
              <a:rPr lang="en-US" dirty="0" smtClean="0">
                <a:solidFill>
                  <a:schemeClr val="tx2"/>
                </a:solidFill>
                <a:effectLst>
                  <a:outerShdw blurRad="50800" dist="38100" dir="2700000" algn="tl" rotWithShape="0">
                    <a:prstClr val="black">
                      <a:alpha val="40000"/>
                    </a:prstClr>
                  </a:outerShdw>
                </a:effectLst>
              </a:rPr>
              <a:t>sustainability </a:t>
            </a:r>
            <a:r>
              <a:rPr lang="is-IS" dirty="0" smtClean="0">
                <a:solidFill>
                  <a:schemeClr val="tx2"/>
                </a:solidFill>
                <a:effectLst>
                  <a:outerShdw blurRad="50800" dist="38100" dir="2700000" algn="tl" rotWithShape="0">
                    <a:prstClr val="black">
                      <a:alpha val="40000"/>
                    </a:prstClr>
                  </a:outerShdw>
                </a:effectLst>
              </a:rPr>
              <a:t>… </a:t>
            </a:r>
            <a:r>
              <a:rPr lang="en-US" dirty="0" smtClean="0">
                <a:solidFill>
                  <a:schemeClr val="tx2"/>
                </a:solidFill>
                <a:effectLst>
                  <a:outerShdw blurRad="50800" dist="38100" dir="2700000" algn="tl" rotWithShape="0">
                    <a:prstClr val="black">
                      <a:alpha val="40000"/>
                    </a:prstClr>
                  </a:outerShdw>
                </a:effectLst>
              </a:rPr>
              <a:t>messages </a:t>
            </a:r>
            <a:r>
              <a:rPr lang="en-US" dirty="0">
                <a:solidFill>
                  <a:schemeClr val="tx2"/>
                </a:solidFill>
                <a:effectLst>
                  <a:outerShdw blurRad="50800" dist="38100" dir="2700000" algn="tl" rotWithShape="0">
                    <a:prstClr val="black">
                      <a:alpha val="40000"/>
                    </a:prstClr>
                  </a:outerShdw>
                </a:effectLst>
              </a:rPr>
              <a:t>promoting autonomy and intrinsic experiences such as pleasure will better motivate </a:t>
            </a:r>
            <a:r>
              <a:rPr lang="is-IS" dirty="0" smtClean="0">
                <a:solidFill>
                  <a:schemeClr val="tx2"/>
                </a:solidFill>
                <a:effectLst>
                  <a:outerShdw blurRad="50800" dist="38100" dir="2700000" algn="tl" rotWithShape="0">
                    <a:prstClr val="black">
                      <a:alpha val="40000"/>
                    </a:prstClr>
                  </a:outerShdw>
                </a:effectLst>
              </a:rPr>
              <a:t>… </a:t>
            </a:r>
            <a:endParaRPr lang="en-US" dirty="0">
              <a:solidFill>
                <a:schemeClr val="tx2"/>
              </a:solidFill>
              <a:effectLst>
                <a:outerShdw blurRad="50800" dist="38100" dir="2700000" algn="tl" rotWithShape="0">
                  <a:prstClr val="black">
                    <a:alpha val="40000"/>
                  </a:prstClr>
                </a:outerShdw>
              </a:effectLst>
            </a:endParaRPr>
          </a:p>
        </p:txBody>
      </p:sp>
      <p:sp>
        <p:nvSpPr>
          <p:cNvPr id="9" name="Rectangle 2"/>
          <p:cNvSpPr>
            <a:spLocks noGrp="1" noChangeArrowheads="1"/>
          </p:cNvSpPr>
          <p:nvPr>
            <p:ph type="title"/>
          </p:nvPr>
        </p:nvSpPr>
        <p:spPr>
          <a:xfrm>
            <a:off x="-108520" y="-99392"/>
            <a:ext cx="9058398" cy="792088"/>
          </a:xfrm>
        </p:spPr>
        <p:txBody>
          <a:bodyPr lIns="92075" tIns="46038" rIns="92075" bIns="46038"/>
          <a:lstStyle/>
          <a:p>
            <a:pPr eaLnBrk="1" hangingPunct="1">
              <a:defRPr/>
            </a:pPr>
            <a:r>
              <a:rPr lang="en-US" sz="4000" dirty="0" smtClean="0"/>
              <a:t>how to go about it</a:t>
            </a:r>
          </a:p>
        </p:txBody>
      </p:sp>
    </p:spTree>
    <p:extLst>
      <p:ext uri="{BB962C8B-B14F-4D97-AF65-F5344CB8AC3E}">
        <p14:creationId xmlns:p14="http://schemas.microsoft.com/office/powerpoint/2010/main" val="37896882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87524" y="548680"/>
            <a:ext cx="2232248" cy="2592288"/>
          </a:xfrm>
        </p:spPr>
        <p:txBody>
          <a:bodyPr/>
          <a:lstStyle/>
          <a:p>
            <a:pPr algn="ctr">
              <a:defRPr/>
            </a:pPr>
            <a:r>
              <a:rPr lang="en-GB" b="0" dirty="0" smtClean="0">
                <a:latin typeface="+mn-lt"/>
              </a:rPr>
              <a:t>there are   many freely downloadable handouts on the ‘good knowledge’ section of my website </a:t>
            </a:r>
            <a:endParaRPr lang="en-GB" b="0" dirty="0">
              <a:latin typeface="+mn-lt"/>
            </a:endParaRPr>
          </a:p>
        </p:txBody>
      </p:sp>
      <p:sp>
        <p:nvSpPr>
          <p:cNvPr id="10" name="Title 7"/>
          <p:cNvSpPr txBox="1">
            <a:spLocks/>
          </p:cNvSpPr>
          <p:nvPr/>
        </p:nvSpPr>
        <p:spPr bwMode="auto">
          <a:xfrm>
            <a:off x="107504" y="3933056"/>
            <a:ext cx="2592288"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a:defRPr/>
            </a:pPr>
            <a:r>
              <a:rPr lang="en-GB" b="0" dirty="0" smtClean="0">
                <a:latin typeface="+mn-lt"/>
              </a:rPr>
              <a:t>here’s one that introduces a simple acronym as a reminder when skilful goal setting</a:t>
            </a:r>
            <a:endParaRPr lang="en-GB" b="0" dirty="0">
              <a:latin typeface="+mn-lt"/>
            </a:endParaRPr>
          </a:p>
        </p:txBody>
      </p:sp>
      <p:sp>
        <p:nvSpPr>
          <p:cNvPr id="12" name="Line 6"/>
          <p:cNvSpPr>
            <a:spLocks noChangeShapeType="1"/>
          </p:cNvSpPr>
          <p:nvPr/>
        </p:nvSpPr>
        <p:spPr bwMode="auto">
          <a:xfrm>
            <a:off x="251520" y="6309320"/>
            <a:ext cx="2304256"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 name="Line 6"/>
          <p:cNvSpPr>
            <a:spLocks noChangeShapeType="1"/>
          </p:cNvSpPr>
          <p:nvPr/>
        </p:nvSpPr>
        <p:spPr bwMode="auto">
          <a:xfrm>
            <a:off x="251520" y="3501008"/>
            <a:ext cx="2304256" cy="0"/>
          </a:xfrm>
          <a:prstGeom prst="line">
            <a:avLst/>
          </a:prstGeom>
          <a:noFill/>
          <a:ln w="41275">
            <a:solidFill>
              <a:schemeClr val="fo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2" name="Object 1"/>
          <p:cNvGraphicFramePr>
            <a:graphicFrameLocks noChangeAspect="1"/>
          </p:cNvGraphicFramePr>
          <p:nvPr>
            <p:extLst>
              <p:ext uri="{D42A27DB-BD31-4B8C-83A1-F6EECF244321}">
                <p14:modId xmlns:p14="http://schemas.microsoft.com/office/powerpoint/2010/main" val="1394855729"/>
              </p:ext>
            </p:extLst>
          </p:nvPr>
        </p:nvGraphicFramePr>
        <p:xfrm>
          <a:off x="3121298" y="0"/>
          <a:ext cx="4805957" cy="6858000"/>
        </p:xfrm>
        <a:graphic>
          <a:graphicData uri="http://schemas.openxmlformats.org/presentationml/2006/ole">
            <mc:AlternateContent xmlns:mc="http://schemas.openxmlformats.org/markup-compatibility/2006">
              <mc:Choice xmlns:v="urn:schemas-microsoft-com:vml" Requires="v">
                <p:oleObj spid="_x0000_s1101" name="Document" r:id="rId3" imgW="6781800" imgH="9677400" progId="Word.Document.8">
                  <p:embed/>
                </p:oleObj>
              </mc:Choice>
              <mc:Fallback>
                <p:oleObj name="Document" r:id="rId3" imgW="6781800" imgH="9677400" progId="Word.Document.8">
                  <p:embed/>
                  <p:pic>
                    <p:nvPicPr>
                      <p:cNvPr id="0" name=""/>
                      <p:cNvPicPr/>
                      <p:nvPr/>
                    </p:nvPicPr>
                    <p:blipFill>
                      <a:blip r:embed="rId4"/>
                      <a:stretch>
                        <a:fillRect/>
                      </a:stretch>
                    </p:blipFill>
                    <p:spPr>
                      <a:xfrm>
                        <a:off x="3121298" y="0"/>
                        <a:ext cx="4805957" cy="6858000"/>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42341919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87524" y="548680"/>
            <a:ext cx="2232248" cy="2592288"/>
          </a:xfrm>
        </p:spPr>
        <p:txBody>
          <a:bodyPr/>
          <a:lstStyle/>
          <a:p>
            <a:pPr algn="ctr">
              <a:defRPr/>
            </a:pPr>
            <a:r>
              <a:rPr lang="en-GB" b="0" dirty="0" smtClean="0">
                <a:latin typeface="+mn-lt"/>
              </a:rPr>
              <a:t>there are   many freely downloadable handouts on the ‘good knowledge’ section of my website </a:t>
            </a:r>
            <a:endParaRPr lang="en-GB" b="0" dirty="0">
              <a:latin typeface="+mn-lt"/>
            </a:endParaRPr>
          </a:p>
        </p:txBody>
      </p:sp>
      <p:sp>
        <p:nvSpPr>
          <p:cNvPr id="10" name="Title 7"/>
          <p:cNvSpPr txBox="1">
            <a:spLocks/>
          </p:cNvSpPr>
          <p:nvPr/>
        </p:nvSpPr>
        <p:spPr bwMode="auto">
          <a:xfrm>
            <a:off x="107504" y="3861048"/>
            <a:ext cx="259228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a:defRPr/>
            </a:pPr>
            <a:r>
              <a:rPr lang="en-GB" b="0" dirty="0" smtClean="0">
                <a:latin typeface="+mn-lt"/>
              </a:rPr>
              <a:t>and here’s another in a sequence on implementation intentions, mental contrasting &amp; wooping!</a:t>
            </a:r>
            <a:endParaRPr lang="en-GB" b="0" dirty="0">
              <a:latin typeface="+mn-lt"/>
            </a:endParaRPr>
          </a:p>
        </p:txBody>
      </p:sp>
      <p:sp>
        <p:nvSpPr>
          <p:cNvPr id="12" name="Line 6"/>
          <p:cNvSpPr>
            <a:spLocks noChangeShapeType="1"/>
          </p:cNvSpPr>
          <p:nvPr/>
        </p:nvSpPr>
        <p:spPr bwMode="auto">
          <a:xfrm>
            <a:off x="251520" y="6237312"/>
            <a:ext cx="2304256"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 name="Line 6"/>
          <p:cNvSpPr>
            <a:spLocks noChangeShapeType="1"/>
          </p:cNvSpPr>
          <p:nvPr/>
        </p:nvSpPr>
        <p:spPr bwMode="auto">
          <a:xfrm>
            <a:off x="251520" y="3501008"/>
            <a:ext cx="2304256" cy="0"/>
          </a:xfrm>
          <a:prstGeom prst="line">
            <a:avLst/>
          </a:prstGeom>
          <a:noFill/>
          <a:ln w="41275">
            <a:solidFill>
              <a:schemeClr val="fo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3" name="Object 2"/>
          <p:cNvGraphicFramePr>
            <a:graphicFrameLocks noChangeAspect="1"/>
          </p:cNvGraphicFramePr>
          <p:nvPr>
            <p:extLst>
              <p:ext uri="{D42A27DB-BD31-4B8C-83A1-F6EECF244321}">
                <p14:modId xmlns:p14="http://schemas.microsoft.com/office/powerpoint/2010/main" val="2714618648"/>
              </p:ext>
            </p:extLst>
          </p:nvPr>
        </p:nvGraphicFramePr>
        <p:xfrm>
          <a:off x="3167063" y="44624"/>
          <a:ext cx="4661023" cy="6741368"/>
        </p:xfrm>
        <a:graphic>
          <a:graphicData uri="http://schemas.openxmlformats.org/presentationml/2006/ole">
            <mc:AlternateContent xmlns:mc="http://schemas.openxmlformats.org/markup-compatibility/2006">
              <mc:Choice xmlns:v="urn:schemas-microsoft-com:vml" Requires="v">
                <p:oleObj spid="_x0000_s95308" name="Document" r:id="rId3" imgW="6629400" imgH="9588500" progId="Word.Document.8">
                  <p:embed/>
                </p:oleObj>
              </mc:Choice>
              <mc:Fallback>
                <p:oleObj name="Document" r:id="rId3" imgW="6629400" imgH="9588500" progId="Word.Document.8">
                  <p:embed/>
                  <p:pic>
                    <p:nvPicPr>
                      <p:cNvPr id="0" name=""/>
                      <p:cNvPicPr/>
                      <p:nvPr/>
                    </p:nvPicPr>
                    <p:blipFill>
                      <a:blip r:embed="rId4"/>
                      <a:stretch>
                        <a:fillRect/>
                      </a:stretch>
                    </p:blipFill>
                    <p:spPr>
                      <a:xfrm>
                        <a:off x="3167063" y="44624"/>
                        <a:ext cx="4661023" cy="6741368"/>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20387043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87624" y="-6175"/>
            <a:ext cx="6768752" cy="6870539"/>
          </a:xfrm>
          <a:prstGeom prst="rect">
            <a:avLst/>
          </a:prstGeom>
        </p:spPr>
      </p:pic>
    </p:spTree>
    <p:extLst>
      <p:ext uri="{BB962C8B-B14F-4D97-AF65-F5344CB8AC3E}">
        <p14:creationId xmlns:p14="http://schemas.microsoft.com/office/powerpoint/2010/main" val="424275660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2008" y="188640"/>
            <a:ext cx="8964488" cy="1066800"/>
          </a:xfrm>
        </p:spPr>
        <p:txBody>
          <a:bodyPr lIns="92075" tIns="46038" rIns="92075" bIns="46038"/>
          <a:lstStyle/>
          <a:p>
            <a:pPr eaLnBrk="1" hangingPunct="1">
              <a:defRPr/>
            </a:pPr>
            <a:r>
              <a:rPr lang="en-US" sz="4000" dirty="0" smtClean="0"/>
              <a:t>exercise 5: sectional review</a:t>
            </a:r>
          </a:p>
        </p:txBody>
      </p:sp>
      <p:sp>
        <p:nvSpPr>
          <p:cNvPr id="6148" name="Rectangle 4"/>
          <p:cNvSpPr>
            <a:spLocks noGrp="1" noChangeArrowheads="1"/>
          </p:cNvSpPr>
          <p:nvPr>
            <p:ph type="body" sz="half" idx="1"/>
          </p:nvPr>
        </p:nvSpPr>
        <p:spPr>
          <a:xfrm>
            <a:off x="3059832" y="1340768"/>
            <a:ext cx="5904656" cy="4261792"/>
          </a:xfrm>
        </p:spPr>
        <p:txBody>
          <a:bodyPr lIns="92075" tIns="46038" rIns="92075" bIns="46038"/>
          <a:lstStyle/>
          <a:p>
            <a:pPr marL="0" indent="0" eaLnBrk="1" hangingPunct="1">
              <a:buSzTx/>
              <a:buNone/>
              <a:defRPr/>
            </a:pPr>
            <a:r>
              <a:rPr lang="en-US" dirty="0" smtClean="0">
                <a:solidFill>
                  <a:schemeClr val="accent5"/>
                </a:solidFill>
              </a:rPr>
              <a:t>from this section of the seminar on diet, alcohol, coffee and exercise, what has been most interesting and potentially useful for you?  how could you begin to apply this information?</a:t>
            </a:r>
          </a:p>
          <a:p>
            <a:pPr marL="414000" eaLnBrk="1" hangingPunct="1">
              <a:buSzTx/>
              <a:defRPr/>
            </a:pPr>
            <a:r>
              <a:rPr lang="en-US" dirty="0" smtClean="0">
                <a:solidFill>
                  <a:schemeClr val="accent5"/>
                </a:solidFill>
              </a:rPr>
              <a:t> solo </a:t>
            </a:r>
            <a:r>
              <a:rPr lang="is-IS" dirty="0" smtClean="0">
                <a:solidFill>
                  <a:schemeClr val="accent5"/>
                </a:solidFill>
              </a:rPr>
              <a:t>… reflection sheet</a:t>
            </a:r>
          </a:p>
        </p:txBody>
      </p:sp>
      <p:sp>
        <p:nvSpPr>
          <p:cNvPr id="15365" name="Line 4"/>
          <p:cNvSpPr>
            <a:spLocks noChangeShapeType="1"/>
          </p:cNvSpPr>
          <p:nvPr/>
        </p:nvSpPr>
        <p:spPr bwMode="auto">
          <a:xfrm>
            <a:off x="629952" y="6309320"/>
            <a:ext cx="7848600"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 name="Picture 1"/>
          <p:cNvPicPr>
            <a:picLocks noChangeAspect="1"/>
          </p:cNvPicPr>
          <p:nvPr/>
        </p:nvPicPr>
        <p:blipFill>
          <a:blip r:embed="rId2"/>
          <a:stretch>
            <a:fillRect/>
          </a:stretch>
        </p:blipFill>
        <p:spPr>
          <a:xfrm>
            <a:off x="179512" y="1988840"/>
            <a:ext cx="2664296" cy="2664296"/>
          </a:xfrm>
          <a:prstGeom prst="rect">
            <a:avLst/>
          </a:prstGeom>
        </p:spPr>
      </p:pic>
    </p:spTree>
    <p:extLst>
      <p:ext uri="{BB962C8B-B14F-4D97-AF65-F5344CB8AC3E}">
        <p14:creationId xmlns:p14="http://schemas.microsoft.com/office/powerpoint/2010/main" val="37371121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rrowheads="1"/>
          </p:cNvSpPr>
          <p:nvPr>
            <p:ph type="title"/>
          </p:nvPr>
        </p:nvSpPr>
        <p:spPr>
          <a:xfrm>
            <a:off x="411361" y="269379"/>
            <a:ext cx="8193087" cy="783357"/>
          </a:xfrm>
        </p:spPr>
        <p:txBody>
          <a:bodyPr lIns="92075" tIns="46038" rIns="92075" bIns="46038" anchor="b"/>
          <a:lstStyle/>
          <a:p>
            <a:pPr eaLnBrk="1" hangingPunct="1">
              <a:defRPr/>
            </a:pPr>
            <a:r>
              <a:rPr lang="en-US" dirty="0" smtClean="0"/>
              <a:t>key points of this workshop</a:t>
            </a:r>
          </a:p>
        </p:txBody>
      </p:sp>
      <p:sp>
        <p:nvSpPr>
          <p:cNvPr id="147459" name="Rectangle 3"/>
          <p:cNvSpPr>
            <a:spLocks noGrp="1" noRot="1" noChangeArrowheads="1"/>
          </p:cNvSpPr>
          <p:nvPr>
            <p:ph type="body" sz="half" idx="3"/>
          </p:nvPr>
        </p:nvSpPr>
        <p:spPr>
          <a:xfrm>
            <a:off x="3275856" y="1296144"/>
            <a:ext cx="5760640" cy="5085184"/>
          </a:xfrm>
        </p:spPr>
        <p:txBody>
          <a:bodyPr lIns="92075" tIns="46038" rIns="92075" bIns="46038"/>
          <a:lstStyle/>
          <a:p>
            <a:pPr marL="342000" indent="-446400" eaLnBrk="1" hangingPunct="1">
              <a:lnSpc>
                <a:spcPct val="90000"/>
              </a:lnSpc>
              <a:spcBef>
                <a:spcPts val="576"/>
              </a:spcBef>
              <a:buSzPct val="120000"/>
              <a:buFont typeface="Wingdings" charset="2"/>
              <a:buChar char="ü"/>
              <a:defRPr/>
            </a:pPr>
            <a:r>
              <a:rPr lang="en-US" sz="2400" dirty="0" smtClean="0">
                <a:solidFill>
                  <a:schemeClr val="accent3"/>
                </a:solidFill>
                <a:effectLst>
                  <a:outerShdw blurRad="50800" dist="38100" dir="2700000" algn="tl" rotWithShape="0">
                    <a:prstClr val="black">
                      <a:alpha val="40000"/>
                    </a:prstClr>
                  </a:outerShdw>
                </a:effectLst>
              </a:rPr>
              <a:t>intro &amp; your </a:t>
            </a:r>
            <a:r>
              <a:rPr lang="en-US" sz="2400" dirty="0">
                <a:solidFill>
                  <a:schemeClr val="accent3"/>
                </a:solidFill>
                <a:effectLst>
                  <a:outerShdw blurRad="50800" dist="38100" dir="2700000" algn="tl" rotWithShape="0">
                    <a:prstClr val="black">
                      <a:alpha val="40000"/>
                    </a:prstClr>
                  </a:outerShdw>
                </a:effectLst>
              </a:rPr>
              <a:t>hopes for the day</a:t>
            </a:r>
          </a:p>
          <a:p>
            <a:pPr marL="0" indent="0" eaLnBrk="1" hangingPunct="1">
              <a:lnSpc>
                <a:spcPct val="90000"/>
              </a:lnSpc>
              <a:buSzPct val="110000"/>
              <a:buNone/>
              <a:defRPr/>
            </a:pPr>
            <a:r>
              <a:rPr lang="en-US" sz="800" dirty="0">
                <a:effectLst>
                  <a:outerShdw blurRad="50800" dist="38100" dir="2700000" algn="tl" rotWithShape="0">
                    <a:prstClr val="black">
                      <a:alpha val="40000"/>
                    </a:prstClr>
                  </a:outerShdw>
                </a:effectLst>
              </a:rPr>
              <a:t>      </a:t>
            </a:r>
            <a:endParaRPr lang="en-US" sz="800" i="1" dirty="0">
              <a:effectLst>
                <a:outerShdw blurRad="50800" dist="38100" dir="2700000" algn="tl" rotWithShape="0">
                  <a:prstClr val="black">
                    <a:alpha val="40000"/>
                  </a:prstClr>
                </a:outerShdw>
              </a:effectLst>
            </a:endParaRPr>
          </a:p>
          <a:p>
            <a:pPr marL="446400" indent="-446400" eaLnBrk="1" hangingPunct="1">
              <a:lnSpc>
                <a:spcPct val="90000"/>
              </a:lnSpc>
              <a:buSzPct val="120000"/>
              <a:buFont typeface="Wingdings" charset="2"/>
              <a:buChar char="ü"/>
              <a:defRPr/>
            </a:pPr>
            <a:r>
              <a:rPr lang="en-US" sz="2400" dirty="0">
                <a:solidFill>
                  <a:schemeClr val="accent3"/>
                </a:solidFill>
                <a:effectLst>
                  <a:outerShdw blurRad="50800" dist="38100" dir="2700000" algn="tl" rotWithShape="0">
                    <a:prstClr val="black">
                      <a:alpha val="40000"/>
                    </a:prstClr>
                  </a:outerShdw>
                </a:effectLst>
              </a:rPr>
              <a:t>overview, psychotherapy’s improvable outcomes, progress monitoring &amp; a contextual model          </a:t>
            </a:r>
          </a:p>
          <a:p>
            <a:pPr marL="0" indent="0" eaLnBrk="1" hangingPunct="1">
              <a:lnSpc>
                <a:spcPct val="90000"/>
              </a:lnSpc>
              <a:buSzPct val="110000"/>
              <a:buNone/>
              <a:defRPr/>
            </a:pPr>
            <a:endParaRPr lang="en-US" sz="800" dirty="0">
              <a:effectLst>
                <a:outerShdw blurRad="50800" dist="38100" dir="2700000" algn="tl" rotWithShape="0">
                  <a:prstClr val="black">
                    <a:alpha val="40000"/>
                  </a:prstClr>
                </a:outerShdw>
              </a:effectLst>
            </a:endParaRPr>
          </a:p>
          <a:p>
            <a:pPr marL="446400" indent="-446400" eaLnBrk="1" hangingPunct="1">
              <a:lnSpc>
                <a:spcPct val="90000"/>
              </a:lnSpc>
              <a:buSzPct val="120000"/>
              <a:buFont typeface="Wingdings" charset="2"/>
              <a:buChar char="ü"/>
              <a:defRPr/>
            </a:pPr>
            <a:r>
              <a:rPr lang="en-US" sz="2400" dirty="0" smtClean="0">
                <a:solidFill>
                  <a:schemeClr val="accent3"/>
                </a:solidFill>
                <a:effectLst>
                  <a:outerShdw blurRad="50800" dist="38100" dir="2700000" algn="tl" rotWithShape="0">
                    <a:prstClr val="black">
                      <a:alpha val="40000"/>
                    </a:prstClr>
                  </a:outerShdw>
                </a:effectLst>
              </a:rPr>
              <a:t>medication, herbs &amp; supplements</a:t>
            </a:r>
          </a:p>
          <a:p>
            <a:pPr marL="0" indent="0" eaLnBrk="1" hangingPunct="1">
              <a:lnSpc>
                <a:spcPct val="90000"/>
              </a:lnSpc>
              <a:buSzPct val="110000"/>
              <a:buNone/>
              <a:defRPr/>
            </a:pPr>
            <a:endParaRPr lang="en-US" sz="800" i="1" dirty="0" smtClean="0">
              <a:effectLst>
                <a:outerShdw blurRad="50800" dist="38100" dir="2700000" algn="tl" rotWithShape="0">
                  <a:prstClr val="black">
                    <a:alpha val="40000"/>
                  </a:prstClr>
                </a:outerShdw>
              </a:effectLst>
            </a:endParaRPr>
          </a:p>
          <a:p>
            <a:pPr marL="342000" indent="-450000" eaLnBrk="1" hangingPunct="1">
              <a:lnSpc>
                <a:spcPct val="90000"/>
              </a:lnSpc>
              <a:buSzPct val="120000"/>
              <a:buFont typeface="Wingdings" charset="2"/>
              <a:buChar char="ü"/>
              <a:defRPr/>
            </a:pPr>
            <a:r>
              <a:rPr lang="en-US" sz="2400" dirty="0" smtClean="0">
                <a:solidFill>
                  <a:schemeClr val="accent3"/>
                </a:solidFill>
                <a:effectLst>
                  <a:outerShdw blurRad="50800" dist="38100" dir="2700000" algn="tl" rotWithShape="0">
                    <a:prstClr val="black">
                      <a:alpha val="40000"/>
                    </a:prstClr>
                  </a:outerShdw>
                </a:effectLst>
              </a:rPr>
              <a:t>diet, alcohol, smoking &amp; exercise</a:t>
            </a:r>
            <a:r>
              <a:rPr lang="en-US" sz="2400" dirty="0" smtClean="0">
                <a:effectLst>
                  <a:outerShdw blurRad="50800" dist="38100" dir="2700000" algn="tl" rotWithShape="0">
                    <a:prstClr val="black">
                      <a:alpha val="40000"/>
                    </a:prstClr>
                  </a:outerShdw>
                </a:effectLst>
              </a:rPr>
              <a:t>          </a:t>
            </a:r>
          </a:p>
          <a:p>
            <a:pPr marL="0" indent="0" eaLnBrk="1" hangingPunct="1">
              <a:lnSpc>
                <a:spcPct val="90000"/>
              </a:lnSpc>
              <a:buSzPct val="110000"/>
              <a:buNone/>
              <a:defRPr/>
            </a:pPr>
            <a:endParaRPr lang="en-US" sz="800" dirty="0" smtClean="0">
              <a:effectLst>
                <a:outerShdw blurRad="50800" dist="38100" dir="2700000" algn="tl" rotWithShape="0">
                  <a:prstClr val="black">
                    <a:alpha val="40000"/>
                  </a:prstClr>
                </a:outerShdw>
              </a:effectLst>
            </a:endParaRPr>
          </a:p>
          <a:p>
            <a:pPr marL="450000" indent="-450000" eaLnBrk="1" hangingPunct="1">
              <a:lnSpc>
                <a:spcPct val="90000"/>
              </a:lnSpc>
              <a:buSzPct val="120000"/>
              <a:buFont typeface="Wingdings" charset="2"/>
              <a:buChar char="Ø"/>
              <a:defRPr/>
            </a:pPr>
            <a:r>
              <a:rPr lang="en-US" sz="2400" dirty="0" smtClean="0">
                <a:solidFill>
                  <a:srgbClr val="FFCC00"/>
                </a:solidFill>
                <a:effectLst>
                  <a:outerShdw blurRad="50800" dist="38100" dir="2700000" algn="tl" rotWithShape="0">
                    <a:prstClr val="black">
                      <a:alpha val="40000"/>
                    </a:prstClr>
                  </a:outerShdw>
                </a:effectLst>
              </a:rPr>
              <a:t>when add biological methods? early on/strengths, later/</a:t>
            </a:r>
            <a:r>
              <a:rPr lang="en-US" sz="2400" dirty="0" err="1" smtClean="0">
                <a:solidFill>
                  <a:srgbClr val="FFCC00"/>
                </a:solidFill>
                <a:effectLst>
                  <a:outerShdw blurRad="50800" dist="38100" dir="2700000" algn="tl" rotWithShape="0">
                    <a:prstClr val="black">
                      <a:alpha val="40000"/>
                    </a:prstClr>
                  </a:outerShdw>
                </a:effectLst>
              </a:rPr>
              <a:t>augmnt</a:t>
            </a:r>
            <a:endParaRPr lang="en-US" sz="2400" dirty="0" smtClean="0">
              <a:solidFill>
                <a:schemeClr val="accent3"/>
              </a:solidFill>
              <a:effectLst>
                <a:outerShdw blurRad="50800" dist="38100" dir="2700000" algn="tl" rotWithShape="0">
                  <a:prstClr val="black">
                    <a:alpha val="40000"/>
                  </a:prstClr>
                </a:outerShdw>
              </a:effectLst>
            </a:endParaRPr>
          </a:p>
          <a:p>
            <a:pPr marL="0" indent="0" eaLnBrk="1" hangingPunct="1">
              <a:lnSpc>
                <a:spcPct val="90000"/>
              </a:lnSpc>
              <a:buSzPct val="120000"/>
              <a:buNone/>
              <a:defRPr/>
            </a:pPr>
            <a:endParaRPr lang="en-US" sz="800" dirty="0" smtClean="0">
              <a:solidFill>
                <a:schemeClr val="accent3"/>
              </a:solidFill>
              <a:effectLst>
                <a:outerShdw blurRad="50800" dist="38100" dir="2700000" algn="tl" rotWithShape="0">
                  <a:prstClr val="black">
                    <a:alpha val="40000"/>
                  </a:prstClr>
                </a:outerShdw>
              </a:effectLst>
            </a:endParaRPr>
          </a:p>
          <a:p>
            <a:pPr marL="447675" indent="-447675" eaLnBrk="1" hangingPunct="1">
              <a:lnSpc>
                <a:spcPct val="90000"/>
              </a:lnSpc>
              <a:buSzPct val="110000"/>
              <a:buFont typeface="Wingdings" pitchFamily="2" charset="2"/>
              <a:buChar char="Ø"/>
              <a:defRPr/>
            </a:pPr>
            <a:r>
              <a:rPr lang="en-US" sz="2400" dirty="0" smtClean="0">
                <a:effectLst>
                  <a:outerShdw blurRad="50800" dist="38100" dir="2700000" algn="tl" rotWithShape="0">
                    <a:prstClr val="black">
                      <a:alpha val="40000"/>
                    </a:prstClr>
                  </a:outerShdw>
                </a:effectLst>
              </a:rPr>
              <a:t>sleep (poor, apnea, restrict), </a:t>
            </a:r>
            <a:r>
              <a:rPr lang="en-US" sz="2400" dirty="0">
                <a:effectLst>
                  <a:outerShdw blurRad="50800" dist="38100" dir="2700000" algn="tl" rotWithShape="0">
                    <a:prstClr val="black">
                      <a:alpha val="40000"/>
                    </a:prstClr>
                  </a:outerShdw>
                </a:effectLst>
              </a:rPr>
              <a:t>light (box, alarm), </a:t>
            </a:r>
            <a:r>
              <a:rPr lang="en-US" sz="2400" dirty="0" err="1">
                <a:effectLst>
                  <a:outerShdw blurRad="50800" dist="38100" dir="2700000" algn="tl" rotWithShape="0">
                    <a:prstClr val="black">
                      <a:alpha val="40000"/>
                    </a:prstClr>
                  </a:outerShdw>
                </a:effectLst>
              </a:rPr>
              <a:t>ect</a:t>
            </a:r>
            <a:r>
              <a:rPr lang="en-US" sz="2400" dirty="0">
                <a:effectLst>
                  <a:outerShdw blurRad="50800" dist="38100" dir="2700000" algn="tl" rotWithShape="0">
                    <a:prstClr val="black">
                      <a:alpha val="40000"/>
                    </a:prstClr>
                  </a:outerShdw>
                </a:effectLst>
              </a:rPr>
              <a:t>, yoga,  acupuncture, </a:t>
            </a:r>
            <a:r>
              <a:rPr lang="en-US" sz="2400" dirty="0" err="1">
                <a:effectLst>
                  <a:outerShdw blurRad="50800" dist="38100" dir="2700000" algn="tl" rotWithShape="0">
                    <a:prstClr val="black">
                      <a:alpha val="40000"/>
                    </a:prstClr>
                  </a:outerShdw>
                </a:effectLst>
              </a:rPr>
              <a:t>botox</a:t>
            </a:r>
            <a:r>
              <a:rPr lang="en-US" sz="2400" dirty="0">
                <a:effectLst>
                  <a:outerShdw blurRad="50800" dist="38100" dir="2700000" algn="tl" rotWithShape="0">
                    <a:prstClr val="black">
                      <a:alpha val="40000"/>
                    </a:prstClr>
                  </a:outerShdw>
                </a:effectLst>
              </a:rPr>
              <a:t>, heat, </a:t>
            </a:r>
            <a:r>
              <a:rPr lang="en-US" sz="2400" dirty="0" err="1" smtClean="0">
                <a:effectLst>
                  <a:outerShdw blurRad="50800" dist="38100" dir="2700000" algn="tl" rotWithShape="0">
                    <a:prstClr val="black">
                      <a:alpha val="40000"/>
                    </a:prstClr>
                  </a:outerShdw>
                </a:effectLst>
              </a:rPr>
              <a:t>etc</a:t>
            </a:r>
            <a:endParaRPr lang="en-US" sz="2400" dirty="0" smtClean="0">
              <a:effectLst>
                <a:outerShdw blurRad="50800" dist="38100" dir="2700000" algn="tl" rotWithShape="0">
                  <a:prstClr val="black">
                    <a:alpha val="40000"/>
                  </a:prstClr>
                </a:outerShdw>
              </a:effectLst>
            </a:endParaRPr>
          </a:p>
        </p:txBody>
      </p:sp>
      <p:sp>
        <p:nvSpPr>
          <p:cNvPr id="5124" name="Line 4"/>
          <p:cNvSpPr>
            <a:spLocks noChangeShapeType="1"/>
          </p:cNvSpPr>
          <p:nvPr/>
        </p:nvSpPr>
        <p:spPr bwMode="auto">
          <a:xfrm>
            <a:off x="793750" y="6669360"/>
            <a:ext cx="7593013"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25" name="Rectangle 6"/>
          <p:cNvSpPr>
            <a:spLocks noChangeArrowheads="1"/>
          </p:cNvSpPr>
          <p:nvPr/>
        </p:nvSpPr>
        <p:spPr bwMode="gray">
          <a:xfrm>
            <a:off x="762000" y="601663"/>
            <a:ext cx="31750" cy="10525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endParaRPr kumimoji="1" lang="en-US" altLang="en-US" sz="2400"/>
          </a:p>
        </p:txBody>
      </p:sp>
      <p:pic>
        <p:nvPicPr>
          <p:cNvPr id="51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78" y="1772816"/>
            <a:ext cx="3203609"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00623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0" y="44624"/>
            <a:ext cx="9144000" cy="1143000"/>
          </a:xfrm>
        </p:spPr>
        <p:txBody>
          <a:bodyPr/>
          <a:lstStyle/>
          <a:p>
            <a:pPr eaLnBrk="1" hangingPunct="1">
              <a:defRPr/>
            </a:pPr>
            <a:r>
              <a:rPr lang="en-GB" sz="4000" dirty="0" smtClean="0"/>
              <a:t>when choose pills, when talking?</a:t>
            </a:r>
          </a:p>
        </p:txBody>
      </p:sp>
      <p:sp>
        <p:nvSpPr>
          <p:cNvPr id="36867" name="Line 6"/>
          <p:cNvSpPr>
            <a:spLocks noChangeShapeType="1"/>
          </p:cNvSpPr>
          <p:nvPr/>
        </p:nvSpPr>
        <p:spPr bwMode="auto">
          <a:xfrm>
            <a:off x="576263" y="5733256"/>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TextBox 11"/>
          <p:cNvSpPr txBox="1"/>
          <p:nvPr/>
        </p:nvSpPr>
        <p:spPr>
          <a:xfrm>
            <a:off x="287524" y="1052736"/>
            <a:ext cx="8568952" cy="4493537"/>
          </a:xfrm>
          <a:prstGeom prst="rect">
            <a:avLst/>
          </a:prstGeom>
          <a:noFill/>
        </p:spPr>
        <p:txBody>
          <a:bodyPr wrap="square">
            <a:spAutoFit/>
          </a:bodyPr>
          <a:lstStyle/>
          <a:p>
            <a:r>
              <a:rPr lang="en-US" sz="2200" dirty="0">
                <a:solidFill>
                  <a:schemeClr val="tx2"/>
                </a:solidFill>
                <a:effectLst>
                  <a:outerShdw blurRad="50800" dist="38100" dir="2700000" algn="tl" rotWithShape="0">
                    <a:prstClr val="black">
                      <a:alpha val="40000"/>
                    </a:prstClr>
                  </a:outerShdw>
                </a:effectLst>
              </a:rPr>
              <a:t>d</a:t>
            </a:r>
            <a:r>
              <a:rPr lang="en-US" sz="2200" dirty="0" smtClean="0">
                <a:solidFill>
                  <a:schemeClr val="tx2"/>
                </a:solidFill>
                <a:effectLst>
                  <a:outerShdw blurRad="50800" dist="38100" dir="2700000" algn="tl" rotWithShape="0">
                    <a:prstClr val="black">
                      <a:alpha val="40000"/>
                    </a:prstClr>
                  </a:outerShdw>
                </a:effectLst>
              </a:rPr>
              <a:t>ata from a 16 week trial of CBT v’s SSRI for outpatients with moderate to severe depression: For both treatments, four factors predicted worse outcome – greater initial severity &amp; duration of depression, older age, and lower IQ.  </a:t>
            </a:r>
            <a:r>
              <a:rPr lang="en-US" sz="2200" u="sng" dirty="0" smtClean="0">
                <a:solidFill>
                  <a:schemeClr val="tx2"/>
                </a:solidFill>
                <a:effectLst>
                  <a:outerShdw blurRad="50800" dist="38100" dir="2700000" algn="tl" rotWithShape="0">
                    <a:prstClr val="black">
                      <a:alpha val="40000"/>
                    </a:prstClr>
                  </a:outerShdw>
                </a:effectLst>
              </a:rPr>
              <a:t>Five factors predicted differential outcome – patients tended to do better with CBT if they didn’t have significant personality disorder, if they were married or cohabiting, if they had experienced a higher number of recent life events, if they had already had a number of medication trials, and if they were unemployed</a:t>
            </a:r>
            <a:r>
              <a:rPr lang="en-US" sz="2200" dirty="0" smtClean="0">
                <a:solidFill>
                  <a:schemeClr val="tx2"/>
                </a:solidFill>
                <a:effectLst>
                  <a:outerShdw blurRad="50800" dist="38100" dir="2700000" algn="tl" rotWithShape="0">
                    <a:prstClr val="black">
                      <a:alpha val="40000"/>
                    </a:prstClr>
                  </a:outerShdw>
                </a:effectLst>
              </a:rPr>
              <a:t>.  60% of patients were quite clearly separable on these five criteria (PAI&gt;2) and they achieved significantly better results (d=0.58) if they received their appropriate form of treatment.</a:t>
            </a:r>
            <a:endParaRPr lang="en-GB" altLang="en-US" sz="2200" dirty="0">
              <a:solidFill>
                <a:schemeClr val="tx2"/>
              </a:solidFill>
              <a:effectLst>
                <a:outerShdw blurRad="50800" dist="38100" dir="2700000" algn="tl" rotWithShape="0">
                  <a:prstClr val="black">
                    <a:alpha val="40000"/>
                  </a:prstClr>
                </a:outerShdw>
              </a:effectLst>
            </a:endParaRPr>
          </a:p>
        </p:txBody>
      </p:sp>
      <p:sp>
        <p:nvSpPr>
          <p:cNvPr id="11" name="TextBox 10"/>
          <p:cNvSpPr txBox="1"/>
          <p:nvPr/>
        </p:nvSpPr>
        <p:spPr>
          <a:xfrm>
            <a:off x="539552" y="5877272"/>
            <a:ext cx="8064896" cy="923330"/>
          </a:xfrm>
          <a:prstGeom prst="rect">
            <a:avLst/>
          </a:prstGeom>
          <a:noFill/>
        </p:spPr>
        <p:txBody>
          <a:bodyPr wrap="square">
            <a:spAutoFit/>
          </a:bodyPr>
          <a:lstStyle/>
          <a:p>
            <a:pPr algn="ctr"/>
            <a:r>
              <a:rPr lang="en-US" dirty="0" err="1">
                <a:effectLst>
                  <a:outerShdw blurRad="50800" dist="38100" dir="2700000" algn="tl" rotWithShape="0">
                    <a:prstClr val="black">
                      <a:alpha val="40000"/>
                    </a:prstClr>
                  </a:outerShdw>
                </a:effectLst>
              </a:rPr>
              <a:t>Derubeis</a:t>
            </a:r>
            <a:r>
              <a:rPr lang="en-US" dirty="0">
                <a:effectLst>
                  <a:outerShdw blurRad="50800" dist="38100" dir="2700000" algn="tl" rotWithShape="0">
                    <a:prstClr val="black">
                      <a:alpha val="40000"/>
                    </a:prstClr>
                  </a:outerShdw>
                </a:effectLst>
              </a:rPr>
              <a:t>, R. J., et al. (2014). </a:t>
            </a:r>
            <a:r>
              <a:rPr lang="en-US" i="1" dirty="0">
                <a:effectLst>
                  <a:outerShdw blurRad="50800" dist="38100" dir="2700000" algn="tl" rotWithShape="0">
                    <a:prstClr val="black">
                      <a:alpha val="40000"/>
                    </a:prstClr>
                  </a:outerShdw>
                </a:effectLst>
              </a:rPr>
              <a:t>"The personalized advantage index: translating research on prediction into individualized treatment recommendations.  A demonstration." </a:t>
            </a:r>
            <a:r>
              <a:rPr lang="en-US" i="1" dirty="0" smtClean="0">
                <a:effectLst>
                  <a:outerShdw blurRad="50800" dist="38100" dir="2700000" algn="tl" rotWithShape="0">
                    <a:prstClr val="black">
                      <a:alpha val="40000"/>
                    </a:prstClr>
                  </a:outerShdw>
                </a:effectLst>
              </a:rPr>
              <a:t> </a:t>
            </a:r>
            <a:r>
              <a:rPr lang="en-US" dirty="0" err="1" smtClean="0">
                <a:effectLst>
                  <a:outerShdw blurRad="50800" dist="38100" dir="2700000" algn="tl" rotWithShape="0">
                    <a:prstClr val="black">
                      <a:alpha val="40000"/>
                    </a:prstClr>
                  </a:outerShdw>
                </a:effectLst>
              </a:rPr>
              <a:t>PLoS</a:t>
            </a:r>
            <a:r>
              <a:rPr lang="en-US" dirty="0" smtClean="0">
                <a:effectLst>
                  <a:outerShdw blurRad="50800" dist="38100" dir="2700000" algn="tl" rotWithShape="0">
                    <a:prstClr val="black">
                      <a:alpha val="40000"/>
                    </a:prstClr>
                  </a:outerShdw>
                </a:effectLst>
              </a:rPr>
              <a:t> </a:t>
            </a:r>
            <a:r>
              <a:rPr lang="en-US" dirty="0">
                <a:effectLst>
                  <a:outerShdw blurRad="50800" dist="38100" dir="2700000" algn="tl" rotWithShape="0">
                    <a:prstClr val="black">
                      <a:alpha val="40000"/>
                    </a:prstClr>
                  </a:outerShdw>
                </a:effectLst>
              </a:rPr>
              <a:t>ONE 9(1): e83875</a:t>
            </a:r>
            <a:r>
              <a:rPr lang="en-US" dirty="0" smtClean="0">
                <a:effectLst>
                  <a:outerShdw blurRad="50800" dist="38100" dir="2700000" algn="tl" rotWithShape="0">
                    <a:prstClr val="black">
                      <a:alpha val="40000"/>
                    </a:prstClr>
                  </a:outerShdw>
                </a:effectLst>
              </a:rPr>
              <a:t>. </a:t>
            </a:r>
            <a:endParaRPr lang="en-GB" altLang="en-US" dirty="0">
              <a:effectLst>
                <a:outerShdw blurRad="50800" dist="38100" dir="2700000" algn="tl" rotWithShape="0">
                  <a:prstClr val="black">
                    <a:alpha val="40000"/>
                  </a:prstClr>
                </a:outerShdw>
              </a:effectLst>
              <a:cs typeface="+mn-cs"/>
            </a:endParaRPr>
          </a:p>
        </p:txBody>
      </p:sp>
    </p:spTree>
    <p:extLst>
      <p:ext uri="{BB962C8B-B14F-4D97-AF65-F5344CB8AC3E}">
        <p14:creationId xmlns:p14="http://schemas.microsoft.com/office/powerpoint/2010/main" val="28637225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rrowheads="1"/>
          </p:cNvSpPr>
          <p:nvPr>
            <p:ph type="title"/>
          </p:nvPr>
        </p:nvSpPr>
        <p:spPr>
          <a:xfrm>
            <a:off x="0" y="-27384"/>
            <a:ext cx="9144000" cy="1066800"/>
          </a:xfrm>
        </p:spPr>
        <p:txBody>
          <a:bodyPr lIns="92075" tIns="46038" rIns="92075" bIns="46038" anchor="b"/>
          <a:lstStyle/>
          <a:p>
            <a:pPr eaLnBrk="1" hangingPunct="1">
              <a:defRPr/>
            </a:pPr>
            <a:r>
              <a:rPr lang="en-US" sz="4000" dirty="0" smtClean="0"/>
              <a:t>the </a:t>
            </a:r>
            <a:r>
              <a:rPr lang="en-US" sz="4000" dirty="0" err="1" smtClean="0"/>
              <a:t>cbt</a:t>
            </a:r>
            <a:r>
              <a:rPr lang="en-US" sz="4000" dirty="0"/>
              <a:t> </a:t>
            </a:r>
            <a:r>
              <a:rPr lang="en-US" sz="4000" dirty="0" smtClean="0"/>
              <a:t>v’s </a:t>
            </a:r>
            <a:r>
              <a:rPr lang="en-US" sz="4000" dirty="0" err="1" smtClean="0"/>
              <a:t>ipt</a:t>
            </a:r>
            <a:r>
              <a:rPr lang="en-US" sz="4000" dirty="0" smtClean="0"/>
              <a:t> effectiveness puzzle</a:t>
            </a:r>
          </a:p>
        </p:txBody>
      </p:sp>
      <p:sp>
        <p:nvSpPr>
          <p:cNvPr id="123907" name="Rectangle 3"/>
          <p:cNvSpPr>
            <a:spLocks noGrp="1" noRot="1" noChangeArrowheads="1"/>
          </p:cNvSpPr>
          <p:nvPr>
            <p:ph type="body" idx="1"/>
          </p:nvPr>
        </p:nvSpPr>
        <p:spPr>
          <a:xfrm>
            <a:off x="0" y="1124545"/>
            <a:ext cx="8964488" cy="5400799"/>
          </a:xfrm>
        </p:spPr>
        <p:txBody>
          <a:bodyPr lIns="92075" tIns="46038" rIns="92075" bIns="46038"/>
          <a:lstStyle/>
          <a:p>
            <a:pPr eaLnBrk="1" hangingPunct="1">
              <a:buClr>
                <a:schemeClr val="accent1"/>
              </a:buClr>
              <a:buSzTx/>
              <a:buFont typeface="Wingdings" pitchFamily="2" charset="2"/>
              <a:buChar char="³"/>
              <a:defRPr/>
            </a:pPr>
            <a:r>
              <a:rPr lang="en-GB" sz="1600" dirty="0" smtClean="0"/>
              <a:t>Elkin</a:t>
            </a:r>
            <a:r>
              <a:rPr lang="en-GB" sz="1600" dirty="0"/>
              <a:t>, I., M. T. Shea, et al. (1989). </a:t>
            </a:r>
            <a:r>
              <a:rPr lang="en-GB" sz="1600" i="1" dirty="0"/>
              <a:t>"National </a:t>
            </a:r>
            <a:r>
              <a:rPr lang="en-GB" sz="1600" i="1" dirty="0" smtClean="0"/>
              <a:t>Institute </a:t>
            </a:r>
            <a:r>
              <a:rPr lang="en-GB" sz="1600" i="1" dirty="0"/>
              <a:t>of </a:t>
            </a:r>
            <a:r>
              <a:rPr lang="en-GB" sz="1600" i="1" dirty="0" smtClean="0"/>
              <a:t>Mental Health </a:t>
            </a:r>
            <a:r>
              <a:rPr lang="en-GB" sz="1600" i="1" dirty="0"/>
              <a:t>treatment of depression collaborative research program. General effectiveness of treatments."</a:t>
            </a:r>
            <a:r>
              <a:rPr lang="en-GB" sz="1600" dirty="0"/>
              <a:t> Arch Gen Psychiatry 46(11): </a:t>
            </a:r>
            <a:r>
              <a:rPr lang="en-GB" sz="1600" dirty="0" smtClean="0"/>
              <a:t>971-982.</a:t>
            </a:r>
          </a:p>
          <a:p>
            <a:pPr eaLnBrk="1" hangingPunct="1">
              <a:buClr>
                <a:schemeClr val="accent1"/>
              </a:buClr>
              <a:buSzTx/>
              <a:buFont typeface="Wingdings" pitchFamily="2" charset="2"/>
              <a:buChar char="³"/>
              <a:defRPr/>
            </a:pPr>
            <a:r>
              <a:rPr lang="en-GB" sz="1600" dirty="0" err="1"/>
              <a:t>Jakobsen</a:t>
            </a:r>
            <a:r>
              <a:rPr lang="en-GB" sz="1600" dirty="0"/>
              <a:t>, J. C., J. L. Hansen, et al. (2012). </a:t>
            </a:r>
            <a:r>
              <a:rPr lang="en-GB" sz="1600" i="1" dirty="0"/>
              <a:t>"Effects of cognitive therapy versus interpersonal psychotherapy in patients with major depressive disorder: A systematic review of randomized clinical trials with meta-analyses and trial sequential analyses."</a:t>
            </a:r>
            <a:r>
              <a:rPr lang="en-GB" sz="1600" dirty="0"/>
              <a:t> Psychological Medicine 42(07): 1343-1357</a:t>
            </a:r>
            <a:r>
              <a:rPr lang="en-GB" sz="1600" dirty="0" smtClean="0"/>
              <a:t>.</a:t>
            </a:r>
          </a:p>
          <a:p>
            <a:pPr eaLnBrk="1" hangingPunct="1">
              <a:buClr>
                <a:schemeClr val="accent1"/>
              </a:buClr>
              <a:buSzTx/>
              <a:buFont typeface="Wingdings" pitchFamily="2" charset="2"/>
              <a:buChar char="³"/>
              <a:defRPr/>
            </a:pPr>
            <a:r>
              <a:rPr lang="en-GB" sz="1600" dirty="0" err="1"/>
              <a:t>Sotsky</a:t>
            </a:r>
            <a:r>
              <a:rPr lang="en-GB" sz="1600" dirty="0"/>
              <a:t>, S. M., D. R. Glass, et al. (1991). </a:t>
            </a:r>
            <a:r>
              <a:rPr lang="en-GB" sz="1600" i="1" dirty="0"/>
              <a:t>"Patient predictors of response to psychotherapy and pharmacotherapy: Findings in the </a:t>
            </a:r>
            <a:r>
              <a:rPr lang="en-GB" sz="1600" i="1" dirty="0" smtClean="0"/>
              <a:t>NIMH </a:t>
            </a:r>
            <a:r>
              <a:rPr lang="en-GB" sz="1600" i="1" dirty="0"/>
              <a:t>treatment of depression collaborative research program."</a:t>
            </a:r>
            <a:r>
              <a:rPr lang="en-GB" sz="1600" dirty="0"/>
              <a:t> American Journal of Psychiatry 148(8): 997-1008.</a:t>
            </a:r>
            <a:endParaRPr lang="en-GB" sz="1600" dirty="0" smtClean="0"/>
          </a:p>
          <a:p>
            <a:pPr eaLnBrk="1" hangingPunct="1">
              <a:buClr>
                <a:schemeClr val="accent1"/>
              </a:buClr>
              <a:buSzTx/>
              <a:buFont typeface="Wingdings" pitchFamily="2" charset="2"/>
              <a:buChar char="³"/>
              <a:defRPr/>
            </a:pPr>
            <a:r>
              <a:rPr lang="en-GB" sz="1600" dirty="0" smtClean="0"/>
              <a:t>McBride</a:t>
            </a:r>
            <a:r>
              <a:rPr lang="en-GB" sz="1600" dirty="0"/>
              <a:t>, C., </a:t>
            </a:r>
            <a:r>
              <a:rPr lang="en-GB" sz="1600" dirty="0" smtClean="0"/>
              <a:t>et </a:t>
            </a:r>
            <a:r>
              <a:rPr lang="en-GB" sz="1600" dirty="0"/>
              <a:t>al. (2006). </a:t>
            </a:r>
            <a:r>
              <a:rPr lang="en-GB" sz="1600" i="1" dirty="0"/>
              <a:t>"Attachment as moderator of treatment outcome in major depression: A randomized control trial of interpersonal psychotherapy versus cognitive </a:t>
            </a:r>
            <a:r>
              <a:rPr lang="en-GB" sz="1600" i="1" dirty="0" err="1"/>
              <a:t>behavior</a:t>
            </a:r>
            <a:r>
              <a:rPr lang="en-GB" sz="1600" i="1" dirty="0"/>
              <a:t> therapy."</a:t>
            </a:r>
            <a:r>
              <a:rPr lang="en-GB" sz="1600" dirty="0"/>
              <a:t> J Consult </a:t>
            </a:r>
            <a:r>
              <a:rPr lang="en-GB" sz="1600" dirty="0" err="1"/>
              <a:t>Clin</a:t>
            </a:r>
            <a:r>
              <a:rPr lang="en-GB" sz="1600" dirty="0"/>
              <a:t> </a:t>
            </a:r>
            <a:r>
              <a:rPr lang="en-GB" sz="1600" dirty="0" err="1"/>
              <a:t>Psychol</a:t>
            </a:r>
            <a:r>
              <a:rPr lang="en-GB" sz="1600" dirty="0"/>
              <a:t> 74(6): 1041-1054</a:t>
            </a:r>
            <a:r>
              <a:rPr lang="en-GB" sz="1600" dirty="0" smtClean="0"/>
              <a:t>.</a:t>
            </a:r>
          </a:p>
          <a:p>
            <a:pPr eaLnBrk="1" hangingPunct="1">
              <a:buClr>
                <a:schemeClr val="accent1"/>
              </a:buClr>
              <a:buSzTx/>
              <a:buFont typeface="Wingdings" pitchFamily="2" charset="2"/>
              <a:buChar char="³"/>
              <a:defRPr/>
            </a:pPr>
            <a:r>
              <a:rPr lang="en-GB" sz="1600" dirty="0"/>
              <a:t>Joyce, P. R., J. M. McKenzie, et al. (2007). </a:t>
            </a:r>
            <a:r>
              <a:rPr lang="en-GB" sz="1600" i="1" dirty="0"/>
              <a:t>"Temperament, character and personality disorders as predictors of response to interpersonal psychotherapy and cognitive-behavioural therapy for depression."</a:t>
            </a:r>
            <a:r>
              <a:rPr lang="en-GB" sz="1600" dirty="0"/>
              <a:t> Br J Psychiatry 190: 503-508. </a:t>
            </a:r>
            <a:endParaRPr lang="en-GB" sz="1600" dirty="0" smtClean="0"/>
          </a:p>
          <a:p>
            <a:pPr eaLnBrk="1" hangingPunct="1">
              <a:buClr>
                <a:schemeClr val="accent1"/>
              </a:buClr>
              <a:buSzTx/>
              <a:buFont typeface="Wingdings" pitchFamily="2" charset="2"/>
              <a:buChar char="³"/>
              <a:defRPr/>
            </a:pPr>
            <a:r>
              <a:rPr lang="en-GB" sz="1600" dirty="0" err="1"/>
              <a:t>Harkness</a:t>
            </a:r>
            <a:r>
              <a:rPr lang="en-GB" sz="1600" dirty="0"/>
              <a:t>, K. L., R. M. </a:t>
            </a:r>
            <a:r>
              <a:rPr lang="en-GB" sz="1600" dirty="0" err="1"/>
              <a:t>Bagby</a:t>
            </a:r>
            <a:r>
              <a:rPr lang="en-GB" sz="1600" dirty="0"/>
              <a:t>, et al. (2012). </a:t>
            </a:r>
            <a:r>
              <a:rPr lang="en-GB" sz="1600" i="1" dirty="0"/>
              <a:t>"Childhood maltreatment and differential treatment response and recurrence in adult major depressive disorder."</a:t>
            </a:r>
            <a:r>
              <a:rPr lang="en-GB" sz="1600" dirty="0"/>
              <a:t> J Consult </a:t>
            </a:r>
            <a:r>
              <a:rPr lang="en-GB" sz="1600" dirty="0" err="1"/>
              <a:t>Clin</a:t>
            </a:r>
            <a:r>
              <a:rPr lang="en-GB" sz="1600" dirty="0"/>
              <a:t> </a:t>
            </a:r>
            <a:r>
              <a:rPr lang="en-GB" sz="1600" dirty="0" err="1"/>
              <a:t>Psychol</a:t>
            </a:r>
            <a:r>
              <a:rPr lang="en-GB" sz="1600" dirty="0"/>
              <a:t> 80(3): 342-353</a:t>
            </a:r>
            <a:endParaRPr lang="en-GB" sz="1600" dirty="0" smtClean="0"/>
          </a:p>
          <a:p>
            <a:pPr eaLnBrk="1" hangingPunct="1">
              <a:lnSpc>
                <a:spcPct val="80000"/>
              </a:lnSpc>
              <a:spcBef>
                <a:spcPct val="0"/>
              </a:spcBef>
              <a:buClr>
                <a:schemeClr val="accent1"/>
              </a:buClr>
              <a:buSzTx/>
              <a:buFont typeface="Wingdings" pitchFamily="2" charset="2"/>
              <a:buNone/>
              <a:defRPr/>
            </a:pPr>
            <a:endParaRPr lang="en-US" sz="1800" dirty="0" smtClean="0"/>
          </a:p>
          <a:p>
            <a:pPr eaLnBrk="1" hangingPunct="1">
              <a:lnSpc>
                <a:spcPct val="80000"/>
              </a:lnSpc>
              <a:spcBef>
                <a:spcPct val="0"/>
              </a:spcBef>
              <a:buClr>
                <a:schemeClr val="accent1"/>
              </a:buClr>
              <a:buSzTx/>
              <a:buFont typeface="Wingdings" pitchFamily="2" charset="2"/>
              <a:buNone/>
              <a:defRPr/>
            </a:pPr>
            <a:endParaRPr lang="en-US" sz="1800" dirty="0" smtClean="0"/>
          </a:p>
        </p:txBody>
      </p:sp>
      <p:sp>
        <p:nvSpPr>
          <p:cNvPr id="4100" name="Line 4"/>
          <p:cNvSpPr>
            <a:spLocks noChangeShapeType="1"/>
          </p:cNvSpPr>
          <p:nvPr/>
        </p:nvSpPr>
        <p:spPr bwMode="auto">
          <a:xfrm>
            <a:off x="711720" y="6741368"/>
            <a:ext cx="7532688" cy="0"/>
          </a:xfrm>
          <a:prstGeom prst="line">
            <a:avLst/>
          </a:prstGeom>
          <a:noFill/>
          <a:ln w="508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8584296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35620" y="116632"/>
            <a:ext cx="8928100" cy="1143000"/>
          </a:xfrm>
        </p:spPr>
        <p:txBody>
          <a:bodyPr/>
          <a:lstStyle/>
          <a:p>
            <a:pPr eaLnBrk="1" hangingPunct="1">
              <a:defRPr/>
            </a:pPr>
            <a:r>
              <a:rPr lang="en-GB" dirty="0" smtClean="0"/>
              <a:t>reasons to be pleased</a:t>
            </a:r>
          </a:p>
        </p:txBody>
      </p:sp>
      <p:sp>
        <p:nvSpPr>
          <p:cNvPr id="111619" name="Rectangle 3"/>
          <p:cNvSpPr>
            <a:spLocks noGrp="1" noRot="1" noChangeArrowheads="1"/>
          </p:cNvSpPr>
          <p:nvPr>
            <p:ph type="body" idx="1"/>
          </p:nvPr>
        </p:nvSpPr>
        <p:spPr>
          <a:xfrm>
            <a:off x="34926" y="1341439"/>
            <a:ext cx="9001570" cy="3887761"/>
          </a:xfrm>
        </p:spPr>
        <p:txBody>
          <a:bodyPr/>
          <a:lstStyle/>
          <a:p>
            <a:pPr marL="449263" indent="-449263" eaLnBrk="1" hangingPunct="1">
              <a:buSzTx/>
              <a:buFont typeface="Wingdings" pitchFamily="2" charset="2"/>
              <a:buChar char="²"/>
              <a:defRPr/>
            </a:pPr>
            <a:r>
              <a:rPr lang="en-GB" sz="2800" dirty="0" smtClean="0">
                <a:effectLst>
                  <a:outerShdw blurRad="50800" dist="38100" dir="2700000" algn="tl" rotWithShape="0">
                    <a:prstClr val="black">
                      <a:alpha val="40000"/>
                    </a:prstClr>
                  </a:outerShdw>
                </a:effectLst>
              </a:rPr>
              <a:t>100’s of psychotherapy meta-analyses  show effect sizes of approximately 0.6 (0.4 to 0.8)</a:t>
            </a:r>
          </a:p>
          <a:p>
            <a:pPr marL="449263" indent="-449263" eaLnBrk="1" hangingPunct="1">
              <a:buSzTx/>
              <a:buFont typeface="Wingdings" pitchFamily="2" charset="2"/>
              <a:buChar char="²"/>
              <a:defRPr/>
            </a:pPr>
            <a:r>
              <a:rPr lang="en-GB" sz="2800" dirty="0" smtClean="0">
                <a:effectLst>
                  <a:outerShdw blurRad="50800" dist="38100" dir="2700000" algn="tl" rotWithShape="0">
                    <a:prstClr val="black">
                      <a:alpha val="40000"/>
                    </a:prstClr>
                  </a:outerShdw>
                </a:effectLst>
              </a:rPr>
              <a:t>in the social sciences, this is a ‘medium’ to ‘strong’ effect size (for </a:t>
            </a:r>
            <a:r>
              <a:rPr lang="en-GB" sz="2800" dirty="0">
                <a:effectLst>
                  <a:outerShdw blurRad="50800" dist="38100" dir="2700000" algn="tl" rotWithShape="0">
                    <a:prstClr val="black">
                      <a:alpha val="40000"/>
                    </a:prstClr>
                  </a:outerShdw>
                </a:effectLst>
              </a:rPr>
              <a:t>C</a:t>
            </a:r>
            <a:r>
              <a:rPr lang="en-GB" sz="2800" dirty="0" smtClean="0">
                <a:effectLst>
                  <a:outerShdw blurRad="50800" dist="38100" dir="2700000" algn="tl" rotWithShape="0">
                    <a:prstClr val="black">
                      <a:alpha val="40000"/>
                    </a:prstClr>
                  </a:outerShdw>
                </a:effectLst>
              </a:rPr>
              <a:t>ohen’s </a:t>
            </a:r>
            <a:r>
              <a:rPr lang="en-GB" sz="2800" i="1" dirty="0" smtClean="0">
                <a:effectLst>
                  <a:outerShdw blurRad="50800" dist="38100" dir="2700000" algn="tl" rotWithShape="0">
                    <a:prstClr val="black">
                      <a:alpha val="40000"/>
                    </a:prstClr>
                  </a:outerShdw>
                </a:effectLst>
              </a:rPr>
              <a:t>d</a:t>
            </a:r>
            <a:r>
              <a:rPr lang="en-GB" sz="2800" dirty="0" smtClean="0">
                <a:effectLst>
                  <a:outerShdw blurRad="50800" dist="38100" dir="2700000" algn="tl" rotWithShape="0">
                    <a:prstClr val="black">
                      <a:alpha val="40000"/>
                    </a:prstClr>
                  </a:outerShdw>
                </a:effectLst>
              </a:rPr>
              <a:t>) </a:t>
            </a:r>
          </a:p>
          <a:p>
            <a:pPr marL="449263" indent="-449263" eaLnBrk="1" hangingPunct="1">
              <a:buSzTx/>
              <a:buFont typeface="Wingdings" pitchFamily="2" charset="2"/>
              <a:buChar char="²"/>
              <a:defRPr/>
            </a:pPr>
            <a:r>
              <a:rPr lang="en-GB" sz="2800" dirty="0" smtClean="0">
                <a:effectLst>
                  <a:outerShdw blurRad="50800" dist="38100" dir="2700000" algn="tl" rotWithShape="0">
                    <a:prstClr val="black">
                      <a:alpha val="40000"/>
                    </a:prstClr>
                  </a:outerShdw>
                </a:effectLst>
              </a:rPr>
              <a:t>it makes psychotherapy as or more potent than many well established EBM procedures including (for example) almost all </a:t>
            </a:r>
            <a:r>
              <a:rPr lang="en-GB" sz="2800" dirty="0" err="1" smtClean="0">
                <a:effectLst>
                  <a:outerShdw blurRad="50800" dist="38100" dir="2700000" algn="tl" rotWithShape="0">
                    <a:prstClr val="black">
                      <a:alpha val="40000"/>
                    </a:prstClr>
                  </a:outerShdw>
                </a:effectLst>
              </a:rPr>
              <a:t>intervent</a:t>
            </a:r>
            <a:r>
              <a:rPr lang="en-GB" sz="2800" dirty="0" smtClean="0">
                <a:effectLst>
                  <a:outerShdw blurRad="50800" dist="38100" dir="2700000" algn="tl" rotWithShape="0">
                    <a:prstClr val="black">
                      <a:alpha val="40000"/>
                    </a:prstClr>
                  </a:outerShdw>
                </a:effectLst>
              </a:rPr>
              <a:t>-ions in asthma, geriatrics, and cardiology</a:t>
            </a:r>
          </a:p>
          <a:p>
            <a:pPr marL="449263" indent="-449263" eaLnBrk="1" hangingPunct="1">
              <a:buSzTx/>
              <a:buFont typeface="Wingdings" pitchFamily="2" charset="2"/>
              <a:buChar char="²"/>
              <a:defRPr/>
            </a:pPr>
            <a:endParaRPr lang="en-GB" dirty="0" smtClean="0"/>
          </a:p>
        </p:txBody>
      </p:sp>
      <p:sp>
        <p:nvSpPr>
          <p:cNvPr id="8196" name="Text Box 5"/>
          <p:cNvSpPr txBox="1">
            <a:spLocks noChangeArrowheads="1"/>
          </p:cNvSpPr>
          <p:nvPr/>
        </p:nvSpPr>
        <p:spPr bwMode="auto">
          <a:xfrm>
            <a:off x="108396" y="5589240"/>
            <a:ext cx="89281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dirty="0" smtClean="0">
                <a:effectLst>
                  <a:outerShdw blurRad="50800" dist="38100" dir="2700000" algn="tl" rotWithShape="0">
                    <a:prstClr val="black">
                      <a:alpha val="40000"/>
                    </a:prstClr>
                  </a:outerShdw>
                </a:effectLst>
              </a:rPr>
              <a:t>Canadian centre for evidence-based medicine </a:t>
            </a:r>
            <a:r>
              <a:rPr lang="en-GB" altLang="en-US" sz="1600" i="1" dirty="0" smtClean="0">
                <a:effectLst>
                  <a:outerShdw blurRad="50800" dist="38100" dir="2700000" algn="tl" rotWithShape="0">
                    <a:prstClr val="black">
                      <a:alpha val="40000"/>
                    </a:prstClr>
                  </a:outerShdw>
                </a:effectLst>
              </a:rPr>
              <a:t>“Number needed to treat – effectiveness of medical specialities”</a:t>
            </a:r>
            <a:r>
              <a:rPr lang="en-GB" altLang="en-US" sz="1600" dirty="0" smtClean="0">
                <a:effectLst>
                  <a:outerShdw blurRad="50800" dist="38100" dir="2700000" algn="tl" rotWithShape="0">
                    <a:prstClr val="black">
                      <a:alpha val="40000"/>
                    </a:prstClr>
                  </a:outerShdw>
                </a:effectLst>
              </a:rPr>
              <a:t>  http</a:t>
            </a:r>
            <a:r>
              <a:rPr lang="en-GB" altLang="en-US" sz="1600" dirty="0">
                <a:effectLst>
                  <a:outerShdw blurRad="50800" dist="38100" dir="2700000" algn="tl" rotWithShape="0">
                    <a:prstClr val="black">
                      <a:alpha val="40000"/>
                    </a:prstClr>
                  </a:outerShdw>
                </a:effectLst>
              </a:rPr>
              <a:t>://</a:t>
            </a:r>
            <a:r>
              <a:rPr lang="en-GB" altLang="en-US" sz="1600" dirty="0" err="1">
                <a:effectLst>
                  <a:outerShdw blurRad="50800" dist="38100" dir="2700000" algn="tl" rotWithShape="0">
                    <a:prstClr val="black">
                      <a:alpha val="40000"/>
                    </a:prstClr>
                  </a:outerShdw>
                </a:effectLst>
              </a:rPr>
              <a:t>ktclearinghouse.ca</a:t>
            </a:r>
            <a:r>
              <a:rPr lang="en-GB" altLang="en-US" sz="1600" dirty="0">
                <a:effectLst>
                  <a:outerShdw blurRad="50800" dist="38100" dir="2700000" algn="tl" rotWithShape="0">
                    <a:prstClr val="black">
                      <a:alpha val="40000"/>
                    </a:prstClr>
                  </a:outerShdw>
                </a:effectLst>
              </a:rPr>
              <a:t>/</a:t>
            </a:r>
            <a:r>
              <a:rPr lang="en-GB" altLang="en-US" sz="1600" dirty="0" err="1">
                <a:effectLst>
                  <a:outerShdw blurRad="50800" dist="38100" dir="2700000" algn="tl" rotWithShape="0">
                    <a:prstClr val="black">
                      <a:alpha val="40000"/>
                    </a:prstClr>
                  </a:outerShdw>
                </a:effectLst>
              </a:rPr>
              <a:t>cebm</a:t>
            </a:r>
            <a:r>
              <a:rPr lang="en-GB" altLang="en-US" sz="1600" dirty="0">
                <a:effectLst>
                  <a:outerShdw blurRad="50800" dist="38100" dir="2700000" algn="tl" rotWithShape="0">
                    <a:prstClr val="black">
                      <a:alpha val="40000"/>
                    </a:prstClr>
                  </a:outerShdw>
                </a:effectLst>
              </a:rPr>
              <a:t>/glossary/</a:t>
            </a:r>
            <a:r>
              <a:rPr lang="en-GB" altLang="en-US" sz="1600" dirty="0" err="1">
                <a:effectLst>
                  <a:outerShdw blurRad="50800" dist="38100" dir="2700000" algn="tl" rotWithShape="0">
                    <a:prstClr val="black">
                      <a:alpha val="40000"/>
                    </a:prstClr>
                  </a:outerShdw>
                </a:effectLst>
              </a:rPr>
              <a:t>nnt</a:t>
            </a:r>
            <a:r>
              <a:rPr lang="en-GB" altLang="en-US" sz="1600" dirty="0">
                <a:effectLst>
                  <a:outerShdw blurRad="50800" dist="38100" dir="2700000" algn="tl" rotWithShape="0">
                    <a:prstClr val="black">
                      <a:alpha val="40000"/>
                    </a:prstClr>
                  </a:outerShdw>
                </a:effectLst>
              </a:rPr>
              <a:t> </a:t>
            </a:r>
          </a:p>
          <a:p>
            <a:pPr algn="ctr" eaLnBrk="1" hangingPunct="1">
              <a:spcBef>
                <a:spcPct val="0"/>
              </a:spcBef>
              <a:buClrTx/>
              <a:buSzTx/>
              <a:buFontTx/>
              <a:buNone/>
            </a:pPr>
            <a:r>
              <a:rPr lang="en-GB" altLang="en-US" sz="1600" dirty="0" smtClean="0">
                <a:effectLst>
                  <a:outerShdw blurRad="50800" dist="38100" dir="2700000" algn="tl" rotWithShape="0">
                    <a:prstClr val="black">
                      <a:alpha val="40000"/>
                    </a:prstClr>
                  </a:outerShdw>
                </a:effectLst>
              </a:rPr>
              <a:t>Lambert</a:t>
            </a:r>
            <a:r>
              <a:rPr lang="en-GB" altLang="en-US" sz="1600" dirty="0">
                <a:effectLst>
                  <a:outerShdw blurRad="50800" dist="38100" dir="2700000" algn="tl" rotWithShape="0">
                    <a:prstClr val="black">
                      <a:alpha val="40000"/>
                    </a:prstClr>
                  </a:outerShdw>
                </a:effectLst>
              </a:rPr>
              <a:t>, M. J. (2013). </a:t>
            </a:r>
            <a:r>
              <a:rPr lang="en-GB" altLang="en-US" sz="1600" i="1" dirty="0">
                <a:effectLst>
                  <a:outerShdw blurRad="50800" dist="38100" dir="2700000" algn="tl" rotWithShape="0">
                    <a:prstClr val="black">
                      <a:alpha val="40000"/>
                    </a:prstClr>
                  </a:outerShdw>
                </a:effectLst>
              </a:rPr>
              <a:t>“The efficacy and effectiveness of psychotherapy”</a:t>
            </a:r>
          </a:p>
          <a:p>
            <a:pPr algn="ctr" eaLnBrk="1" hangingPunct="1">
              <a:spcBef>
                <a:spcPct val="0"/>
              </a:spcBef>
              <a:buClrTx/>
              <a:buSzTx/>
              <a:buFontTx/>
              <a:buNone/>
            </a:pPr>
            <a:r>
              <a:rPr lang="en-GB" altLang="en-US" sz="1600" dirty="0">
                <a:effectLst>
                  <a:outerShdw blurRad="50800" dist="38100" dir="2700000" algn="tl" rotWithShape="0">
                    <a:prstClr val="black">
                      <a:alpha val="40000"/>
                    </a:prstClr>
                  </a:outerShdw>
                </a:effectLst>
              </a:rPr>
              <a:t>in M. J. Lambert (</a:t>
            </a:r>
            <a:r>
              <a:rPr lang="en-GB" altLang="en-US" sz="1600" dirty="0" err="1">
                <a:effectLst>
                  <a:outerShdw blurRad="50800" dist="38100" dir="2700000" algn="tl" rotWithShape="0">
                    <a:prstClr val="black">
                      <a:alpha val="40000"/>
                    </a:prstClr>
                  </a:outerShdw>
                </a:effectLst>
              </a:rPr>
              <a:t>ed</a:t>
            </a:r>
            <a:r>
              <a:rPr lang="en-GB" altLang="en-US" sz="1600" dirty="0">
                <a:effectLst>
                  <a:outerShdw blurRad="50800" dist="38100" dir="2700000" algn="tl" rotWithShape="0">
                    <a:prstClr val="black">
                      <a:alpha val="40000"/>
                    </a:prstClr>
                  </a:outerShdw>
                </a:effectLst>
              </a:rPr>
              <a:t>) </a:t>
            </a:r>
            <a:r>
              <a:rPr lang="en-GB" altLang="en-US" sz="1600" i="1" dirty="0">
                <a:effectLst>
                  <a:outerShdw blurRad="50800" dist="38100" dir="2700000" algn="tl" rotWithShape="0">
                    <a:prstClr val="black">
                      <a:alpha val="40000"/>
                    </a:prstClr>
                  </a:outerShdw>
                </a:effectLst>
              </a:rPr>
              <a:t>“Handbook of psychotherapy and </a:t>
            </a:r>
            <a:r>
              <a:rPr lang="en-GB" altLang="en-US" sz="1600" i="1" dirty="0" err="1">
                <a:effectLst>
                  <a:outerShdw blurRad="50800" dist="38100" dir="2700000" algn="tl" rotWithShape="0">
                    <a:prstClr val="black">
                      <a:alpha val="40000"/>
                    </a:prstClr>
                  </a:outerShdw>
                </a:effectLst>
              </a:rPr>
              <a:t>behavior</a:t>
            </a:r>
            <a:r>
              <a:rPr lang="en-GB" altLang="en-US" sz="1600" i="1" dirty="0">
                <a:effectLst>
                  <a:outerShdw blurRad="50800" dist="38100" dir="2700000" algn="tl" rotWithShape="0">
                    <a:prstClr val="black">
                      <a:alpha val="40000"/>
                    </a:prstClr>
                  </a:outerShdw>
                </a:effectLst>
              </a:rPr>
              <a:t> change (6</a:t>
            </a:r>
            <a:r>
              <a:rPr lang="en-GB" altLang="en-US" sz="1600" i="1" baseline="30000" dirty="0">
                <a:effectLst>
                  <a:outerShdw blurRad="50800" dist="38100" dir="2700000" algn="tl" rotWithShape="0">
                    <a:prstClr val="black">
                      <a:alpha val="40000"/>
                    </a:prstClr>
                  </a:outerShdw>
                </a:effectLst>
              </a:rPr>
              <a:t>th</a:t>
            </a:r>
            <a:r>
              <a:rPr lang="en-GB" altLang="en-US" sz="1600" i="1" dirty="0">
                <a:effectLst>
                  <a:outerShdw blurRad="50800" dist="38100" dir="2700000" algn="tl" rotWithShape="0">
                    <a:prstClr val="black">
                      <a:alpha val="40000"/>
                    </a:prstClr>
                  </a:outerShdw>
                </a:effectLst>
              </a:rPr>
              <a:t> </a:t>
            </a:r>
            <a:r>
              <a:rPr lang="en-GB" altLang="en-US" sz="1600" i="1" dirty="0" err="1">
                <a:effectLst>
                  <a:outerShdw blurRad="50800" dist="38100" dir="2700000" algn="tl" rotWithShape="0">
                    <a:prstClr val="black">
                      <a:alpha val="40000"/>
                    </a:prstClr>
                  </a:outerShdw>
                </a:effectLst>
              </a:rPr>
              <a:t>ed</a:t>
            </a:r>
            <a:r>
              <a:rPr lang="en-GB" altLang="en-US" sz="1600" i="1" dirty="0">
                <a:effectLst>
                  <a:outerShdw blurRad="50800" dist="38100" dir="2700000" algn="tl" rotWithShape="0">
                    <a:prstClr val="black">
                      <a:alpha val="40000"/>
                    </a:prstClr>
                  </a:outerShdw>
                </a:effectLst>
              </a:rPr>
              <a:t>)”</a:t>
            </a:r>
            <a:endParaRPr lang="en-GB" altLang="en-US" sz="1600" dirty="0">
              <a:effectLst>
                <a:outerShdw blurRad="50800" dist="38100" dir="2700000" algn="tl" rotWithShape="0">
                  <a:prstClr val="black">
                    <a:alpha val="40000"/>
                  </a:prstClr>
                </a:outerShdw>
              </a:effectLst>
            </a:endParaRPr>
          </a:p>
        </p:txBody>
      </p:sp>
      <p:sp>
        <p:nvSpPr>
          <p:cNvPr id="8197" name="Line 6"/>
          <p:cNvSpPr>
            <a:spLocks noChangeShapeType="1"/>
          </p:cNvSpPr>
          <p:nvPr/>
        </p:nvSpPr>
        <p:spPr bwMode="auto">
          <a:xfrm>
            <a:off x="684214" y="5445224"/>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42160205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rrowheads="1"/>
          </p:cNvSpPr>
          <p:nvPr>
            <p:ph type="title"/>
          </p:nvPr>
        </p:nvSpPr>
        <p:spPr>
          <a:xfrm>
            <a:off x="319659" y="-27384"/>
            <a:ext cx="8612187" cy="1066800"/>
          </a:xfrm>
        </p:spPr>
        <p:txBody>
          <a:bodyPr lIns="92075" tIns="46038" rIns="92075" bIns="46038" anchor="b"/>
          <a:lstStyle/>
          <a:p>
            <a:pPr eaLnBrk="1" hangingPunct="1">
              <a:defRPr/>
            </a:pPr>
            <a:r>
              <a:rPr lang="en-US" sz="4000" dirty="0" smtClean="0"/>
              <a:t>cautious, balanced response</a:t>
            </a:r>
          </a:p>
        </p:txBody>
      </p:sp>
      <p:sp>
        <p:nvSpPr>
          <p:cNvPr id="4100" name="Line 4"/>
          <p:cNvSpPr>
            <a:spLocks noChangeShapeType="1"/>
          </p:cNvSpPr>
          <p:nvPr/>
        </p:nvSpPr>
        <p:spPr bwMode="auto">
          <a:xfrm>
            <a:off x="859408" y="6597352"/>
            <a:ext cx="7532688" cy="0"/>
          </a:xfrm>
          <a:prstGeom prst="line">
            <a:avLst/>
          </a:prstGeom>
          <a:noFill/>
          <a:ln w="508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TextBox 1"/>
          <p:cNvSpPr txBox="1"/>
          <p:nvPr/>
        </p:nvSpPr>
        <p:spPr>
          <a:xfrm>
            <a:off x="533107" y="3861048"/>
            <a:ext cx="8185291" cy="430887"/>
          </a:xfrm>
          <a:prstGeom prst="rect">
            <a:avLst/>
          </a:prstGeom>
          <a:noFill/>
        </p:spPr>
        <p:txBody>
          <a:bodyPr wrap="none" rtlCol="0">
            <a:spAutoFit/>
          </a:bodyPr>
          <a:lstStyle/>
          <a:p>
            <a:r>
              <a:rPr lang="en-GB" sz="2200" i="1" dirty="0" smtClean="0">
                <a:solidFill>
                  <a:schemeClr val="accent5"/>
                </a:solidFill>
                <a:effectLst>
                  <a:outerShdw blurRad="50800" dist="38100" dir="2700000" algn="tl" rotWithShape="0">
                    <a:prstClr val="black">
                      <a:alpha val="40000"/>
                    </a:prstClr>
                  </a:outerShdw>
                </a:effectLst>
              </a:rPr>
              <a:t>“The truth is rarely pure and never simple”  </a:t>
            </a:r>
            <a:r>
              <a:rPr lang="en-GB" sz="2200" dirty="0" smtClean="0">
                <a:solidFill>
                  <a:schemeClr val="accent5"/>
                </a:solidFill>
                <a:effectLst>
                  <a:outerShdw blurRad="50800" dist="38100" dir="2700000" algn="tl" rotWithShape="0">
                    <a:prstClr val="black">
                      <a:alpha val="40000"/>
                    </a:prstClr>
                  </a:outerShdw>
                </a:effectLst>
              </a:rPr>
              <a:t>Oscar Wilde</a:t>
            </a:r>
            <a:endParaRPr lang="en-GB" sz="2200" i="1" dirty="0">
              <a:solidFill>
                <a:schemeClr val="accent5"/>
              </a:solidFill>
              <a:effectLst>
                <a:outerShdw blurRad="50800" dist="38100" dir="2700000" algn="tl" rotWithShape="0">
                  <a:prstClr val="black">
                    <a:alpha val="40000"/>
                  </a:prstClr>
                </a:outerShdw>
              </a:effectLst>
            </a:endParaRPr>
          </a:p>
        </p:txBody>
      </p:sp>
      <p:sp>
        <p:nvSpPr>
          <p:cNvPr id="3" name="TextBox 2"/>
          <p:cNvSpPr txBox="1"/>
          <p:nvPr/>
        </p:nvSpPr>
        <p:spPr>
          <a:xfrm>
            <a:off x="251520" y="1268760"/>
            <a:ext cx="8928992" cy="1785104"/>
          </a:xfrm>
          <a:prstGeom prst="rect">
            <a:avLst/>
          </a:prstGeom>
          <a:noFill/>
        </p:spPr>
        <p:txBody>
          <a:bodyPr wrap="square" rtlCol="0">
            <a:spAutoFit/>
          </a:bodyPr>
          <a:lstStyle/>
          <a:p>
            <a:r>
              <a:rPr lang="en-GB" sz="2200" dirty="0" smtClean="0">
                <a:effectLst>
                  <a:outerShdw blurRad="50800" dist="38100" dir="2700000" algn="tl" rotWithShape="0">
                    <a:prstClr val="black">
                      <a:alpha val="40000"/>
                    </a:prstClr>
                  </a:outerShdw>
                </a:effectLst>
              </a:rPr>
              <a:t>An overview of the CBT v’s IPT for depression literature strongly suggests that, contrary to a more typically “medical” deficit-correction approach, in psychotherapeutic work we may well get better results by building on pre-existing strengths rather than trying to remedy areas of weakness.  </a:t>
            </a:r>
            <a:endParaRPr lang="en-GB" sz="2200" dirty="0">
              <a:effectLst>
                <a:outerShdw blurRad="50800" dist="38100" dir="2700000" algn="tl" rotWithShape="0">
                  <a:prstClr val="black">
                    <a:alpha val="40000"/>
                  </a:prstClr>
                </a:outerShdw>
              </a:effectLst>
            </a:endParaRPr>
          </a:p>
        </p:txBody>
      </p:sp>
      <p:sp>
        <p:nvSpPr>
          <p:cNvPr id="7" name="Line 4"/>
          <p:cNvSpPr>
            <a:spLocks noChangeShapeType="1"/>
          </p:cNvSpPr>
          <p:nvPr/>
        </p:nvSpPr>
        <p:spPr bwMode="auto">
          <a:xfrm>
            <a:off x="859408" y="3573016"/>
            <a:ext cx="7532688" cy="0"/>
          </a:xfrm>
          <a:prstGeom prst="line">
            <a:avLst/>
          </a:prstGeom>
          <a:noFill/>
          <a:ln w="50800">
            <a:solidFill>
              <a:schemeClr val="folHlink"/>
            </a:solidFill>
            <a:prstDash val="lg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TextBox 8"/>
          <p:cNvSpPr txBox="1"/>
          <p:nvPr/>
        </p:nvSpPr>
        <p:spPr>
          <a:xfrm>
            <a:off x="251520" y="4509120"/>
            <a:ext cx="8568952" cy="1446550"/>
          </a:xfrm>
          <a:prstGeom prst="rect">
            <a:avLst/>
          </a:prstGeom>
          <a:noFill/>
        </p:spPr>
        <p:txBody>
          <a:bodyPr wrap="square" rtlCol="0">
            <a:spAutoFit/>
          </a:bodyPr>
          <a:lstStyle/>
          <a:p>
            <a:r>
              <a:rPr lang="en-GB" sz="2200" dirty="0" smtClean="0">
                <a:effectLst>
                  <a:outerShdw blurRad="50800" dist="38100" dir="2700000" algn="tl" rotWithShape="0">
                    <a:prstClr val="black">
                      <a:alpha val="40000"/>
                    </a:prstClr>
                  </a:outerShdw>
                </a:effectLst>
              </a:rPr>
              <a:t>However overviews of treatments for disorders involving excessive anxiety, fear &amp; emotional </a:t>
            </a:r>
            <a:r>
              <a:rPr lang="en-GB" sz="2200" dirty="0" err="1" smtClean="0">
                <a:effectLst>
                  <a:outerShdw blurRad="50800" dist="38100" dir="2700000" algn="tl" rotWithShape="0">
                    <a:prstClr val="black">
                      <a:alpha val="40000"/>
                    </a:prstClr>
                  </a:outerShdw>
                </a:effectLst>
              </a:rPr>
              <a:t>dysregulation</a:t>
            </a:r>
            <a:r>
              <a:rPr lang="en-GB" sz="2200" dirty="0" smtClean="0">
                <a:effectLst>
                  <a:outerShdw blurRad="50800" dist="38100" dir="2700000" algn="tl" rotWithShape="0">
                    <a:prstClr val="black">
                      <a:alpha val="40000"/>
                    </a:prstClr>
                  </a:outerShdw>
                </a:effectLst>
              </a:rPr>
              <a:t> strongly suggest that treatments involving a degree of exposure to distress-producing situations tend to produce better results </a:t>
            </a:r>
            <a:endParaRPr lang="en-GB" sz="22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0357308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0" y="115888"/>
            <a:ext cx="9144000" cy="1143000"/>
          </a:xfrm>
        </p:spPr>
        <p:txBody>
          <a:bodyPr/>
          <a:lstStyle/>
          <a:p>
            <a:pPr eaLnBrk="1" hangingPunct="1">
              <a:defRPr/>
            </a:pPr>
            <a:r>
              <a:rPr lang="en-GB" sz="4000" dirty="0" smtClean="0"/>
              <a:t>focus on strength or weakness?</a:t>
            </a:r>
          </a:p>
        </p:txBody>
      </p:sp>
      <p:sp>
        <p:nvSpPr>
          <p:cNvPr id="6148" name="Text Box 4"/>
          <p:cNvSpPr txBox="1">
            <a:spLocks noChangeArrowheads="1"/>
          </p:cNvSpPr>
          <p:nvPr/>
        </p:nvSpPr>
        <p:spPr bwMode="auto">
          <a:xfrm>
            <a:off x="43928" y="1095127"/>
            <a:ext cx="88485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GB" sz="2400" i="1" dirty="0" smtClean="0">
                <a:solidFill>
                  <a:srgbClr val="FFCC00"/>
                </a:solidFill>
              </a:rPr>
              <a:t>depression change with capitalization &amp; compensation</a:t>
            </a:r>
            <a:endParaRPr lang="en-GB" sz="2400" i="1" dirty="0">
              <a:solidFill>
                <a:srgbClr val="FFCC00"/>
              </a:solidFill>
            </a:endParaRPr>
          </a:p>
        </p:txBody>
      </p:sp>
      <p:sp>
        <p:nvSpPr>
          <p:cNvPr id="6149" name="Line 6"/>
          <p:cNvSpPr>
            <a:spLocks noChangeShapeType="1"/>
          </p:cNvSpPr>
          <p:nvPr/>
        </p:nvSpPr>
        <p:spPr bwMode="auto">
          <a:xfrm>
            <a:off x="626306" y="6041826"/>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298960165"/>
              </p:ext>
            </p:extLst>
          </p:nvPr>
        </p:nvGraphicFramePr>
        <p:xfrm>
          <a:off x="384968" y="1569587"/>
          <a:ext cx="8374063" cy="439248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07504" y="6167045"/>
            <a:ext cx="8928992" cy="584776"/>
          </a:xfrm>
          <a:prstGeom prst="rect">
            <a:avLst/>
          </a:prstGeom>
          <a:noFill/>
        </p:spPr>
        <p:txBody>
          <a:bodyPr wrap="square" rtlCol="0">
            <a:spAutoFit/>
          </a:bodyPr>
          <a:lstStyle/>
          <a:p>
            <a:pPr algn="ctr"/>
            <a:r>
              <a:rPr lang="en-GB" sz="1600" dirty="0" err="1" smtClean="0"/>
              <a:t>Cheavens</a:t>
            </a:r>
            <a:r>
              <a:rPr lang="en-GB" sz="1600" dirty="0" smtClean="0"/>
              <a:t>, J. S., et al. </a:t>
            </a:r>
            <a:r>
              <a:rPr lang="en-GB" sz="1600" i="1" dirty="0" smtClean="0"/>
              <a:t>"The compensation and capitalization models: A test of two approaches to individualizing the treatment of depression."  </a:t>
            </a:r>
            <a:r>
              <a:rPr lang="en-GB" sz="1600" dirty="0" smtClean="0"/>
              <a:t>BRAT 2012; 50: 699-706 </a:t>
            </a:r>
            <a:endParaRPr lang="en-GB" sz="1600" dirty="0"/>
          </a:p>
        </p:txBody>
      </p:sp>
    </p:spTree>
    <p:extLst>
      <p:ext uri="{BB962C8B-B14F-4D97-AF65-F5344CB8AC3E}">
        <p14:creationId xmlns:p14="http://schemas.microsoft.com/office/powerpoint/2010/main" val="15080497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Line 6"/>
          <p:cNvSpPr>
            <a:spLocks noChangeShapeType="1"/>
          </p:cNvSpPr>
          <p:nvPr/>
        </p:nvSpPr>
        <p:spPr bwMode="auto">
          <a:xfrm>
            <a:off x="594011" y="5589240"/>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Title 7"/>
          <p:cNvSpPr>
            <a:spLocks noGrp="1"/>
          </p:cNvSpPr>
          <p:nvPr>
            <p:ph type="title"/>
          </p:nvPr>
        </p:nvSpPr>
        <p:spPr>
          <a:xfrm>
            <a:off x="1889448" y="179610"/>
            <a:ext cx="5400600" cy="873126"/>
          </a:xfrm>
        </p:spPr>
        <p:txBody>
          <a:bodyPr/>
          <a:lstStyle/>
          <a:p>
            <a:pPr algn="ctr">
              <a:defRPr/>
            </a:pPr>
            <a:r>
              <a:rPr lang="en-GB" sz="4000" b="0" dirty="0" smtClean="0"/>
              <a:t>a contextual model  </a:t>
            </a:r>
            <a:endParaRPr lang="en-GB" sz="4000" b="0" dirty="0"/>
          </a:p>
        </p:txBody>
      </p:sp>
      <p:sp>
        <p:nvSpPr>
          <p:cNvPr id="19462" name="TextBox 9"/>
          <p:cNvSpPr txBox="1">
            <a:spLocks noChangeArrowheads="1"/>
          </p:cNvSpPr>
          <p:nvPr/>
        </p:nvSpPr>
        <p:spPr bwMode="auto">
          <a:xfrm>
            <a:off x="107504" y="5949280"/>
            <a:ext cx="896448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dirty="0" err="1" smtClean="0">
                <a:effectLst>
                  <a:outerShdw blurRad="50800" dist="38100" dir="2700000" algn="tl" rotWithShape="0">
                    <a:prstClr val="black">
                      <a:alpha val="40000"/>
                    </a:prstClr>
                  </a:outerShdw>
                </a:effectLst>
              </a:rPr>
              <a:t>Wampold</a:t>
            </a:r>
            <a:r>
              <a:rPr lang="en-GB" altLang="en-US" sz="1600" dirty="0" smtClean="0">
                <a:effectLst>
                  <a:outerShdw blurRad="50800" dist="38100" dir="2700000" algn="tl" rotWithShape="0">
                    <a:prstClr val="black">
                      <a:alpha val="40000"/>
                    </a:prstClr>
                  </a:outerShdw>
                </a:effectLst>
              </a:rPr>
              <a:t>, B. &amp; </a:t>
            </a:r>
            <a:r>
              <a:rPr lang="en-GB" altLang="en-US" sz="1600" dirty="0">
                <a:effectLst>
                  <a:outerShdw blurRad="50800" dist="38100" dir="2700000" algn="tl" rotWithShape="0">
                    <a:prstClr val="black">
                      <a:alpha val="40000"/>
                    </a:prstClr>
                  </a:outerShdw>
                </a:effectLst>
              </a:rPr>
              <a:t>Z</a:t>
            </a:r>
            <a:r>
              <a:rPr lang="en-GB" altLang="en-US" sz="1600" dirty="0" smtClean="0">
                <a:effectLst>
                  <a:outerShdw blurRad="50800" dist="38100" dir="2700000" algn="tl" rotWithShape="0">
                    <a:prstClr val="black">
                      <a:alpha val="40000"/>
                    </a:prstClr>
                  </a:outerShdw>
                </a:effectLst>
              </a:rPr>
              <a:t>. </a:t>
            </a:r>
            <a:r>
              <a:rPr lang="en-GB" altLang="en-US" sz="1600" dirty="0" err="1" smtClean="0">
                <a:effectLst>
                  <a:outerShdw blurRad="50800" dist="38100" dir="2700000" algn="tl" rotWithShape="0">
                    <a:prstClr val="black">
                      <a:alpha val="40000"/>
                    </a:prstClr>
                  </a:outerShdw>
                </a:effectLst>
              </a:rPr>
              <a:t>Imel</a:t>
            </a:r>
            <a:r>
              <a:rPr lang="en-GB" altLang="en-US" sz="1600" dirty="0" smtClean="0">
                <a:effectLst>
                  <a:outerShdw blurRad="50800" dist="38100" dir="2700000" algn="tl" rotWithShape="0">
                    <a:prstClr val="black">
                      <a:alpha val="40000"/>
                    </a:prstClr>
                  </a:outerShdw>
                </a:effectLst>
              </a:rPr>
              <a:t> </a:t>
            </a:r>
            <a:r>
              <a:rPr lang="en-GB" altLang="en-US" sz="1600" dirty="0">
                <a:effectLst>
                  <a:outerShdw blurRad="50800" dist="38100" dir="2700000" algn="tl" rotWithShape="0">
                    <a:prstClr val="black">
                      <a:alpha val="40000"/>
                    </a:prstClr>
                  </a:outerShdw>
                </a:effectLst>
              </a:rPr>
              <a:t>(</a:t>
            </a:r>
            <a:r>
              <a:rPr lang="en-GB" altLang="en-US" sz="1600" dirty="0" smtClean="0">
                <a:effectLst>
                  <a:outerShdw blurRad="50800" dist="38100" dir="2700000" algn="tl" rotWithShape="0">
                    <a:prstClr val="black">
                      <a:alpha val="40000"/>
                    </a:prstClr>
                  </a:outerShdw>
                </a:effectLst>
              </a:rPr>
              <a:t>2015)</a:t>
            </a:r>
            <a:r>
              <a:rPr lang="en-GB" altLang="en-US" sz="1600" dirty="0">
                <a:effectLst>
                  <a:outerShdw blurRad="50800" dist="38100" dir="2700000" algn="tl" rotWithShape="0">
                    <a:prstClr val="black">
                      <a:alpha val="40000"/>
                    </a:prstClr>
                  </a:outerShdw>
                </a:effectLst>
              </a:rPr>
              <a:t>. </a:t>
            </a:r>
            <a:r>
              <a:rPr lang="en-GB" altLang="en-US" sz="1600" i="1" dirty="0" smtClean="0">
                <a:effectLst>
                  <a:outerShdw blurRad="50800" dist="38100" dir="2700000" algn="tl" rotWithShape="0">
                    <a:prstClr val="black">
                      <a:alpha val="40000"/>
                    </a:prstClr>
                  </a:outerShdw>
                </a:effectLst>
              </a:rPr>
              <a:t>”The great psychotherapy debate: the evidence for what makes psychotherapy work (2</a:t>
            </a:r>
            <a:r>
              <a:rPr lang="en-GB" altLang="en-US" sz="1600" i="1" baseline="30000" dirty="0" smtClean="0">
                <a:effectLst>
                  <a:outerShdw blurRad="50800" dist="38100" dir="2700000" algn="tl" rotWithShape="0">
                    <a:prstClr val="black">
                      <a:alpha val="40000"/>
                    </a:prstClr>
                  </a:outerShdw>
                </a:effectLst>
              </a:rPr>
              <a:t>nd</a:t>
            </a:r>
            <a:r>
              <a:rPr lang="en-GB" altLang="en-US" sz="1600" i="1" dirty="0" smtClean="0">
                <a:effectLst>
                  <a:outerShdw blurRad="50800" dist="38100" dir="2700000" algn="tl" rotWithShape="0">
                    <a:prstClr val="black">
                      <a:alpha val="40000"/>
                    </a:prstClr>
                  </a:outerShdw>
                </a:effectLst>
              </a:rPr>
              <a:t> </a:t>
            </a:r>
            <a:r>
              <a:rPr lang="en-GB" altLang="en-US" sz="1600" i="1" dirty="0" err="1" smtClean="0">
                <a:effectLst>
                  <a:outerShdw blurRad="50800" dist="38100" dir="2700000" algn="tl" rotWithShape="0">
                    <a:prstClr val="black">
                      <a:alpha val="40000"/>
                    </a:prstClr>
                  </a:outerShdw>
                </a:effectLst>
              </a:rPr>
              <a:t>ed</a:t>
            </a:r>
            <a:r>
              <a:rPr lang="en-GB" altLang="en-US" sz="1600" i="1" dirty="0" smtClean="0">
                <a:effectLst>
                  <a:outerShdw blurRad="50800" dist="38100" dir="2700000" algn="tl" rotWithShape="0">
                    <a:prstClr val="black">
                      <a:alpha val="40000"/>
                    </a:prstClr>
                  </a:outerShdw>
                </a:effectLst>
              </a:rPr>
              <a:t>).</a:t>
            </a:r>
            <a:r>
              <a:rPr lang="en-GB" altLang="en-US" sz="1600" i="1" dirty="0">
                <a:effectLst>
                  <a:outerShdw blurRad="50800" dist="38100" dir="2700000" algn="tl" rotWithShape="0">
                    <a:prstClr val="black">
                      <a:alpha val="40000"/>
                    </a:prstClr>
                  </a:outerShdw>
                </a:effectLst>
              </a:rPr>
              <a:t>" </a:t>
            </a:r>
            <a:r>
              <a:rPr lang="en-GB" altLang="en-US" sz="1600" i="1" dirty="0" smtClean="0">
                <a:effectLst>
                  <a:outerShdw blurRad="50800" dist="38100" dir="2700000" algn="tl" rotWithShape="0">
                    <a:prstClr val="black">
                      <a:alpha val="40000"/>
                    </a:prstClr>
                  </a:outerShdw>
                </a:effectLst>
              </a:rPr>
              <a:t> p.54 (adapted).  </a:t>
            </a:r>
            <a:r>
              <a:rPr lang="en-GB" altLang="en-US" sz="1600" i="1" dirty="0" err="1" smtClean="0">
                <a:effectLst>
                  <a:outerShdw blurRad="50800" dist="38100" dir="2700000" algn="tl" rotWithShape="0">
                    <a:prstClr val="black">
                      <a:alpha val="40000"/>
                    </a:prstClr>
                  </a:outerShdw>
                </a:effectLst>
              </a:rPr>
              <a:t>Routledge</a:t>
            </a:r>
            <a:r>
              <a:rPr lang="en-GB" altLang="en-US" sz="1600" i="1" dirty="0" smtClean="0">
                <a:effectLst>
                  <a:outerShdw blurRad="50800" dist="38100" dir="2700000" algn="tl" rotWithShape="0">
                    <a:prstClr val="black">
                      <a:alpha val="40000"/>
                    </a:prstClr>
                  </a:outerShdw>
                </a:effectLst>
              </a:rPr>
              <a:t>: New York</a:t>
            </a:r>
            <a:r>
              <a:rPr lang="en-GB" altLang="en-US" sz="1600" dirty="0" smtClean="0">
                <a:effectLst>
                  <a:outerShdw blurRad="50800" dist="38100" dir="2700000" algn="tl" rotWithShape="0">
                    <a:prstClr val="black">
                      <a:alpha val="40000"/>
                    </a:prstClr>
                  </a:outerShdw>
                </a:effectLst>
              </a:rPr>
              <a:t>.</a:t>
            </a:r>
            <a:r>
              <a:rPr lang="en-GB" altLang="en-US" sz="1600" u="sng" dirty="0" smtClean="0">
                <a:effectLst>
                  <a:outerShdw blurRad="50800" dist="38100" dir="2700000" algn="tl" rotWithShape="0">
                    <a:prstClr val="black">
                      <a:alpha val="40000"/>
                    </a:prstClr>
                  </a:outerShdw>
                </a:effectLst>
              </a:rPr>
              <a:t> </a:t>
            </a:r>
            <a:endParaRPr lang="en-GB" altLang="en-US" sz="1600" u="sng" dirty="0">
              <a:effectLst>
                <a:outerShdw blurRad="50800" dist="38100" dir="2700000" algn="tl" rotWithShape="0">
                  <a:prstClr val="black">
                    <a:alpha val="40000"/>
                  </a:prstClr>
                </a:outerShdw>
              </a:effectLst>
            </a:endParaRPr>
          </a:p>
        </p:txBody>
      </p:sp>
      <p:cxnSp>
        <p:nvCxnSpPr>
          <p:cNvPr id="42" name="Straight Arrow Connector 41"/>
          <p:cNvCxnSpPr>
            <a:stCxn id="32" idx="3"/>
            <a:endCxn id="29" idx="1"/>
          </p:cNvCxnSpPr>
          <p:nvPr/>
        </p:nvCxnSpPr>
        <p:spPr>
          <a:xfrm flipV="1">
            <a:off x="7254044" y="2559968"/>
            <a:ext cx="360040" cy="7231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4" idx="3"/>
            <a:endCxn id="35" idx="1"/>
          </p:cNvCxnSpPr>
          <p:nvPr/>
        </p:nvCxnSpPr>
        <p:spPr>
          <a:xfrm>
            <a:off x="5669868" y="4329971"/>
            <a:ext cx="4320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33" idx="3"/>
            <a:endCxn id="34" idx="1"/>
          </p:cNvCxnSpPr>
          <p:nvPr/>
        </p:nvCxnSpPr>
        <p:spPr>
          <a:xfrm>
            <a:off x="3725652" y="4329971"/>
            <a:ext cx="4320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9483" name="Group 19482"/>
          <p:cNvGrpSpPr/>
          <p:nvPr/>
        </p:nvGrpSpPr>
        <p:grpSpPr>
          <a:xfrm>
            <a:off x="125252" y="1872986"/>
            <a:ext cx="8928992" cy="2780150"/>
            <a:chOff x="107504" y="1913056"/>
            <a:chExt cx="8928992" cy="2780150"/>
          </a:xfrm>
        </p:grpSpPr>
        <p:sp>
          <p:nvSpPr>
            <p:cNvPr id="21" name="TextBox 1"/>
            <p:cNvSpPr txBox="1">
              <a:spLocks noChangeArrowheads="1"/>
            </p:cNvSpPr>
            <p:nvPr/>
          </p:nvSpPr>
          <p:spPr bwMode="auto">
            <a:xfrm>
              <a:off x="395536" y="2865710"/>
              <a:ext cx="1872208" cy="923330"/>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trust</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understanding</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expertise</a:t>
              </a:r>
              <a:endParaRPr lang="en-GB" altLang="en-US" sz="1800" i="1" dirty="0">
                <a:solidFill>
                  <a:schemeClr val="tx2"/>
                </a:solidFill>
                <a:effectLst>
                  <a:outerShdw blurRad="50800" dist="38100" dir="2700000" algn="tl" rotWithShape="0">
                    <a:prstClr val="black">
                      <a:alpha val="40000"/>
                    </a:prstClr>
                  </a:outerShdw>
                </a:effectLst>
              </a:endParaRPr>
            </a:p>
          </p:txBody>
        </p:sp>
        <p:grpSp>
          <p:nvGrpSpPr>
            <p:cNvPr id="27" name="Group 26"/>
            <p:cNvGrpSpPr/>
            <p:nvPr/>
          </p:nvGrpSpPr>
          <p:grpSpPr>
            <a:xfrm>
              <a:off x="7596336" y="2276872"/>
              <a:ext cx="1440160" cy="2016224"/>
              <a:chOff x="7596336" y="2276872"/>
              <a:chExt cx="1440160" cy="2016224"/>
            </a:xfrm>
          </p:grpSpPr>
          <p:sp>
            <p:nvSpPr>
              <p:cNvPr id="29" name="TextBox 1"/>
              <p:cNvSpPr txBox="1">
                <a:spLocks noChangeArrowheads="1"/>
              </p:cNvSpPr>
              <p:nvPr/>
            </p:nvSpPr>
            <p:spPr bwMode="auto">
              <a:xfrm>
                <a:off x="7596336" y="2276872"/>
                <a:ext cx="1440160"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better life quality</a:t>
                </a:r>
                <a:endParaRPr lang="en-GB" altLang="en-US" sz="1800" i="1" dirty="0">
                  <a:solidFill>
                    <a:schemeClr val="tx2"/>
                  </a:solidFill>
                  <a:effectLst>
                    <a:outerShdw blurRad="50800" dist="38100" dir="2700000" algn="tl" rotWithShape="0">
                      <a:prstClr val="black">
                        <a:alpha val="40000"/>
                      </a:prstClr>
                    </a:outerShdw>
                  </a:effectLst>
                </a:endParaRPr>
              </a:p>
            </p:txBody>
          </p:sp>
          <p:sp>
            <p:nvSpPr>
              <p:cNvPr id="30" name="TextBox 1"/>
              <p:cNvSpPr txBox="1">
                <a:spLocks noChangeArrowheads="1"/>
              </p:cNvSpPr>
              <p:nvPr/>
            </p:nvSpPr>
            <p:spPr bwMode="auto">
              <a:xfrm>
                <a:off x="7596336" y="3646765"/>
                <a:ext cx="1440160"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symptom</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reduction</a:t>
                </a:r>
                <a:endParaRPr lang="en-GB" altLang="en-US" sz="1800" i="1" dirty="0">
                  <a:solidFill>
                    <a:schemeClr val="tx2"/>
                  </a:solidFill>
                  <a:effectLst>
                    <a:outerShdw blurRad="50800" dist="38100" dir="2700000" algn="tl" rotWithShape="0">
                      <a:prstClr val="black">
                        <a:alpha val="40000"/>
                      </a:prstClr>
                    </a:outerShdw>
                  </a:effectLst>
                </a:endParaRPr>
              </a:p>
            </p:txBody>
          </p:sp>
        </p:grpSp>
        <p:grpSp>
          <p:nvGrpSpPr>
            <p:cNvPr id="26" name="Group 25"/>
            <p:cNvGrpSpPr/>
            <p:nvPr/>
          </p:nvGrpSpPr>
          <p:grpSpPr>
            <a:xfrm>
              <a:off x="2627784" y="1953126"/>
              <a:ext cx="4608512" cy="2740080"/>
              <a:chOff x="2627784" y="1839307"/>
              <a:chExt cx="4608512" cy="2740080"/>
            </a:xfrm>
          </p:grpSpPr>
          <p:sp>
            <p:nvSpPr>
              <p:cNvPr id="31" name="TextBox 1"/>
              <p:cNvSpPr txBox="1">
                <a:spLocks noChangeArrowheads="1"/>
              </p:cNvSpPr>
              <p:nvPr/>
            </p:nvSpPr>
            <p:spPr bwMode="auto">
              <a:xfrm>
                <a:off x="2627784" y="1839307"/>
                <a:ext cx="4608512"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real relationship</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belongingness, social connection</a:t>
                </a:r>
              </a:p>
            </p:txBody>
          </p:sp>
          <p:sp>
            <p:nvSpPr>
              <p:cNvPr id="32" name="TextBox 1"/>
              <p:cNvSpPr txBox="1">
                <a:spLocks noChangeArrowheads="1"/>
              </p:cNvSpPr>
              <p:nvPr/>
            </p:nvSpPr>
            <p:spPr bwMode="auto">
              <a:xfrm>
                <a:off x="2627784" y="2886182"/>
                <a:ext cx="4608512"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creation of expectation through explanation &amp; some form of treatment</a:t>
                </a:r>
              </a:p>
            </p:txBody>
          </p:sp>
          <p:grpSp>
            <p:nvGrpSpPr>
              <p:cNvPr id="25" name="Group 24"/>
              <p:cNvGrpSpPr/>
              <p:nvPr/>
            </p:nvGrpSpPr>
            <p:grpSpPr>
              <a:xfrm>
                <a:off x="2627784" y="3933056"/>
                <a:ext cx="4608512" cy="646331"/>
                <a:chOff x="2627784" y="3933056"/>
                <a:chExt cx="4608512" cy="646331"/>
              </a:xfrm>
            </p:grpSpPr>
            <p:sp>
              <p:nvSpPr>
                <p:cNvPr id="33" name="TextBox 1"/>
                <p:cNvSpPr txBox="1">
                  <a:spLocks noChangeArrowheads="1"/>
                </p:cNvSpPr>
                <p:nvPr/>
              </p:nvSpPr>
              <p:spPr bwMode="auto">
                <a:xfrm>
                  <a:off x="2627784" y="3933056"/>
                  <a:ext cx="1080120"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tasks</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goals</a:t>
                  </a:r>
                </a:p>
              </p:txBody>
            </p:sp>
            <p:sp>
              <p:nvSpPr>
                <p:cNvPr id="34" name="TextBox 1"/>
                <p:cNvSpPr txBox="1">
                  <a:spLocks noChangeArrowheads="1"/>
                </p:cNvSpPr>
                <p:nvPr/>
              </p:nvSpPr>
              <p:spPr bwMode="auto">
                <a:xfrm>
                  <a:off x="4139952" y="3933056"/>
                  <a:ext cx="1512168"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therapeutic</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actions</a:t>
                  </a:r>
                </a:p>
              </p:txBody>
            </p:sp>
            <p:sp>
              <p:nvSpPr>
                <p:cNvPr id="35" name="TextBox 1"/>
                <p:cNvSpPr txBox="1">
                  <a:spLocks noChangeArrowheads="1"/>
                </p:cNvSpPr>
                <p:nvPr/>
              </p:nvSpPr>
              <p:spPr bwMode="auto">
                <a:xfrm>
                  <a:off x="6084168" y="3933056"/>
                  <a:ext cx="1152128"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healthy</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actions</a:t>
                  </a:r>
                </a:p>
              </p:txBody>
            </p:sp>
          </p:grpSp>
        </p:grpSp>
        <p:sp>
          <p:nvSpPr>
            <p:cNvPr id="39" name="TextBox 1"/>
            <p:cNvSpPr txBox="1">
              <a:spLocks noChangeArrowheads="1"/>
            </p:cNvSpPr>
            <p:nvPr/>
          </p:nvSpPr>
          <p:spPr bwMode="auto">
            <a:xfrm>
              <a:off x="107504" y="1913056"/>
              <a:ext cx="1440160" cy="400110"/>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2000" i="1" dirty="0" smtClean="0">
                  <a:solidFill>
                    <a:schemeClr val="tx2"/>
                  </a:solidFill>
                  <a:effectLst>
                    <a:outerShdw blurRad="50800" dist="38100" dir="2700000" algn="tl" rotWithShape="0">
                      <a:prstClr val="black">
                        <a:alpha val="40000"/>
                      </a:prstClr>
                    </a:outerShdw>
                  </a:effectLst>
                </a:rPr>
                <a:t>therapist</a:t>
              </a:r>
            </a:p>
          </p:txBody>
        </p:sp>
        <p:sp>
          <p:nvSpPr>
            <p:cNvPr id="41" name="TextBox 1"/>
            <p:cNvSpPr txBox="1">
              <a:spLocks noChangeArrowheads="1"/>
            </p:cNvSpPr>
            <p:nvPr/>
          </p:nvSpPr>
          <p:spPr bwMode="auto">
            <a:xfrm>
              <a:off x="107504" y="4293096"/>
              <a:ext cx="1440160" cy="400110"/>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2000" i="1" dirty="0" smtClean="0">
                  <a:solidFill>
                    <a:schemeClr val="tx2"/>
                  </a:solidFill>
                  <a:effectLst>
                    <a:outerShdw blurRad="50800" dist="38100" dir="2700000" algn="tl" rotWithShape="0">
                      <a:prstClr val="black">
                        <a:alpha val="40000"/>
                      </a:prstClr>
                    </a:outerShdw>
                  </a:effectLst>
                </a:rPr>
                <a:t>client</a:t>
              </a:r>
            </a:p>
          </p:txBody>
        </p:sp>
        <p:cxnSp>
          <p:nvCxnSpPr>
            <p:cNvPr id="3" name="Straight Arrow Connector 2"/>
            <p:cNvCxnSpPr>
              <a:stCxn id="39" idx="2"/>
              <a:endCxn id="21" idx="0"/>
            </p:cNvCxnSpPr>
            <p:nvPr/>
          </p:nvCxnSpPr>
          <p:spPr>
            <a:xfrm>
              <a:off x="827584" y="2313166"/>
              <a:ext cx="504056" cy="5525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41" idx="0"/>
              <a:endCxn id="21" idx="2"/>
            </p:cNvCxnSpPr>
            <p:nvPr/>
          </p:nvCxnSpPr>
          <p:spPr>
            <a:xfrm flipV="1">
              <a:off x="827584" y="3789040"/>
              <a:ext cx="504056"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21" idx="3"/>
              <a:endCxn id="31" idx="1"/>
            </p:cNvCxnSpPr>
            <p:nvPr/>
          </p:nvCxnSpPr>
          <p:spPr>
            <a:xfrm flipV="1">
              <a:off x="2267744" y="2276292"/>
              <a:ext cx="360040" cy="10510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21" idx="3"/>
              <a:endCxn id="33" idx="1"/>
            </p:cNvCxnSpPr>
            <p:nvPr/>
          </p:nvCxnSpPr>
          <p:spPr>
            <a:xfrm>
              <a:off x="2267744" y="3327375"/>
              <a:ext cx="360040" cy="1042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1" idx="3"/>
              <a:endCxn id="32" idx="1"/>
            </p:cNvCxnSpPr>
            <p:nvPr/>
          </p:nvCxnSpPr>
          <p:spPr>
            <a:xfrm flipV="1">
              <a:off x="2267744" y="3323167"/>
              <a:ext cx="360040" cy="42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1" idx="3"/>
              <a:endCxn id="29" idx="1"/>
            </p:cNvCxnSpPr>
            <p:nvPr/>
          </p:nvCxnSpPr>
          <p:spPr>
            <a:xfrm>
              <a:off x="7236296" y="2276292"/>
              <a:ext cx="360040" cy="3237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32" idx="3"/>
              <a:endCxn id="30" idx="1"/>
            </p:cNvCxnSpPr>
            <p:nvPr/>
          </p:nvCxnSpPr>
          <p:spPr>
            <a:xfrm>
              <a:off x="7236296" y="3323167"/>
              <a:ext cx="360040" cy="6467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35" idx="3"/>
              <a:endCxn id="30" idx="1"/>
            </p:cNvCxnSpPr>
            <p:nvPr/>
          </p:nvCxnSpPr>
          <p:spPr>
            <a:xfrm flipV="1">
              <a:off x="7236296" y="3969931"/>
              <a:ext cx="360040" cy="4001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29" idx="2"/>
              <a:endCxn id="30" idx="0"/>
            </p:cNvCxnSpPr>
            <p:nvPr/>
          </p:nvCxnSpPr>
          <p:spPr>
            <a:xfrm>
              <a:off x="8316416" y="2923203"/>
              <a:ext cx="0" cy="72356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251520" y="2313166"/>
              <a:ext cx="0" cy="197993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693767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Line 6"/>
          <p:cNvSpPr>
            <a:spLocks noChangeShapeType="1"/>
          </p:cNvSpPr>
          <p:nvPr/>
        </p:nvSpPr>
        <p:spPr bwMode="auto">
          <a:xfrm>
            <a:off x="539751" y="6092825"/>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 name="TextBox 2"/>
          <p:cNvSpPr txBox="1"/>
          <p:nvPr/>
        </p:nvSpPr>
        <p:spPr>
          <a:xfrm>
            <a:off x="-109166" y="1052513"/>
            <a:ext cx="5905302" cy="4893647"/>
          </a:xfrm>
          <a:prstGeom prst="rect">
            <a:avLst/>
          </a:prstGeom>
          <a:noFill/>
        </p:spPr>
        <p:txBody>
          <a:bodyPr wrap="square">
            <a:spAutoFit/>
          </a:bodyPr>
          <a:lstStyle/>
          <a:p>
            <a:pPr marL="365125" indent="-365125">
              <a:buClr>
                <a:srgbClr val="FFCC00"/>
              </a:buClr>
              <a:buSzPct val="110000"/>
              <a:buFont typeface="Wingdings" pitchFamily="2" charset="2"/>
              <a:buChar char="²"/>
              <a:defRPr/>
            </a:pPr>
            <a:r>
              <a:rPr lang="en-GB" sz="2400" dirty="0">
                <a:effectLst>
                  <a:outerShdw blurRad="38100" dist="38100" dir="2700000" algn="tl">
                    <a:srgbClr val="000000">
                      <a:alpha val="43137"/>
                    </a:srgbClr>
                  </a:outerShdw>
                </a:effectLst>
                <a:cs typeface="+mn-cs"/>
              </a:rPr>
              <a:t>best results typically depend on the therapists involved being committed to using feedback  </a:t>
            </a:r>
          </a:p>
          <a:p>
            <a:pPr marL="365125" indent="-365125">
              <a:buClr>
                <a:srgbClr val="FFCC00"/>
              </a:buClr>
              <a:buSzPct val="110000"/>
              <a:buFont typeface="Wingdings" pitchFamily="2" charset="2"/>
              <a:buChar char="²"/>
              <a:defRPr/>
            </a:pPr>
            <a:r>
              <a:rPr lang="en-GB" sz="2400" dirty="0">
                <a:effectLst>
                  <a:outerShdw blurRad="38100" dist="38100" dir="2700000" algn="tl">
                    <a:srgbClr val="000000">
                      <a:alpha val="43137"/>
                    </a:srgbClr>
                  </a:outerShdw>
                </a:effectLst>
                <a:cs typeface="+mn-cs"/>
              </a:rPr>
              <a:t>regular sessional assessment of outcome progress &amp; therapeutic alliance given to both therapist &amp; client for possible discussion</a:t>
            </a:r>
          </a:p>
          <a:p>
            <a:pPr marL="365125" indent="-365125">
              <a:buClr>
                <a:srgbClr val="FFCC00"/>
              </a:buClr>
              <a:buSzPct val="110000"/>
              <a:buFont typeface="Wingdings" pitchFamily="2" charset="2"/>
              <a:buChar char="²"/>
              <a:defRPr/>
            </a:pPr>
            <a:r>
              <a:rPr lang="en-GB" sz="2400" dirty="0">
                <a:effectLst>
                  <a:outerShdw blurRad="38100" dist="38100" dir="2700000" algn="tl">
                    <a:srgbClr val="000000">
                      <a:alpha val="43137"/>
                    </a:srgbClr>
                  </a:outerShdw>
                </a:effectLst>
                <a:cs typeface="+mn-cs"/>
              </a:rPr>
              <a:t>current evidence suggests this halves client deterioration rates</a:t>
            </a:r>
          </a:p>
          <a:p>
            <a:pPr marL="365125" indent="-365125">
              <a:buClr>
                <a:srgbClr val="FFCC00"/>
              </a:buClr>
              <a:buSzPct val="110000"/>
              <a:buFont typeface="Wingdings" pitchFamily="2" charset="2"/>
              <a:buChar char="²"/>
              <a:defRPr/>
            </a:pPr>
            <a:r>
              <a:rPr lang="en-GB" sz="2400" dirty="0">
                <a:effectLst>
                  <a:outerShdw blurRad="38100" dist="38100" dir="2700000" algn="tl">
                    <a:srgbClr val="000000">
                      <a:alpha val="43137"/>
                    </a:srgbClr>
                  </a:outerShdw>
                </a:effectLst>
                <a:cs typeface="+mn-cs"/>
              </a:rPr>
              <a:t>there are encouraging increases in treatment gains as well - e.g. using </a:t>
            </a:r>
            <a:r>
              <a:rPr lang="en-GB" sz="2400" dirty="0" err="1">
                <a:effectLst>
                  <a:outerShdw blurRad="38100" dist="38100" dir="2700000" algn="tl">
                    <a:srgbClr val="000000">
                      <a:alpha val="43137"/>
                    </a:srgbClr>
                  </a:outerShdw>
                </a:effectLst>
                <a:cs typeface="+mn-cs"/>
              </a:rPr>
              <a:t>pcoms</a:t>
            </a:r>
            <a:r>
              <a:rPr lang="en-GB" sz="2400" dirty="0">
                <a:effectLst>
                  <a:outerShdw blurRad="38100" dist="38100" dir="2700000" algn="tl">
                    <a:srgbClr val="000000">
                      <a:alpha val="43137"/>
                    </a:srgbClr>
                  </a:outerShdw>
                </a:effectLst>
                <a:cs typeface="+mn-cs"/>
              </a:rPr>
              <a:t>, reliable improve-</a:t>
            </a:r>
            <a:r>
              <a:rPr lang="en-GB" sz="2400" dirty="0" err="1">
                <a:effectLst>
                  <a:outerShdw blurRad="38100" dist="38100" dir="2700000" algn="tl">
                    <a:srgbClr val="000000">
                      <a:alpha val="43137"/>
                    </a:srgbClr>
                  </a:outerShdw>
                </a:effectLst>
                <a:cs typeface="+mn-cs"/>
              </a:rPr>
              <a:t>ment</a:t>
            </a:r>
            <a:r>
              <a:rPr lang="en-GB" sz="2400" dirty="0">
                <a:effectLst>
                  <a:outerShdw blurRad="38100" dist="38100" dir="2700000" algn="tl">
                    <a:srgbClr val="000000">
                      <a:alpha val="43137"/>
                    </a:srgbClr>
                  </a:outerShdw>
                </a:effectLst>
                <a:cs typeface="+mn-cs"/>
              </a:rPr>
              <a:t> rates increase by 3.5 x  </a:t>
            </a:r>
          </a:p>
        </p:txBody>
      </p:sp>
      <p:sp>
        <p:nvSpPr>
          <p:cNvPr id="28678" name="Text Box 5"/>
          <p:cNvSpPr txBox="1">
            <a:spLocks noChangeArrowheads="1"/>
          </p:cNvSpPr>
          <p:nvPr/>
        </p:nvSpPr>
        <p:spPr bwMode="auto">
          <a:xfrm>
            <a:off x="35496" y="6167438"/>
            <a:ext cx="8856984"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dirty="0" err="1"/>
              <a:t>Castonguay</a:t>
            </a:r>
            <a:r>
              <a:rPr lang="en-GB" altLang="en-US" sz="1600" dirty="0"/>
              <a:t>, L., M. </a:t>
            </a:r>
            <a:r>
              <a:rPr lang="en-GB" altLang="en-US" sz="1600" dirty="0" err="1"/>
              <a:t>Barkham</a:t>
            </a:r>
            <a:r>
              <a:rPr lang="en-GB" altLang="en-US" sz="1600" dirty="0"/>
              <a:t>, W. Lutz, et al. (2013). </a:t>
            </a:r>
            <a:r>
              <a:rPr lang="en-GB" altLang="en-US" sz="1600" i="1" dirty="0"/>
              <a:t>“Practice-orientated research.” </a:t>
            </a:r>
            <a:r>
              <a:rPr lang="en-GB" altLang="en-US" sz="1600" dirty="0"/>
              <a:t>in M. J. Lambert (</a:t>
            </a:r>
            <a:r>
              <a:rPr lang="en-GB" altLang="en-US" sz="1600" dirty="0" err="1"/>
              <a:t>ed</a:t>
            </a:r>
            <a:r>
              <a:rPr lang="en-GB" altLang="en-US" sz="1600" dirty="0"/>
              <a:t>) </a:t>
            </a:r>
            <a:r>
              <a:rPr lang="en-GB" altLang="en-US" sz="1600" i="1" dirty="0"/>
              <a:t>“Handbook of psychotherapy and </a:t>
            </a:r>
            <a:r>
              <a:rPr lang="en-GB" altLang="en-US" sz="1600" i="1" dirty="0" err="1"/>
              <a:t>behavior</a:t>
            </a:r>
            <a:r>
              <a:rPr lang="en-GB" altLang="en-US" sz="1600" i="1" dirty="0"/>
              <a:t> change (6</a:t>
            </a:r>
            <a:r>
              <a:rPr lang="en-GB" altLang="en-US" sz="1600" i="1" baseline="30000" dirty="0"/>
              <a:t>th</a:t>
            </a:r>
            <a:r>
              <a:rPr lang="en-GB" altLang="en-US" sz="1600" i="1" dirty="0"/>
              <a:t> </a:t>
            </a:r>
            <a:r>
              <a:rPr lang="en-GB" altLang="en-US" sz="1600" i="1" dirty="0" err="1"/>
              <a:t>ed</a:t>
            </a:r>
            <a:r>
              <a:rPr lang="en-GB" altLang="en-US" sz="1600" i="1" dirty="0"/>
              <a:t>)”</a:t>
            </a:r>
            <a:endParaRPr lang="en-GB" altLang="en-US" sz="1600" dirty="0"/>
          </a:p>
        </p:txBody>
      </p:sp>
      <p:pic>
        <p:nvPicPr>
          <p:cNvPr id="28674" name="Picture 3" descr="C:\Users\James\AppData\Local\Microsoft\Windows\Temporary Internet Files\Content.IE5\FTOPJ1H1\MC90012767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3801" y="415925"/>
            <a:ext cx="36115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Rot="1" noChangeArrowheads="1"/>
          </p:cNvSpPr>
          <p:nvPr>
            <p:ph type="title"/>
          </p:nvPr>
        </p:nvSpPr>
        <p:spPr>
          <a:xfrm>
            <a:off x="0" y="44450"/>
            <a:ext cx="9180513" cy="1143000"/>
          </a:xfrm>
        </p:spPr>
        <p:txBody>
          <a:bodyPr/>
          <a:lstStyle/>
          <a:p>
            <a:pPr eaLnBrk="1" hangingPunct="1">
              <a:defRPr/>
            </a:pPr>
            <a:r>
              <a:rPr lang="en-GB" sz="4000" dirty="0" smtClean="0"/>
              <a:t>to get best results from feedback</a:t>
            </a:r>
          </a:p>
        </p:txBody>
      </p:sp>
    </p:spTree>
    <p:extLst>
      <p:ext uri="{BB962C8B-B14F-4D97-AF65-F5344CB8AC3E}">
        <p14:creationId xmlns:p14="http://schemas.microsoft.com/office/powerpoint/2010/main" val="22406000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p:cNvSpPr txBox="1">
            <a:spLocks/>
          </p:cNvSpPr>
          <p:nvPr/>
        </p:nvSpPr>
        <p:spPr bwMode="auto">
          <a:xfrm>
            <a:off x="179512" y="3717032"/>
            <a:ext cx="2880320"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a:defRPr/>
            </a:pPr>
            <a:r>
              <a:rPr lang="en-GB" sz="2400" dirty="0"/>
              <a:t>http://</a:t>
            </a:r>
            <a:r>
              <a:rPr lang="en-GB" sz="2400" dirty="0" err="1"/>
              <a:t>scottdmiller.com</a:t>
            </a:r>
            <a:r>
              <a:rPr lang="en-GB" sz="2400" dirty="0"/>
              <a:t> </a:t>
            </a:r>
            <a:r>
              <a:rPr lang="en-GB" sz="2400" dirty="0" smtClean="0"/>
              <a:t>&amp; https://</a:t>
            </a:r>
            <a:r>
              <a:rPr lang="en-GB" sz="2400" dirty="0" err="1" smtClean="0"/>
              <a:t>heartandsoulofchange.com</a:t>
            </a:r>
            <a:endParaRPr lang="en-GB" sz="2400" b="0" dirty="0">
              <a:latin typeface="+mn-lt"/>
            </a:endParaRPr>
          </a:p>
        </p:txBody>
      </p:sp>
      <p:sp>
        <p:nvSpPr>
          <p:cNvPr id="12" name="Line 6"/>
          <p:cNvSpPr>
            <a:spLocks noChangeShapeType="1"/>
          </p:cNvSpPr>
          <p:nvPr/>
        </p:nvSpPr>
        <p:spPr bwMode="auto">
          <a:xfrm>
            <a:off x="467544" y="6309320"/>
            <a:ext cx="2304256"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 name="Line 6"/>
          <p:cNvSpPr>
            <a:spLocks noChangeShapeType="1"/>
          </p:cNvSpPr>
          <p:nvPr/>
        </p:nvSpPr>
        <p:spPr bwMode="auto">
          <a:xfrm>
            <a:off x="467544" y="3212976"/>
            <a:ext cx="2304256" cy="0"/>
          </a:xfrm>
          <a:prstGeom prst="line">
            <a:avLst/>
          </a:prstGeom>
          <a:noFill/>
          <a:ln w="41275">
            <a:solidFill>
              <a:schemeClr val="fo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2" name="Object 1"/>
          <p:cNvGraphicFramePr>
            <a:graphicFrameLocks noChangeAspect="1"/>
          </p:cNvGraphicFramePr>
          <p:nvPr>
            <p:extLst>
              <p:ext uri="{D42A27DB-BD31-4B8C-83A1-F6EECF244321}">
                <p14:modId xmlns:p14="http://schemas.microsoft.com/office/powerpoint/2010/main" val="2857829225"/>
              </p:ext>
            </p:extLst>
          </p:nvPr>
        </p:nvGraphicFramePr>
        <p:xfrm>
          <a:off x="3203848" y="188640"/>
          <a:ext cx="4364360" cy="6480720"/>
        </p:xfrm>
        <a:graphic>
          <a:graphicData uri="http://schemas.openxmlformats.org/presentationml/2006/ole">
            <mc:AlternateContent xmlns:mc="http://schemas.openxmlformats.org/markup-compatibility/2006">
              <mc:Choice xmlns:v="urn:schemas-microsoft-com:vml" Requires="v">
                <p:oleObj spid="_x0000_s100413" name="Document" r:id="rId3" imgW="6337300" imgH="9410700" progId="Word.Document.8">
                  <p:embed/>
                </p:oleObj>
              </mc:Choice>
              <mc:Fallback>
                <p:oleObj name="Document" r:id="rId3" imgW="6337300" imgH="9410700" progId="Word.Document.8">
                  <p:embed/>
                  <p:pic>
                    <p:nvPicPr>
                      <p:cNvPr id="0" name=""/>
                      <p:cNvPicPr/>
                      <p:nvPr/>
                    </p:nvPicPr>
                    <p:blipFill>
                      <a:blip r:embed="rId4">
                        <a:alphaModFix/>
                      </a:blip>
                      <a:stretch>
                        <a:fillRect/>
                      </a:stretch>
                    </p:blipFill>
                    <p:spPr>
                      <a:xfrm>
                        <a:off x="3203848" y="188640"/>
                        <a:ext cx="4364360" cy="6480720"/>
                      </a:xfrm>
                      <a:prstGeom prst="rect">
                        <a:avLst/>
                      </a:prstGeom>
                      <a:solidFill>
                        <a:schemeClr val="tx1"/>
                      </a:solidFill>
                    </p:spPr>
                  </p:pic>
                </p:oleObj>
              </mc:Fallback>
            </mc:AlternateContent>
          </a:graphicData>
        </a:graphic>
      </p:graphicFrame>
      <p:sp>
        <p:nvSpPr>
          <p:cNvPr id="9" name="Title 7"/>
          <p:cNvSpPr txBox="1">
            <a:spLocks/>
          </p:cNvSpPr>
          <p:nvPr/>
        </p:nvSpPr>
        <p:spPr bwMode="auto">
          <a:xfrm>
            <a:off x="215516" y="1268760"/>
            <a:ext cx="2808312"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a:defRPr/>
            </a:pPr>
            <a:r>
              <a:rPr lang="en-GB" sz="2400" dirty="0"/>
              <a:t>partners for change outcome management system (</a:t>
            </a:r>
            <a:r>
              <a:rPr lang="en-GB" sz="2400" dirty="0" err="1"/>
              <a:t>pcoms</a:t>
            </a:r>
            <a:r>
              <a:rPr lang="en-GB" sz="2400" dirty="0" smtClean="0"/>
              <a:t>)</a:t>
            </a:r>
            <a:endParaRPr lang="en-GB" sz="2400" b="0" dirty="0">
              <a:latin typeface="+mn-lt"/>
            </a:endParaRPr>
          </a:p>
        </p:txBody>
      </p:sp>
    </p:spTree>
    <p:extLst>
      <p:ext uri="{BB962C8B-B14F-4D97-AF65-F5344CB8AC3E}">
        <p14:creationId xmlns:p14="http://schemas.microsoft.com/office/powerpoint/2010/main" val="21832390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p:cNvSpPr txBox="1">
            <a:spLocks/>
          </p:cNvSpPr>
          <p:nvPr/>
        </p:nvSpPr>
        <p:spPr bwMode="auto">
          <a:xfrm>
            <a:off x="179512" y="3717032"/>
            <a:ext cx="2880320"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a:defRPr/>
            </a:pPr>
            <a:r>
              <a:rPr lang="en-GB" sz="2400" dirty="0"/>
              <a:t>http://</a:t>
            </a:r>
            <a:r>
              <a:rPr lang="en-GB" sz="2400" dirty="0" err="1"/>
              <a:t>scottdmiller.com</a:t>
            </a:r>
            <a:r>
              <a:rPr lang="en-GB" sz="2400" dirty="0"/>
              <a:t> </a:t>
            </a:r>
            <a:r>
              <a:rPr lang="en-GB" sz="2400" dirty="0" smtClean="0"/>
              <a:t>&amp; https://</a:t>
            </a:r>
            <a:r>
              <a:rPr lang="en-GB" sz="2400" dirty="0" err="1" smtClean="0"/>
              <a:t>heartandsoulofchange.com</a:t>
            </a:r>
            <a:endParaRPr lang="en-GB" sz="2400" b="0" dirty="0">
              <a:latin typeface="+mn-lt"/>
            </a:endParaRPr>
          </a:p>
        </p:txBody>
      </p:sp>
      <p:sp>
        <p:nvSpPr>
          <p:cNvPr id="12" name="Line 6"/>
          <p:cNvSpPr>
            <a:spLocks noChangeShapeType="1"/>
          </p:cNvSpPr>
          <p:nvPr/>
        </p:nvSpPr>
        <p:spPr bwMode="auto">
          <a:xfrm>
            <a:off x="467544" y="6309320"/>
            <a:ext cx="2304256"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 name="Line 6"/>
          <p:cNvSpPr>
            <a:spLocks noChangeShapeType="1"/>
          </p:cNvSpPr>
          <p:nvPr/>
        </p:nvSpPr>
        <p:spPr bwMode="auto">
          <a:xfrm>
            <a:off x="467544" y="3212976"/>
            <a:ext cx="2304256" cy="0"/>
          </a:xfrm>
          <a:prstGeom prst="line">
            <a:avLst/>
          </a:prstGeom>
          <a:noFill/>
          <a:ln w="41275">
            <a:solidFill>
              <a:schemeClr val="fo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 name="Title 7"/>
          <p:cNvSpPr txBox="1">
            <a:spLocks/>
          </p:cNvSpPr>
          <p:nvPr/>
        </p:nvSpPr>
        <p:spPr bwMode="auto">
          <a:xfrm>
            <a:off x="215516" y="1268760"/>
            <a:ext cx="2808312"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a:defRPr/>
            </a:pPr>
            <a:r>
              <a:rPr lang="en-GB" sz="2400" dirty="0"/>
              <a:t>partners for change outcome management system (</a:t>
            </a:r>
            <a:r>
              <a:rPr lang="en-GB" sz="2400" dirty="0" err="1"/>
              <a:t>pcoms</a:t>
            </a:r>
            <a:r>
              <a:rPr lang="en-GB" sz="2400" dirty="0" smtClean="0"/>
              <a:t>)</a:t>
            </a:r>
            <a:endParaRPr lang="en-GB" sz="2400" b="0" dirty="0">
              <a:latin typeface="+mn-lt"/>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321088525"/>
              </p:ext>
            </p:extLst>
          </p:nvPr>
        </p:nvGraphicFramePr>
        <p:xfrm>
          <a:off x="3148013" y="212884"/>
          <a:ext cx="4524577" cy="6456476"/>
        </p:xfrm>
        <a:graphic>
          <a:graphicData uri="http://schemas.openxmlformats.org/presentationml/2006/ole">
            <mc:AlternateContent xmlns:mc="http://schemas.openxmlformats.org/markup-compatibility/2006">
              <mc:Choice xmlns:v="urn:schemas-microsoft-com:vml" Requires="v">
                <p:oleObj spid="_x0000_s101437" name="Document" r:id="rId3" imgW="6337300" imgH="9042400" progId="Word.Document.8">
                  <p:embed/>
                </p:oleObj>
              </mc:Choice>
              <mc:Fallback>
                <p:oleObj name="Document" r:id="rId3" imgW="6337300" imgH="9042400" progId="Word.Document.8">
                  <p:embed/>
                  <p:pic>
                    <p:nvPicPr>
                      <p:cNvPr id="0" name=""/>
                      <p:cNvPicPr/>
                      <p:nvPr/>
                    </p:nvPicPr>
                    <p:blipFill>
                      <a:blip r:embed="rId4"/>
                      <a:stretch>
                        <a:fillRect/>
                      </a:stretch>
                    </p:blipFill>
                    <p:spPr>
                      <a:xfrm>
                        <a:off x="3148013" y="212884"/>
                        <a:ext cx="4524577" cy="6456476"/>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34264096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2008" y="44624"/>
            <a:ext cx="8964488" cy="1066800"/>
          </a:xfrm>
        </p:spPr>
        <p:txBody>
          <a:bodyPr lIns="92075" tIns="46038" rIns="92075" bIns="46038"/>
          <a:lstStyle/>
          <a:p>
            <a:pPr eaLnBrk="1" hangingPunct="1">
              <a:defRPr/>
            </a:pPr>
            <a:r>
              <a:rPr lang="en-US" sz="4000" dirty="0" smtClean="0"/>
              <a:t>exercise 6: strengths role play</a:t>
            </a:r>
          </a:p>
        </p:txBody>
      </p:sp>
      <p:sp>
        <p:nvSpPr>
          <p:cNvPr id="6148" name="Rectangle 4"/>
          <p:cNvSpPr>
            <a:spLocks noGrp="1" noChangeArrowheads="1"/>
          </p:cNvSpPr>
          <p:nvPr>
            <p:ph type="body" sz="half" idx="1"/>
          </p:nvPr>
        </p:nvSpPr>
        <p:spPr>
          <a:xfrm>
            <a:off x="2843808" y="1052736"/>
            <a:ext cx="6264696" cy="5485928"/>
          </a:xfrm>
        </p:spPr>
        <p:txBody>
          <a:bodyPr lIns="92075" tIns="46038" rIns="92075" bIns="46038"/>
          <a:lstStyle/>
          <a:p>
            <a:pPr marL="0" indent="0" eaLnBrk="1" hangingPunct="1">
              <a:buSzTx/>
              <a:buNone/>
              <a:defRPr/>
            </a:pPr>
            <a:r>
              <a:rPr lang="en-US" dirty="0" smtClean="0">
                <a:solidFill>
                  <a:schemeClr val="accent5"/>
                </a:solidFill>
                <a:effectLst>
                  <a:outerShdw blurRad="50800" dist="38100" dir="2700000" algn="tl" rotWithShape="0">
                    <a:prstClr val="black">
                      <a:alpha val="40000"/>
                    </a:prstClr>
                  </a:outerShdw>
                </a:effectLst>
              </a:rPr>
              <a:t>role play in threes (client, therapist &amp; observer) – client ‘imagine’ that you have been under particularly severe stress; therapist discuss with client what has worked for them in the past and how they could apply this to their current situation (note if any exercise, diet, sleep, alcohol, </a:t>
            </a:r>
            <a:r>
              <a:rPr lang="en-US" dirty="0" err="1" smtClean="0">
                <a:solidFill>
                  <a:schemeClr val="accent5"/>
                </a:solidFill>
                <a:effectLst>
                  <a:outerShdw blurRad="50800" dist="38100" dir="2700000" algn="tl" rotWithShape="0">
                    <a:prstClr val="black">
                      <a:alpha val="40000"/>
                    </a:prstClr>
                  </a:outerShdw>
                </a:effectLst>
              </a:rPr>
              <a:t>etc</a:t>
            </a:r>
            <a:r>
              <a:rPr lang="en-US" dirty="0" smtClean="0">
                <a:solidFill>
                  <a:schemeClr val="accent5"/>
                </a:solidFill>
                <a:effectLst>
                  <a:outerShdw blurRad="50800" dist="38100" dir="2700000" algn="tl" rotWithShape="0">
                    <a:prstClr val="black">
                      <a:alpha val="40000"/>
                    </a:prstClr>
                  </a:outerShdw>
                </a:effectLst>
              </a:rPr>
              <a:t> components to this)</a:t>
            </a:r>
          </a:p>
          <a:p>
            <a:pPr marL="0" indent="0" eaLnBrk="1" hangingPunct="1">
              <a:buSzTx/>
              <a:buNone/>
              <a:defRPr/>
            </a:pPr>
            <a:endParaRPr lang="en-US" dirty="0"/>
          </a:p>
        </p:txBody>
      </p:sp>
      <p:sp>
        <p:nvSpPr>
          <p:cNvPr id="15365" name="Line 4"/>
          <p:cNvSpPr>
            <a:spLocks noChangeShapeType="1"/>
          </p:cNvSpPr>
          <p:nvPr/>
        </p:nvSpPr>
        <p:spPr bwMode="auto">
          <a:xfrm>
            <a:off x="629952" y="6741368"/>
            <a:ext cx="7848600"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 name="Picture 1"/>
          <p:cNvPicPr>
            <a:picLocks noChangeAspect="1"/>
          </p:cNvPicPr>
          <p:nvPr/>
        </p:nvPicPr>
        <p:blipFill>
          <a:blip r:embed="rId2"/>
          <a:stretch>
            <a:fillRect/>
          </a:stretch>
        </p:blipFill>
        <p:spPr>
          <a:xfrm>
            <a:off x="107504" y="1831504"/>
            <a:ext cx="2664296" cy="2664296"/>
          </a:xfrm>
          <a:prstGeom prst="rect">
            <a:avLst/>
          </a:prstGeom>
        </p:spPr>
      </p:pic>
    </p:spTree>
    <p:extLst>
      <p:ext uri="{BB962C8B-B14F-4D97-AF65-F5344CB8AC3E}">
        <p14:creationId xmlns:p14="http://schemas.microsoft.com/office/powerpoint/2010/main" val="12785558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rrowheads="1"/>
          </p:cNvSpPr>
          <p:nvPr>
            <p:ph type="title"/>
          </p:nvPr>
        </p:nvSpPr>
        <p:spPr>
          <a:xfrm>
            <a:off x="411361" y="269379"/>
            <a:ext cx="8193087" cy="783357"/>
          </a:xfrm>
        </p:spPr>
        <p:txBody>
          <a:bodyPr lIns="92075" tIns="46038" rIns="92075" bIns="46038" anchor="b"/>
          <a:lstStyle/>
          <a:p>
            <a:pPr eaLnBrk="1" hangingPunct="1">
              <a:defRPr/>
            </a:pPr>
            <a:r>
              <a:rPr lang="en-US" dirty="0" smtClean="0"/>
              <a:t>key points of this workshop</a:t>
            </a:r>
          </a:p>
        </p:txBody>
      </p:sp>
      <p:sp>
        <p:nvSpPr>
          <p:cNvPr id="147459" name="Rectangle 3"/>
          <p:cNvSpPr>
            <a:spLocks noGrp="1" noRot="1" noChangeArrowheads="1"/>
          </p:cNvSpPr>
          <p:nvPr>
            <p:ph type="body" sz="half" idx="3"/>
          </p:nvPr>
        </p:nvSpPr>
        <p:spPr>
          <a:xfrm>
            <a:off x="3275856" y="1296144"/>
            <a:ext cx="5760640" cy="5085184"/>
          </a:xfrm>
        </p:spPr>
        <p:txBody>
          <a:bodyPr lIns="92075" tIns="46038" rIns="92075" bIns="46038"/>
          <a:lstStyle/>
          <a:p>
            <a:pPr marL="342000" indent="-446400" eaLnBrk="1" hangingPunct="1">
              <a:lnSpc>
                <a:spcPct val="90000"/>
              </a:lnSpc>
              <a:spcBef>
                <a:spcPts val="576"/>
              </a:spcBef>
              <a:buSzPct val="120000"/>
              <a:buFont typeface="Wingdings" charset="2"/>
              <a:buChar char="ü"/>
              <a:defRPr/>
            </a:pPr>
            <a:r>
              <a:rPr lang="en-US" sz="2400" dirty="0" smtClean="0">
                <a:solidFill>
                  <a:schemeClr val="accent3"/>
                </a:solidFill>
                <a:effectLst>
                  <a:outerShdw blurRad="50800" dist="38100" dir="2700000" algn="tl" rotWithShape="0">
                    <a:prstClr val="black">
                      <a:alpha val="40000"/>
                    </a:prstClr>
                  </a:outerShdw>
                </a:effectLst>
              </a:rPr>
              <a:t>intro &amp; your </a:t>
            </a:r>
            <a:r>
              <a:rPr lang="en-US" sz="2400" dirty="0">
                <a:solidFill>
                  <a:schemeClr val="accent3"/>
                </a:solidFill>
                <a:effectLst>
                  <a:outerShdw blurRad="50800" dist="38100" dir="2700000" algn="tl" rotWithShape="0">
                    <a:prstClr val="black">
                      <a:alpha val="40000"/>
                    </a:prstClr>
                  </a:outerShdw>
                </a:effectLst>
              </a:rPr>
              <a:t>hopes for the day</a:t>
            </a:r>
          </a:p>
          <a:p>
            <a:pPr marL="0" indent="0" eaLnBrk="1" hangingPunct="1">
              <a:lnSpc>
                <a:spcPct val="90000"/>
              </a:lnSpc>
              <a:buSzPct val="110000"/>
              <a:buNone/>
              <a:defRPr/>
            </a:pPr>
            <a:r>
              <a:rPr lang="en-US" sz="800" dirty="0">
                <a:effectLst>
                  <a:outerShdw blurRad="50800" dist="38100" dir="2700000" algn="tl" rotWithShape="0">
                    <a:prstClr val="black">
                      <a:alpha val="40000"/>
                    </a:prstClr>
                  </a:outerShdw>
                </a:effectLst>
              </a:rPr>
              <a:t>      </a:t>
            </a:r>
            <a:endParaRPr lang="en-US" sz="800" i="1" dirty="0">
              <a:effectLst>
                <a:outerShdw blurRad="50800" dist="38100" dir="2700000" algn="tl" rotWithShape="0">
                  <a:prstClr val="black">
                    <a:alpha val="40000"/>
                  </a:prstClr>
                </a:outerShdw>
              </a:effectLst>
            </a:endParaRPr>
          </a:p>
          <a:p>
            <a:pPr marL="446400" indent="-446400" eaLnBrk="1" hangingPunct="1">
              <a:lnSpc>
                <a:spcPct val="90000"/>
              </a:lnSpc>
              <a:buSzPct val="120000"/>
              <a:buFont typeface="Wingdings" charset="2"/>
              <a:buChar char="ü"/>
              <a:defRPr/>
            </a:pPr>
            <a:r>
              <a:rPr lang="en-US" sz="2400" dirty="0">
                <a:solidFill>
                  <a:schemeClr val="accent3"/>
                </a:solidFill>
                <a:effectLst>
                  <a:outerShdw blurRad="50800" dist="38100" dir="2700000" algn="tl" rotWithShape="0">
                    <a:prstClr val="black">
                      <a:alpha val="40000"/>
                    </a:prstClr>
                  </a:outerShdw>
                </a:effectLst>
              </a:rPr>
              <a:t>overview, psychotherapy’s improvable outcomes, progress monitoring &amp; a contextual model          </a:t>
            </a:r>
          </a:p>
          <a:p>
            <a:pPr marL="0" indent="0" eaLnBrk="1" hangingPunct="1">
              <a:lnSpc>
                <a:spcPct val="90000"/>
              </a:lnSpc>
              <a:buSzPct val="110000"/>
              <a:buNone/>
              <a:defRPr/>
            </a:pPr>
            <a:endParaRPr lang="en-US" sz="800" dirty="0">
              <a:effectLst>
                <a:outerShdw blurRad="50800" dist="38100" dir="2700000" algn="tl" rotWithShape="0">
                  <a:prstClr val="black">
                    <a:alpha val="40000"/>
                  </a:prstClr>
                </a:outerShdw>
              </a:effectLst>
            </a:endParaRPr>
          </a:p>
          <a:p>
            <a:pPr marL="446400" indent="-446400" eaLnBrk="1" hangingPunct="1">
              <a:lnSpc>
                <a:spcPct val="90000"/>
              </a:lnSpc>
              <a:buSzPct val="120000"/>
              <a:buFont typeface="Wingdings" charset="2"/>
              <a:buChar char="ü"/>
              <a:defRPr/>
            </a:pPr>
            <a:r>
              <a:rPr lang="en-US" sz="2400" dirty="0" smtClean="0">
                <a:solidFill>
                  <a:schemeClr val="accent3"/>
                </a:solidFill>
                <a:effectLst>
                  <a:outerShdw blurRad="50800" dist="38100" dir="2700000" algn="tl" rotWithShape="0">
                    <a:prstClr val="black">
                      <a:alpha val="40000"/>
                    </a:prstClr>
                  </a:outerShdw>
                </a:effectLst>
              </a:rPr>
              <a:t>medication, herbs &amp; supplements</a:t>
            </a:r>
          </a:p>
          <a:p>
            <a:pPr marL="0" indent="0" eaLnBrk="1" hangingPunct="1">
              <a:lnSpc>
                <a:spcPct val="90000"/>
              </a:lnSpc>
              <a:buSzPct val="110000"/>
              <a:buNone/>
              <a:defRPr/>
            </a:pPr>
            <a:endParaRPr lang="en-US" sz="800" dirty="0">
              <a:effectLst>
                <a:outerShdw blurRad="50800" dist="38100" dir="2700000" algn="tl" rotWithShape="0">
                  <a:prstClr val="black">
                    <a:alpha val="40000"/>
                  </a:prstClr>
                </a:outerShdw>
              </a:effectLst>
            </a:endParaRPr>
          </a:p>
          <a:p>
            <a:pPr marL="446400" indent="-446400" eaLnBrk="1" hangingPunct="1">
              <a:lnSpc>
                <a:spcPct val="90000"/>
              </a:lnSpc>
              <a:buSzPct val="120000"/>
              <a:buFont typeface="Wingdings" charset="2"/>
              <a:buChar char="ü"/>
              <a:defRPr/>
            </a:pPr>
            <a:r>
              <a:rPr lang="en-US" sz="2400" dirty="0" smtClean="0">
                <a:solidFill>
                  <a:schemeClr val="accent3"/>
                </a:solidFill>
                <a:effectLst>
                  <a:outerShdw blurRad="50800" dist="38100" dir="2700000" algn="tl" rotWithShape="0">
                    <a:prstClr val="black">
                      <a:alpha val="40000"/>
                    </a:prstClr>
                  </a:outerShdw>
                </a:effectLst>
              </a:rPr>
              <a:t>diet, alcohol, smoking &amp; exercise</a:t>
            </a:r>
          </a:p>
          <a:p>
            <a:pPr marL="0" indent="0" eaLnBrk="1" hangingPunct="1">
              <a:lnSpc>
                <a:spcPct val="90000"/>
              </a:lnSpc>
              <a:buSzPct val="120000"/>
              <a:buNone/>
              <a:defRPr/>
            </a:pPr>
            <a:endParaRPr lang="en-US" sz="800" dirty="0" smtClean="0">
              <a:effectLst>
                <a:outerShdw blurRad="50800" dist="38100" dir="2700000" algn="tl" rotWithShape="0">
                  <a:prstClr val="black">
                    <a:alpha val="40000"/>
                  </a:prstClr>
                </a:outerShdw>
              </a:effectLst>
            </a:endParaRPr>
          </a:p>
          <a:p>
            <a:pPr marL="446400" indent="-446400" eaLnBrk="1" hangingPunct="1">
              <a:lnSpc>
                <a:spcPct val="90000"/>
              </a:lnSpc>
              <a:buSzPct val="120000"/>
              <a:buFont typeface="Wingdings" charset="2"/>
              <a:buChar char="ü"/>
              <a:defRPr/>
            </a:pPr>
            <a:r>
              <a:rPr lang="en-US" sz="2400" dirty="0" smtClean="0">
                <a:solidFill>
                  <a:schemeClr val="accent3"/>
                </a:solidFill>
                <a:effectLst>
                  <a:outerShdw blurRad="50800" dist="38100" dir="2700000" algn="tl" rotWithShape="0">
                    <a:prstClr val="black">
                      <a:alpha val="40000"/>
                    </a:prstClr>
                  </a:outerShdw>
                </a:effectLst>
              </a:rPr>
              <a:t>when add biological methods? early on/strengths, later/</a:t>
            </a:r>
            <a:r>
              <a:rPr lang="en-US" sz="2400" dirty="0" err="1" smtClean="0">
                <a:solidFill>
                  <a:schemeClr val="accent3"/>
                </a:solidFill>
                <a:effectLst>
                  <a:outerShdw blurRad="50800" dist="38100" dir="2700000" algn="tl" rotWithShape="0">
                    <a:prstClr val="black">
                      <a:alpha val="40000"/>
                    </a:prstClr>
                  </a:outerShdw>
                </a:effectLst>
              </a:rPr>
              <a:t>augmnt</a:t>
            </a:r>
            <a:endParaRPr lang="en-US" sz="800" i="1" dirty="0" smtClean="0">
              <a:effectLst>
                <a:outerShdw blurRad="50800" dist="38100" dir="2700000" algn="tl" rotWithShape="0">
                  <a:prstClr val="black">
                    <a:alpha val="40000"/>
                  </a:prstClr>
                </a:outerShdw>
              </a:effectLst>
            </a:endParaRPr>
          </a:p>
          <a:p>
            <a:pPr marL="0" indent="0" eaLnBrk="1" hangingPunct="1">
              <a:lnSpc>
                <a:spcPct val="90000"/>
              </a:lnSpc>
              <a:buSzPct val="110000"/>
              <a:buNone/>
              <a:defRPr/>
            </a:pPr>
            <a:endParaRPr lang="en-US" sz="800" dirty="0" smtClean="0">
              <a:effectLst>
                <a:outerShdw blurRad="50800" dist="38100" dir="2700000" algn="tl" rotWithShape="0">
                  <a:prstClr val="black">
                    <a:alpha val="40000"/>
                  </a:prstClr>
                </a:outerShdw>
              </a:effectLst>
            </a:endParaRPr>
          </a:p>
          <a:p>
            <a:pPr marL="447675" indent="-447675" eaLnBrk="1" hangingPunct="1">
              <a:lnSpc>
                <a:spcPct val="90000"/>
              </a:lnSpc>
              <a:buSzPct val="110000"/>
              <a:buFont typeface="Wingdings" pitchFamily="2" charset="2"/>
              <a:buChar char="Ø"/>
              <a:defRPr/>
            </a:pPr>
            <a:r>
              <a:rPr lang="en-US" sz="2400" dirty="0" smtClean="0">
                <a:solidFill>
                  <a:srgbClr val="FFCC00"/>
                </a:solidFill>
                <a:effectLst>
                  <a:outerShdw blurRad="50800" dist="38100" dir="2700000" algn="tl" rotWithShape="0">
                    <a:prstClr val="black">
                      <a:alpha val="40000"/>
                    </a:prstClr>
                  </a:outerShdw>
                </a:effectLst>
              </a:rPr>
              <a:t>sleep (poor, apnea, restrict), </a:t>
            </a:r>
            <a:r>
              <a:rPr lang="en-US" sz="2400" dirty="0">
                <a:solidFill>
                  <a:srgbClr val="FFCC00"/>
                </a:solidFill>
                <a:effectLst>
                  <a:outerShdw blurRad="50800" dist="38100" dir="2700000" algn="tl" rotWithShape="0">
                    <a:prstClr val="black">
                      <a:alpha val="40000"/>
                    </a:prstClr>
                  </a:outerShdw>
                </a:effectLst>
              </a:rPr>
              <a:t>light (box, alarm), </a:t>
            </a:r>
            <a:r>
              <a:rPr lang="en-US" sz="2400" dirty="0" err="1">
                <a:solidFill>
                  <a:srgbClr val="FFCC00"/>
                </a:solidFill>
                <a:effectLst>
                  <a:outerShdw blurRad="50800" dist="38100" dir="2700000" algn="tl" rotWithShape="0">
                    <a:prstClr val="black">
                      <a:alpha val="40000"/>
                    </a:prstClr>
                  </a:outerShdw>
                </a:effectLst>
              </a:rPr>
              <a:t>ect</a:t>
            </a:r>
            <a:r>
              <a:rPr lang="en-US" sz="2400" dirty="0">
                <a:solidFill>
                  <a:srgbClr val="FFCC00"/>
                </a:solidFill>
                <a:effectLst>
                  <a:outerShdw blurRad="50800" dist="38100" dir="2700000" algn="tl" rotWithShape="0">
                    <a:prstClr val="black">
                      <a:alpha val="40000"/>
                    </a:prstClr>
                  </a:outerShdw>
                </a:effectLst>
              </a:rPr>
              <a:t>, yoga,  acupuncture, </a:t>
            </a:r>
            <a:r>
              <a:rPr lang="en-US" sz="2400" dirty="0" err="1">
                <a:solidFill>
                  <a:srgbClr val="FFCC00"/>
                </a:solidFill>
                <a:effectLst>
                  <a:outerShdw blurRad="50800" dist="38100" dir="2700000" algn="tl" rotWithShape="0">
                    <a:prstClr val="black">
                      <a:alpha val="40000"/>
                    </a:prstClr>
                  </a:outerShdw>
                </a:effectLst>
              </a:rPr>
              <a:t>botox</a:t>
            </a:r>
            <a:r>
              <a:rPr lang="en-US" sz="2400" dirty="0">
                <a:solidFill>
                  <a:srgbClr val="FFCC00"/>
                </a:solidFill>
                <a:effectLst>
                  <a:outerShdw blurRad="50800" dist="38100" dir="2700000" algn="tl" rotWithShape="0">
                    <a:prstClr val="black">
                      <a:alpha val="40000"/>
                    </a:prstClr>
                  </a:outerShdw>
                </a:effectLst>
              </a:rPr>
              <a:t>, heat, </a:t>
            </a:r>
            <a:r>
              <a:rPr lang="en-US" sz="2400" dirty="0" err="1">
                <a:solidFill>
                  <a:srgbClr val="FFCC00"/>
                </a:solidFill>
                <a:effectLst>
                  <a:outerShdw blurRad="50800" dist="38100" dir="2700000" algn="tl" rotWithShape="0">
                    <a:prstClr val="black">
                      <a:alpha val="40000"/>
                    </a:prstClr>
                  </a:outerShdw>
                </a:effectLst>
              </a:rPr>
              <a:t>etc</a:t>
            </a:r>
            <a:endParaRPr lang="en-US" sz="2400" dirty="0">
              <a:solidFill>
                <a:srgbClr val="FFCC00"/>
              </a:solidFill>
              <a:effectLst>
                <a:outerShdw blurRad="50800" dist="38100" dir="2700000" algn="tl" rotWithShape="0">
                  <a:prstClr val="black">
                    <a:alpha val="40000"/>
                  </a:prstClr>
                </a:outerShdw>
              </a:effectLst>
            </a:endParaRPr>
          </a:p>
        </p:txBody>
      </p:sp>
      <p:sp>
        <p:nvSpPr>
          <p:cNvPr id="5124" name="Line 4"/>
          <p:cNvSpPr>
            <a:spLocks noChangeShapeType="1"/>
          </p:cNvSpPr>
          <p:nvPr/>
        </p:nvSpPr>
        <p:spPr bwMode="auto">
          <a:xfrm>
            <a:off x="793750" y="6669360"/>
            <a:ext cx="7593013"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25" name="Rectangle 6"/>
          <p:cNvSpPr>
            <a:spLocks noChangeArrowheads="1"/>
          </p:cNvSpPr>
          <p:nvPr/>
        </p:nvSpPr>
        <p:spPr bwMode="gray">
          <a:xfrm>
            <a:off x="762000" y="601663"/>
            <a:ext cx="31750" cy="10525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endParaRPr kumimoji="1" lang="en-US" altLang="en-US" sz="2400"/>
          </a:p>
        </p:txBody>
      </p:sp>
      <p:pic>
        <p:nvPicPr>
          <p:cNvPr id="51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78" y="1772816"/>
            <a:ext cx="3203609"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503377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35497" y="-99392"/>
            <a:ext cx="9144001" cy="926976"/>
          </a:xfrm>
        </p:spPr>
        <p:txBody>
          <a:bodyPr/>
          <a:lstStyle/>
          <a:p>
            <a:r>
              <a:rPr lang="en-GB" sz="4000" dirty="0" smtClean="0">
                <a:latin typeface="Tahoma" charset="0"/>
                <a:cs typeface="Tahoma" charset="0"/>
              </a:rPr>
              <a:t>sleep</a:t>
            </a:r>
            <a:endParaRPr lang="en-GB" sz="4000" dirty="0">
              <a:latin typeface="Tahoma" charset="0"/>
              <a:cs typeface="Tahoma" charset="0"/>
            </a:endParaRPr>
          </a:p>
        </p:txBody>
      </p:sp>
      <p:sp>
        <p:nvSpPr>
          <p:cNvPr id="9218" name="Text Placeholder 2"/>
          <p:cNvSpPr>
            <a:spLocks noGrp="1"/>
          </p:cNvSpPr>
          <p:nvPr>
            <p:ph type="body" sz="half" idx="1"/>
          </p:nvPr>
        </p:nvSpPr>
        <p:spPr>
          <a:xfrm>
            <a:off x="37161" y="620688"/>
            <a:ext cx="8999335" cy="5544616"/>
          </a:xfrm>
        </p:spPr>
        <p:txBody>
          <a:bodyPr/>
          <a:lstStyle/>
          <a:p>
            <a:pPr>
              <a:buSzPct val="100000"/>
              <a:buFont typeface="Wingdings" charset="0"/>
              <a:buChar char="³"/>
            </a:pPr>
            <a:r>
              <a:rPr lang="en-US" sz="1800" dirty="0"/>
              <a:t>Christensen, H., et al. (2016). </a:t>
            </a:r>
            <a:r>
              <a:rPr lang="en-US" sz="1800" i="1" dirty="0"/>
              <a:t>"Effectiveness of an online insomnia program (</a:t>
            </a:r>
            <a:r>
              <a:rPr lang="en-US" sz="1800" i="1" dirty="0" err="1"/>
              <a:t>SHUTi</a:t>
            </a:r>
            <a:r>
              <a:rPr lang="en-US" sz="1800" i="1" dirty="0"/>
              <a:t>) for prevention of depressive episodes (the </a:t>
            </a:r>
            <a:r>
              <a:rPr lang="en-US" sz="1800" i="1" dirty="0" err="1"/>
              <a:t>GoodNight</a:t>
            </a:r>
            <a:r>
              <a:rPr lang="en-US" sz="1800" i="1" dirty="0"/>
              <a:t> Study): a </a:t>
            </a:r>
            <a:r>
              <a:rPr lang="en-US" sz="1800" i="1" dirty="0" err="1"/>
              <a:t>randomised</a:t>
            </a:r>
            <a:r>
              <a:rPr lang="en-US" sz="1800" i="1" dirty="0"/>
              <a:t> controlled trial." </a:t>
            </a:r>
            <a:r>
              <a:rPr lang="en-US" sz="1800" i="1" dirty="0" smtClean="0"/>
              <a:t> </a:t>
            </a:r>
            <a:r>
              <a:rPr lang="en-US" sz="1800" u="sng" dirty="0" smtClean="0"/>
              <a:t>Lancet </a:t>
            </a:r>
            <a:r>
              <a:rPr lang="en-US" sz="1800" u="sng" dirty="0"/>
              <a:t>Psychiatry </a:t>
            </a:r>
            <a:r>
              <a:rPr lang="en-US" sz="1800" b="1" u="sng" dirty="0"/>
              <a:t>3</a:t>
            </a:r>
            <a:r>
              <a:rPr lang="en-US" sz="1800" u="sng" dirty="0"/>
              <a:t>(4): 333-341.</a:t>
            </a:r>
            <a:r>
              <a:rPr lang="en-US" sz="1800" dirty="0" smtClean="0"/>
              <a:t> </a:t>
            </a:r>
            <a:endParaRPr lang="en-GB" sz="1800" dirty="0" smtClean="0">
              <a:effectLst>
                <a:outerShdw blurRad="50800" dist="38100" dir="2700000" algn="tl" rotWithShape="0">
                  <a:prstClr val="black">
                    <a:alpha val="40000"/>
                  </a:prstClr>
                </a:outerShdw>
              </a:effectLst>
              <a:latin typeface="Tahoma" charset="0"/>
              <a:cs typeface="Tahoma" charset="0"/>
            </a:endParaRPr>
          </a:p>
          <a:p>
            <a:pPr>
              <a:buSzPct val="100000"/>
              <a:buFont typeface="Wingdings" charset="0"/>
              <a:buChar char="³"/>
            </a:pPr>
            <a:r>
              <a:rPr lang="en-US" sz="1800" dirty="0"/>
              <a:t>Heck, T. and M. </a:t>
            </a:r>
            <a:r>
              <a:rPr lang="en-US" sz="1800" dirty="0" err="1"/>
              <a:t>Zolezzi</a:t>
            </a:r>
            <a:r>
              <a:rPr lang="en-US" sz="1800" dirty="0"/>
              <a:t> (2015). </a:t>
            </a:r>
            <a:r>
              <a:rPr lang="en-US" sz="1800" i="1" dirty="0"/>
              <a:t>"Obstructive sleep apnea: management considerations in psychiatric patients.</a:t>
            </a:r>
            <a:r>
              <a:rPr lang="en-US" sz="1800" dirty="0"/>
              <a:t>" </a:t>
            </a:r>
            <a:r>
              <a:rPr lang="en-US" sz="1800" u="sng" dirty="0"/>
              <a:t>Neuropsychiatric disease and treatment </a:t>
            </a:r>
            <a:r>
              <a:rPr lang="en-US" sz="1800" b="1" u="sng" dirty="0"/>
              <a:t>11</a:t>
            </a:r>
            <a:r>
              <a:rPr lang="en-US" sz="1800" u="sng" dirty="0"/>
              <a:t>: 2691-2698.</a:t>
            </a:r>
            <a:r>
              <a:rPr lang="en-US" sz="1800" dirty="0" smtClean="0"/>
              <a:t> </a:t>
            </a:r>
          </a:p>
          <a:p>
            <a:pPr>
              <a:buSzPct val="100000"/>
              <a:buFont typeface="Wingdings" charset="0"/>
              <a:buChar char="³"/>
            </a:pPr>
            <a:r>
              <a:rPr lang="en-US" sz="1800" dirty="0"/>
              <a:t>Gupta, M. A., et al. (2015). </a:t>
            </a:r>
            <a:r>
              <a:rPr lang="en-US" sz="1800" i="1" dirty="0"/>
              <a:t>"The effect of treating obstructive sleep apnea with positive airway pressure on depression &amp;</a:t>
            </a:r>
            <a:r>
              <a:rPr lang="en-US" sz="1800" i="1" dirty="0" smtClean="0"/>
              <a:t> </a:t>
            </a:r>
            <a:r>
              <a:rPr lang="en-US" sz="1800" i="1" dirty="0"/>
              <a:t>other subjective </a:t>
            </a:r>
            <a:r>
              <a:rPr lang="en-US" sz="1800" i="1" dirty="0" err="1" smtClean="0"/>
              <a:t>symp</a:t>
            </a:r>
            <a:r>
              <a:rPr lang="en-US" sz="1800" i="1" dirty="0" smtClean="0"/>
              <a:t>-toms</a:t>
            </a:r>
            <a:r>
              <a:rPr lang="en-US" sz="1800" i="1" dirty="0"/>
              <a:t>: A systematic review &amp;</a:t>
            </a:r>
            <a:r>
              <a:rPr lang="en-US" sz="1800" i="1" dirty="0" smtClean="0"/>
              <a:t> </a:t>
            </a:r>
            <a:r>
              <a:rPr lang="en-US" sz="1800" i="1" dirty="0"/>
              <a:t>meta-analysis." </a:t>
            </a:r>
            <a:r>
              <a:rPr lang="en-US" sz="1800" u="sng" dirty="0"/>
              <a:t>Sleep Med Rev </a:t>
            </a:r>
            <a:r>
              <a:rPr lang="en-US" sz="1800" b="1" u="sng" dirty="0"/>
              <a:t>28</a:t>
            </a:r>
            <a:r>
              <a:rPr lang="en-US" sz="1800" u="sng" dirty="0"/>
              <a:t>: 51-64.</a:t>
            </a:r>
            <a:r>
              <a:rPr lang="en-US" sz="1800" dirty="0" smtClean="0"/>
              <a:t> </a:t>
            </a:r>
          </a:p>
          <a:p>
            <a:pPr>
              <a:buSzPct val="100000"/>
              <a:buFont typeface="Wingdings" charset="0"/>
              <a:buChar char="³"/>
            </a:pPr>
            <a:r>
              <a:rPr lang="en-US" sz="1800" dirty="0" err="1" smtClean="0"/>
              <a:t>Sivertsen</a:t>
            </a:r>
            <a:r>
              <a:rPr lang="en-US" sz="1800" dirty="0"/>
              <a:t>, B., et al. (2014). </a:t>
            </a:r>
            <a:r>
              <a:rPr lang="en-US" sz="1800" i="1" dirty="0"/>
              <a:t>"Sleep problems &amp;</a:t>
            </a:r>
            <a:r>
              <a:rPr lang="en-US" sz="1800" i="1" dirty="0" smtClean="0"/>
              <a:t> </a:t>
            </a:r>
            <a:r>
              <a:rPr lang="en-US" sz="1800" i="1" dirty="0"/>
              <a:t>depression in adolescence: results from a large population-based study of Norwegian adolescents aged 16-18 years." </a:t>
            </a:r>
            <a:r>
              <a:rPr lang="en-US" sz="1800" dirty="0" smtClean="0"/>
              <a:t> </a:t>
            </a:r>
            <a:r>
              <a:rPr lang="en-US" sz="1800" u="sng" dirty="0" err="1" smtClean="0"/>
              <a:t>Eur</a:t>
            </a:r>
            <a:r>
              <a:rPr lang="en-US" sz="1800" u="sng" dirty="0" smtClean="0"/>
              <a:t> </a:t>
            </a:r>
            <a:r>
              <a:rPr lang="en-US" sz="1800" u="sng" dirty="0"/>
              <a:t>Child </a:t>
            </a:r>
            <a:r>
              <a:rPr lang="en-US" sz="1800" u="sng" dirty="0" err="1"/>
              <a:t>Adolesc</a:t>
            </a:r>
            <a:r>
              <a:rPr lang="en-US" sz="1800" u="sng" dirty="0"/>
              <a:t> Psychiatry </a:t>
            </a:r>
            <a:r>
              <a:rPr lang="en-US" sz="1800" b="1" u="sng" dirty="0"/>
              <a:t>23</a:t>
            </a:r>
            <a:r>
              <a:rPr lang="en-US" sz="1800" u="sng" dirty="0"/>
              <a:t>(8): 681-689.</a:t>
            </a:r>
            <a:r>
              <a:rPr lang="en-US" sz="1800" dirty="0" smtClean="0"/>
              <a:t> </a:t>
            </a:r>
          </a:p>
          <a:p>
            <a:pPr>
              <a:buSzPct val="100000"/>
              <a:buFont typeface="Wingdings" charset="0"/>
              <a:buChar char="³"/>
            </a:pPr>
            <a:r>
              <a:rPr lang="en-US" sz="1800" dirty="0" err="1" smtClean="0"/>
              <a:t>Martiny</a:t>
            </a:r>
            <a:r>
              <a:rPr lang="en-US" sz="1800" dirty="0"/>
              <a:t>, K., et al. (2015). </a:t>
            </a:r>
            <a:r>
              <a:rPr lang="en-US" sz="1800" i="1" dirty="0"/>
              <a:t>"Maintained superiority of </a:t>
            </a:r>
            <a:r>
              <a:rPr lang="en-US" sz="1800" i="1" dirty="0" err="1"/>
              <a:t>chronotherapeutics</a:t>
            </a:r>
            <a:r>
              <a:rPr lang="en-US" sz="1800" i="1" dirty="0"/>
              <a:t> vs. exercise in a 20-week randomized follow-up trial in major depression."</a:t>
            </a:r>
            <a:r>
              <a:rPr lang="en-US" sz="1800" dirty="0"/>
              <a:t> </a:t>
            </a:r>
            <a:r>
              <a:rPr lang="en-US" sz="1800" u="sng" dirty="0" err="1"/>
              <a:t>Acta</a:t>
            </a:r>
            <a:r>
              <a:rPr lang="en-US" sz="1800" u="sng" dirty="0"/>
              <a:t> </a:t>
            </a:r>
            <a:r>
              <a:rPr lang="en-US" sz="1800" u="sng" dirty="0" err="1"/>
              <a:t>Psychiatrica</a:t>
            </a:r>
            <a:r>
              <a:rPr lang="en-US" sz="1800" u="sng" dirty="0"/>
              <a:t> </a:t>
            </a:r>
            <a:r>
              <a:rPr lang="en-US" sz="1800" u="sng" dirty="0" err="1"/>
              <a:t>Scandinavica</a:t>
            </a:r>
            <a:r>
              <a:rPr lang="en-US" sz="1800" u="sng" dirty="0"/>
              <a:t> </a:t>
            </a:r>
            <a:r>
              <a:rPr lang="en-US" sz="1800" b="1" u="sng" dirty="0"/>
              <a:t>131</a:t>
            </a:r>
            <a:r>
              <a:rPr lang="en-US" sz="1800" u="sng" dirty="0"/>
              <a:t>(6): 446-457</a:t>
            </a:r>
            <a:r>
              <a:rPr lang="en-US" sz="1800" u="sng" dirty="0" smtClean="0"/>
              <a:t>.</a:t>
            </a:r>
          </a:p>
          <a:p>
            <a:pPr>
              <a:buSzPct val="100000"/>
              <a:buFont typeface="Wingdings" charset="0"/>
              <a:buChar char="³"/>
            </a:pPr>
            <a:r>
              <a:rPr lang="en-US" sz="1800" dirty="0" err="1" smtClean="0"/>
              <a:t>Martiny</a:t>
            </a:r>
            <a:r>
              <a:rPr lang="en-US" sz="1800" dirty="0"/>
              <a:t>, K., et al. (2013). </a:t>
            </a:r>
            <a:r>
              <a:rPr lang="en-US" sz="1800" i="1" dirty="0"/>
              <a:t>"The day-to-day acute effect of wake therapy in patients with major depression using the HAM-D6 as primary outcome measure: results from a </a:t>
            </a:r>
            <a:r>
              <a:rPr lang="en-US" sz="1800" i="1" dirty="0" smtClean="0"/>
              <a:t>RCT.</a:t>
            </a:r>
            <a:r>
              <a:rPr lang="en-US" sz="1800" i="1" dirty="0"/>
              <a:t>" </a:t>
            </a:r>
            <a:r>
              <a:rPr lang="en-US" sz="1800" u="sng" dirty="0" err="1"/>
              <a:t>PLoS</a:t>
            </a:r>
            <a:r>
              <a:rPr lang="en-US" sz="1800" u="sng" dirty="0"/>
              <a:t> ONE </a:t>
            </a:r>
            <a:r>
              <a:rPr lang="en-US" sz="1800" b="1" u="sng" dirty="0"/>
              <a:t>8</a:t>
            </a:r>
            <a:r>
              <a:rPr lang="en-US" sz="1800" u="sng" dirty="0"/>
              <a:t>(6): e67264</a:t>
            </a:r>
            <a:r>
              <a:rPr lang="en-US" sz="1800" u="sng" dirty="0" smtClean="0"/>
              <a:t>.</a:t>
            </a:r>
          </a:p>
          <a:p>
            <a:pPr>
              <a:buSzPct val="100000"/>
              <a:buFont typeface="Wingdings" charset="0"/>
              <a:buChar char="³"/>
            </a:pPr>
            <a:r>
              <a:rPr lang="en-US" sz="1800" dirty="0" err="1" smtClean="0"/>
              <a:t>Troxel</a:t>
            </a:r>
            <a:r>
              <a:rPr lang="en-US" sz="1800" dirty="0"/>
              <a:t>, W. M., et al. (2012). </a:t>
            </a:r>
            <a:r>
              <a:rPr lang="en-US" sz="1800" i="1" dirty="0"/>
              <a:t>"Insomnia and objectively measured sleep disturbances predict treatment outcome in depressed patients treated with </a:t>
            </a:r>
            <a:r>
              <a:rPr lang="en-US" sz="1800" i="1" dirty="0" smtClean="0"/>
              <a:t>psychotherapy.</a:t>
            </a:r>
            <a:r>
              <a:rPr lang="en-US" sz="1800" i="1" dirty="0"/>
              <a:t>"</a:t>
            </a:r>
            <a:r>
              <a:rPr lang="en-US" sz="1800" dirty="0"/>
              <a:t> </a:t>
            </a:r>
            <a:r>
              <a:rPr lang="en-US" sz="1800" u="sng" dirty="0"/>
              <a:t>J </a:t>
            </a:r>
            <a:r>
              <a:rPr lang="en-US" sz="1800" u="sng" dirty="0" err="1"/>
              <a:t>Clin</a:t>
            </a:r>
            <a:r>
              <a:rPr lang="en-US" sz="1800" u="sng" dirty="0"/>
              <a:t> Psychiatry </a:t>
            </a:r>
            <a:r>
              <a:rPr lang="en-US" sz="1800" b="1" u="sng" dirty="0"/>
              <a:t>73</a:t>
            </a:r>
            <a:r>
              <a:rPr lang="en-US" sz="1800" u="sng" dirty="0"/>
              <a:t>(4): 478-485</a:t>
            </a:r>
            <a:r>
              <a:rPr lang="en-US" sz="1800" u="sng" dirty="0" smtClean="0"/>
              <a:t>.</a:t>
            </a:r>
            <a:endParaRPr lang="en-US" sz="1800" u="sng" dirty="0" smtClean="0"/>
          </a:p>
        </p:txBody>
      </p:sp>
      <p:sp>
        <p:nvSpPr>
          <p:cNvPr id="9219" name="Line 2053"/>
          <p:cNvSpPr>
            <a:spLocks noChangeShapeType="1"/>
          </p:cNvSpPr>
          <p:nvPr/>
        </p:nvSpPr>
        <p:spPr bwMode="auto">
          <a:xfrm>
            <a:off x="1430215" y="6885384"/>
            <a:ext cx="6477000" cy="0"/>
          </a:xfrm>
          <a:prstGeom prst="line">
            <a:avLst/>
          </a:prstGeom>
          <a:noFill/>
          <a:ln w="47625">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9168084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35497" y="-27384"/>
            <a:ext cx="9144001" cy="854968"/>
          </a:xfrm>
        </p:spPr>
        <p:txBody>
          <a:bodyPr/>
          <a:lstStyle/>
          <a:p>
            <a:r>
              <a:rPr lang="en-GB" sz="4000" dirty="0" smtClean="0">
                <a:latin typeface="Tahoma" charset="0"/>
                <a:cs typeface="Tahoma" charset="0"/>
              </a:rPr>
              <a:t>light</a:t>
            </a:r>
            <a:endParaRPr lang="en-GB" sz="4000" dirty="0">
              <a:latin typeface="Tahoma" charset="0"/>
              <a:cs typeface="Tahoma" charset="0"/>
            </a:endParaRPr>
          </a:p>
        </p:txBody>
      </p:sp>
      <p:sp>
        <p:nvSpPr>
          <p:cNvPr id="9218" name="Text Placeholder 2"/>
          <p:cNvSpPr>
            <a:spLocks noGrp="1"/>
          </p:cNvSpPr>
          <p:nvPr>
            <p:ph type="body" sz="half" idx="1"/>
          </p:nvPr>
        </p:nvSpPr>
        <p:spPr>
          <a:xfrm>
            <a:off x="0" y="764704"/>
            <a:ext cx="9144000" cy="5877272"/>
          </a:xfrm>
        </p:spPr>
        <p:txBody>
          <a:bodyPr/>
          <a:lstStyle/>
          <a:p>
            <a:pPr>
              <a:buSzPct val="100000"/>
              <a:buFont typeface="Wingdings" charset="0"/>
              <a:buChar char="³"/>
            </a:pPr>
            <a:r>
              <a:rPr lang="en-US" sz="1800" dirty="0"/>
              <a:t>Al-</a:t>
            </a:r>
            <a:r>
              <a:rPr lang="en-US" sz="1800" dirty="0" err="1"/>
              <a:t>Karawi</a:t>
            </a:r>
            <a:r>
              <a:rPr lang="en-US" sz="1800" dirty="0"/>
              <a:t>, D. and L. </a:t>
            </a:r>
            <a:r>
              <a:rPr lang="en-US" sz="1800" dirty="0" err="1"/>
              <a:t>Jubair</a:t>
            </a:r>
            <a:r>
              <a:rPr lang="en-US" sz="1800" dirty="0"/>
              <a:t> (2016). </a:t>
            </a:r>
            <a:r>
              <a:rPr lang="en-US" sz="1800" i="1" dirty="0"/>
              <a:t>"Bright light therapy for </a:t>
            </a:r>
            <a:r>
              <a:rPr lang="en-US" sz="1800" i="1" dirty="0" err="1"/>
              <a:t>nonseasonal</a:t>
            </a:r>
            <a:r>
              <a:rPr lang="en-US" sz="1800" i="1" dirty="0"/>
              <a:t> depression: Meta-analysis of clinical trials.</a:t>
            </a:r>
            <a:r>
              <a:rPr lang="en-US" sz="1800" dirty="0"/>
              <a:t>" </a:t>
            </a:r>
            <a:r>
              <a:rPr lang="en-US" sz="1800" dirty="0" smtClean="0"/>
              <a:t> </a:t>
            </a:r>
            <a:r>
              <a:rPr lang="en-US" sz="1800" u="sng" dirty="0" smtClean="0"/>
              <a:t>J Affect </a:t>
            </a:r>
            <a:r>
              <a:rPr lang="en-US" sz="1800" u="sng" dirty="0"/>
              <a:t>Disorders </a:t>
            </a:r>
            <a:r>
              <a:rPr lang="en-US" sz="1800" b="1" u="sng" dirty="0"/>
              <a:t>198</a:t>
            </a:r>
            <a:r>
              <a:rPr lang="en-US" sz="1800" u="sng" dirty="0"/>
              <a:t>: 64-71.</a:t>
            </a:r>
            <a:r>
              <a:rPr lang="en-US" sz="1800" dirty="0" smtClean="0"/>
              <a:t> </a:t>
            </a:r>
          </a:p>
          <a:p>
            <a:pPr>
              <a:buSzPct val="100000"/>
              <a:buFont typeface="Wingdings" charset="0"/>
              <a:buChar char="³"/>
            </a:pPr>
            <a:r>
              <a:rPr lang="en-US" sz="1800" dirty="0" err="1" smtClean="0"/>
              <a:t>Chojnacka</a:t>
            </a:r>
            <a:r>
              <a:rPr lang="en-US" sz="1800" dirty="0"/>
              <a:t>, M., et al. (2016). </a:t>
            </a:r>
            <a:r>
              <a:rPr lang="en-US" sz="1800" i="1" dirty="0"/>
              <a:t>"A sham-controlled randomized trial of </a:t>
            </a:r>
            <a:r>
              <a:rPr lang="en-US" sz="1800" i="1" dirty="0" err="1" smtClean="0"/>
              <a:t>adjun-ctive</a:t>
            </a:r>
            <a:r>
              <a:rPr lang="en-US" sz="1800" i="1" dirty="0" smtClean="0"/>
              <a:t> </a:t>
            </a:r>
            <a:r>
              <a:rPr lang="en-US" sz="1800" i="1" dirty="0"/>
              <a:t>light therapy for non-seasonal depression." </a:t>
            </a:r>
            <a:r>
              <a:rPr lang="en-US" sz="1800" i="1" dirty="0" smtClean="0"/>
              <a:t> </a:t>
            </a:r>
            <a:r>
              <a:rPr lang="en-US" sz="1800" u="sng" dirty="0" smtClean="0"/>
              <a:t>J Affect </a:t>
            </a:r>
            <a:r>
              <a:rPr lang="en-US" sz="1800" u="sng" dirty="0" err="1" smtClean="0"/>
              <a:t>Disord</a:t>
            </a:r>
            <a:r>
              <a:rPr lang="en-US" sz="1800" u="sng" dirty="0" smtClean="0"/>
              <a:t> </a:t>
            </a:r>
            <a:r>
              <a:rPr lang="en-US" sz="1800" b="1" u="sng" dirty="0"/>
              <a:t>203</a:t>
            </a:r>
            <a:r>
              <a:rPr lang="en-US" sz="1800" u="sng" dirty="0"/>
              <a:t>: 1-</a:t>
            </a:r>
            <a:r>
              <a:rPr lang="en-US" sz="1800" u="sng" dirty="0" smtClean="0"/>
              <a:t>8.</a:t>
            </a:r>
          </a:p>
          <a:p>
            <a:pPr>
              <a:buSzPct val="100000"/>
              <a:buFont typeface="Wingdings" charset="0"/>
              <a:buChar char="³"/>
            </a:pPr>
            <a:r>
              <a:rPr lang="en-US" sz="1800" dirty="0"/>
              <a:t>Tseng, P.-T., et al. (2016). </a:t>
            </a:r>
            <a:r>
              <a:rPr lang="en-US" sz="1800" i="1" dirty="0"/>
              <a:t>"Light therapy in the treatment of patients with bipolar </a:t>
            </a:r>
            <a:r>
              <a:rPr lang="en-US" sz="1800" i="1" dirty="0" smtClean="0"/>
              <a:t>depression.</a:t>
            </a:r>
            <a:r>
              <a:rPr lang="en-US" sz="1800" i="1" dirty="0"/>
              <a:t>" </a:t>
            </a:r>
            <a:r>
              <a:rPr lang="en-US" sz="1800" i="1" dirty="0" smtClean="0"/>
              <a:t> </a:t>
            </a:r>
            <a:r>
              <a:rPr lang="en-US" sz="1800" u="sng" dirty="0" smtClean="0"/>
              <a:t>European </a:t>
            </a:r>
            <a:r>
              <a:rPr lang="en-US" sz="1800" u="sng" dirty="0" err="1" smtClean="0"/>
              <a:t>Neuropsychopharmacol</a:t>
            </a:r>
            <a:r>
              <a:rPr lang="en-US" sz="1800" u="sng" dirty="0" smtClean="0"/>
              <a:t> </a:t>
            </a:r>
            <a:r>
              <a:rPr lang="en-US" sz="1800" b="1" u="sng" dirty="0" smtClean="0"/>
              <a:t>26</a:t>
            </a:r>
            <a:r>
              <a:rPr lang="en-US" sz="1800" u="sng" dirty="0"/>
              <a:t>:</a:t>
            </a:r>
            <a:r>
              <a:rPr lang="en-US" sz="1800" u="sng" dirty="0" smtClean="0"/>
              <a:t> 1037</a:t>
            </a:r>
            <a:r>
              <a:rPr lang="en-US" sz="1800" u="sng" dirty="0"/>
              <a:t>-1047.</a:t>
            </a:r>
            <a:r>
              <a:rPr lang="en-GB" sz="1800" dirty="0" smtClean="0">
                <a:effectLst>
                  <a:outerShdw blurRad="50800" dist="38100" dir="2700000" algn="tl" rotWithShape="0">
                    <a:prstClr val="black">
                      <a:alpha val="40000"/>
                    </a:prstClr>
                  </a:outerShdw>
                </a:effectLst>
                <a:latin typeface="Tahoma" charset="0"/>
                <a:cs typeface="Tahoma" charset="0"/>
              </a:rPr>
              <a:t> </a:t>
            </a:r>
          </a:p>
          <a:p>
            <a:pPr>
              <a:buSzPct val="100000"/>
              <a:buFont typeface="Wingdings" charset="0"/>
              <a:buChar char="³"/>
            </a:pPr>
            <a:r>
              <a:rPr lang="en-US" sz="1800" dirty="0"/>
              <a:t>Lam, R. W., et al. (2016). </a:t>
            </a:r>
            <a:r>
              <a:rPr lang="en-US" sz="1800" i="1" dirty="0"/>
              <a:t>"Efficacy of bright light treatment, fluoxetine, and the combination in patients with </a:t>
            </a:r>
            <a:r>
              <a:rPr lang="en-US" sz="1800" i="1" dirty="0" err="1"/>
              <a:t>nonseasonal</a:t>
            </a:r>
            <a:r>
              <a:rPr lang="en-US" sz="1800" i="1" dirty="0"/>
              <a:t> major depressive disorder: A randomized clinical trial</a:t>
            </a:r>
            <a:r>
              <a:rPr lang="en-US" sz="1800" i="1" dirty="0" smtClean="0"/>
              <a:t>.</a:t>
            </a:r>
            <a:r>
              <a:rPr lang="en-US" sz="1800" dirty="0" smtClean="0"/>
              <a:t>”  </a:t>
            </a:r>
            <a:r>
              <a:rPr lang="en-US" sz="1800" u="sng" dirty="0"/>
              <a:t>JAMA Psychiatry </a:t>
            </a:r>
            <a:r>
              <a:rPr lang="en-US" sz="1800" b="1" u="sng" dirty="0"/>
              <a:t>73</a:t>
            </a:r>
            <a:r>
              <a:rPr lang="en-US" sz="1800" u="sng" dirty="0"/>
              <a:t>(1): 56-63</a:t>
            </a:r>
            <a:r>
              <a:rPr lang="en-US" sz="1800" u="sng" dirty="0" smtClean="0"/>
              <a:t>.</a:t>
            </a:r>
          </a:p>
          <a:p>
            <a:pPr>
              <a:buSzPct val="100000"/>
              <a:buFont typeface="Wingdings" charset="0"/>
              <a:buChar char="³"/>
            </a:pPr>
            <a:r>
              <a:rPr lang="en-US" sz="1800" dirty="0" err="1"/>
              <a:t>Koukouna</a:t>
            </a:r>
            <a:r>
              <a:rPr lang="en-US" sz="1800" dirty="0"/>
              <a:t>, D., et al. (2016). </a:t>
            </a:r>
            <a:r>
              <a:rPr lang="en-US" sz="1800" i="1" dirty="0" smtClean="0"/>
              <a:t>“Light </a:t>
            </a:r>
            <a:r>
              <a:rPr lang="en-US" sz="1800" i="1" dirty="0"/>
              <a:t>therapy as a treatment for sexual dysfunction; focus on testosterone levels</a:t>
            </a:r>
            <a:r>
              <a:rPr lang="en-US" sz="1800" i="1" dirty="0" smtClean="0"/>
              <a:t>.”  </a:t>
            </a:r>
            <a:r>
              <a:rPr lang="en-US" sz="1800" u="sng" dirty="0"/>
              <a:t>29th European College of </a:t>
            </a:r>
            <a:r>
              <a:rPr lang="en-US" sz="1800" u="sng" dirty="0" err="1"/>
              <a:t>Neuropsychopharmacology</a:t>
            </a:r>
            <a:r>
              <a:rPr lang="en-US" sz="1800" u="sng" dirty="0"/>
              <a:t> (ECNP) Congress Vienna</a:t>
            </a:r>
            <a:r>
              <a:rPr lang="en-US" sz="1800" u="sng" dirty="0" smtClean="0"/>
              <a:t>.</a:t>
            </a:r>
          </a:p>
          <a:p>
            <a:pPr>
              <a:buSzPct val="100000"/>
              <a:buFont typeface="Wingdings" charset="0"/>
              <a:buChar char="³"/>
            </a:pPr>
            <a:r>
              <a:rPr lang="en-US" sz="1800" dirty="0" err="1"/>
              <a:t>Henriksen</a:t>
            </a:r>
            <a:r>
              <a:rPr lang="en-US" sz="1800" dirty="0"/>
              <a:t>, T. E. G., et al. (2016). </a:t>
            </a:r>
            <a:r>
              <a:rPr lang="en-US" sz="1800" i="1" dirty="0"/>
              <a:t>"Blue-blocking glasses as additive </a:t>
            </a:r>
            <a:r>
              <a:rPr lang="en-US" sz="1800" i="1" dirty="0" smtClean="0"/>
              <a:t>treatment </a:t>
            </a:r>
            <a:r>
              <a:rPr lang="en-US" sz="1800" i="1" dirty="0"/>
              <a:t>for mania: a </a:t>
            </a:r>
            <a:r>
              <a:rPr lang="en-US" sz="1800" i="1" dirty="0" smtClean="0"/>
              <a:t>RCT.</a:t>
            </a:r>
            <a:r>
              <a:rPr lang="en-US" sz="1800" i="1" dirty="0"/>
              <a:t>"</a:t>
            </a:r>
            <a:r>
              <a:rPr lang="en-US" sz="1800" dirty="0"/>
              <a:t> </a:t>
            </a:r>
            <a:r>
              <a:rPr lang="en-US" sz="1800" dirty="0" smtClean="0"/>
              <a:t> </a:t>
            </a:r>
            <a:r>
              <a:rPr lang="en-US" sz="1800" u="sng" dirty="0" smtClean="0"/>
              <a:t>Bipolar Disorders </a:t>
            </a:r>
            <a:r>
              <a:rPr lang="en-US" sz="1800" b="1" u="sng" dirty="0" smtClean="0"/>
              <a:t>18</a:t>
            </a:r>
            <a:r>
              <a:rPr lang="en-US" sz="1800" u="sng" dirty="0" smtClean="0"/>
              <a:t>: </a:t>
            </a:r>
            <a:r>
              <a:rPr lang="en-US" sz="1800" u="sng" dirty="0"/>
              <a:t>221</a:t>
            </a:r>
            <a:r>
              <a:rPr lang="en-US" sz="1800" u="sng" dirty="0" smtClean="0"/>
              <a:t>-32</a:t>
            </a:r>
            <a:r>
              <a:rPr lang="en-US" sz="1800" u="sng" dirty="0"/>
              <a:t>.</a:t>
            </a:r>
            <a:endParaRPr lang="en-GB" sz="1800" dirty="0" smtClean="0">
              <a:effectLst>
                <a:outerShdw blurRad="50800" dist="38100" dir="2700000" algn="tl" rotWithShape="0">
                  <a:prstClr val="black">
                    <a:alpha val="40000"/>
                  </a:prstClr>
                </a:outerShdw>
              </a:effectLst>
              <a:latin typeface="Tahoma" charset="0"/>
              <a:cs typeface="Tahoma" charset="0"/>
            </a:endParaRPr>
          </a:p>
          <a:p>
            <a:pPr>
              <a:buSzPct val="100000"/>
              <a:buFont typeface="Wingdings" charset="0"/>
              <a:buChar char="³"/>
            </a:pPr>
            <a:r>
              <a:rPr lang="en-US" sz="1800" dirty="0" err="1"/>
              <a:t>Rohan</a:t>
            </a:r>
            <a:r>
              <a:rPr lang="en-US" sz="1800" dirty="0"/>
              <a:t>, K. J., et al. (2015). </a:t>
            </a:r>
            <a:r>
              <a:rPr lang="en-US" sz="1800" i="1" dirty="0"/>
              <a:t>"Randomized Trial of Cognitive-Behavioral Therapy Versus Light Therapy for Seasonal Affective Disorder: Acute Outcomes."</a:t>
            </a:r>
            <a:r>
              <a:rPr lang="en-US" sz="1800" dirty="0"/>
              <a:t> </a:t>
            </a:r>
            <a:r>
              <a:rPr lang="en-US" sz="1800" dirty="0" smtClean="0"/>
              <a:t> </a:t>
            </a:r>
            <a:r>
              <a:rPr lang="en-US" sz="1800" u="sng" dirty="0" smtClean="0"/>
              <a:t>American </a:t>
            </a:r>
            <a:r>
              <a:rPr lang="en-US" sz="1800" u="sng" dirty="0"/>
              <a:t>Journal of Psychiatry </a:t>
            </a:r>
            <a:r>
              <a:rPr lang="en-US" sz="1800" b="1" u="sng" dirty="0"/>
              <a:t>172</a:t>
            </a:r>
            <a:r>
              <a:rPr lang="en-US" sz="1800" u="sng" dirty="0"/>
              <a:t>(9): 862-869.</a:t>
            </a:r>
            <a:r>
              <a:rPr lang="en-US" sz="1800" dirty="0" smtClean="0"/>
              <a:t> </a:t>
            </a:r>
          </a:p>
          <a:p>
            <a:pPr>
              <a:buSzPct val="100000"/>
              <a:buFont typeface="Wingdings" charset="0"/>
              <a:buChar char="³"/>
            </a:pPr>
            <a:r>
              <a:rPr lang="en-US" sz="1800" dirty="0" err="1"/>
              <a:t>Danilenko</a:t>
            </a:r>
            <a:r>
              <a:rPr lang="en-US" sz="1800" dirty="0"/>
              <a:t>, K. V. and I. A. </a:t>
            </a:r>
            <a:r>
              <a:rPr lang="en-US" sz="1800" dirty="0" err="1"/>
              <a:t>Ivanova</a:t>
            </a:r>
            <a:r>
              <a:rPr lang="en-US" sz="1800" dirty="0"/>
              <a:t> (2015). </a:t>
            </a:r>
            <a:r>
              <a:rPr lang="en-US" sz="1800" i="1" dirty="0"/>
              <a:t>"Dawn simulation vs. bright light in seasonal affective disorder: Treatment effects and subjective preference."</a:t>
            </a:r>
            <a:r>
              <a:rPr lang="en-US" sz="1800" dirty="0"/>
              <a:t> </a:t>
            </a:r>
            <a:r>
              <a:rPr lang="en-US" sz="1800" dirty="0" smtClean="0"/>
              <a:t> </a:t>
            </a:r>
            <a:r>
              <a:rPr lang="en-US" sz="1800" u="sng" dirty="0" smtClean="0"/>
              <a:t>Journal </a:t>
            </a:r>
            <a:r>
              <a:rPr lang="en-US" sz="1800" u="sng" dirty="0"/>
              <a:t>of Affective Disorders </a:t>
            </a:r>
            <a:r>
              <a:rPr lang="en-US" sz="1800" b="1" u="sng" dirty="0"/>
              <a:t>180</a:t>
            </a:r>
            <a:r>
              <a:rPr lang="en-US" sz="1800" u="sng" dirty="0"/>
              <a:t>: 87-89.</a:t>
            </a:r>
            <a:r>
              <a:rPr lang="en-US" sz="1800" dirty="0" smtClean="0"/>
              <a:t> </a:t>
            </a:r>
          </a:p>
        </p:txBody>
      </p:sp>
      <p:sp>
        <p:nvSpPr>
          <p:cNvPr id="9219" name="Line 2053"/>
          <p:cNvSpPr>
            <a:spLocks noChangeShapeType="1"/>
          </p:cNvSpPr>
          <p:nvPr/>
        </p:nvSpPr>
        <p:spPr bwMode="auto">
          <a:xfrm>
            <a:off x="1430215" y="6813376"/>
            <a:ext cx="6477000" cy="0"/>
          </a:xfrm>
          <a:prstGeom prst="line">
            <a:avLst/>
          </a:prstGeom>
          <a:noFill/>
          <a:ln w="47625">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7330694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107504" y="197768"/>
            <a:ext cx="8928100" cy="1143000"/>
          </a:xfrm>
        </p:spPr>
        <p:txBody>
          <a:bodyPr/>
          <a:lstStyle/>
          <a:p>
            <a:pPr eaLnBrk="1" hangingPunct="1">
              <a:defRPr/>
            </a:pPr>
            <a:r>
              <a:rPr lang="en-GB" dirty="0" smtClean="0"/>
              <a:t>reasons to be pleased</a:t>
            </a:r>
          </a:p>
        </p:txBody>
      </p:sp>
      <p:sp>
        <p:nvSpPr>
          <p:cNvPr id="111619" name="Rectangle 3"/>
          <p:cNvSpPr>
            <a:spLocks noGrp="1" noRot="1" noChangeArrowheads="1"/>
          </p:cNvSpPr>
          <p:nvPr>
            <p:ph type="body" idx="1"/>
          </p:nvPr>
        </p:nvSpPr>
        <p:spPr>
          <a:xfrm>
            <a:off x="107504" y="1485009"/>
            <a:ext cx="8856984" cy="3600175"/>
          </a:xfrm>
        </p:spPr>
        <p:txBody>
          <a:bodyPr/>
          <a:lstStyle/>
          <a:p>
            <a:pPr marL="449263" indent="-449263" eaLnBrk="1" hangingPunct="1">
              <a:buSzTx/>
              <a:buFont typeface="Wingdings" pitchFamily="2" charset="2"/>
              <a:buChar char="²"/>
              <a:defRPr/>
            </a:pPr>
            <a:r>
              <a:rPr lang="en-GB" sz="2400" dirty="0" smtClean="0"/>
              <a:t>reductions in relapse rates compared to medication or no treatment – so for depression a meta-analysis by De </a:t>
            </a:r>
            <a:r>
              <a:rPr lang="en-GB" sz="2400" dirty="0" err="1" smtClean="0"/>
              <a:t>Maat</a:t>
            </a:r>
            <a:r>
              <a:rPr lang="en-GB" sz="2400" dirty="0" smtClean="0"/>
              <a:t> et al (2006) reported a relapse rate of 27% for psychotherapy but a rate of 57% for pharmacotherapy (if medication was discontinued) </a:t>
            </a:r>
          </a:p>
          <a:p>
            <a:pPr marL="449263" indent="-449263" eaLnBrk="1" hangingPunct="1">
              <a:buSzTx/>
              <a:buFont typeface="Wingdings" pitchFamily="2" charset="2"/>
              <a:buChar char="²"/>
              <a:defRPr/>
            </a:pPr>
            <a:r>
              <a:rPr lang="en-GB" sz="2400" dirty="0" smtClean="0"/>
              <a:t>there is also a growing research literature (Smith &amp; Williams, 2013) highlighting reductions in medical &amp; psychological treatment costs and reductions in time off work achievable with psychological interventions</a:t>
            </a:r>
          </a:p>
          <a:p>
            <a:pPr marL="449263" indent="-449263" eaLnBrk="1" hangingPunct="1">
              <a:buSzTx/>
              <a:buFont typeface="Wingdings" pitchFamily="2" charset="2"/>
              <a:buChar char="²"/>
              <a:defRPr/>
            </a:pPr>
            <a:endParaRPr lang="en-GB" sz="2800" dirty="0" smtClean="0"/>
          </a:p>
        </p:txBody>
      </p:sp>
      <p:sp>
        <p:nvSpPr>
          <p:cNvPr id="9220" name="Text Box 5"/>
          <p:cNvSpPr txBox="1">
            <a:spLocks noChangeArrowheads="1"/>
          </p:cNvSpPr>
          <p:nvPr/>
        </p:nvSpPr>
        <p:spPr bwMode="auto">
          <a:xfrm>
            <a:off x="0" y="5715253"/>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400" dirty="0">
                <a:effectLst>
                  <a:outerShdw blurRad="50800" dist="38100" dir="2700000" algn="tl" rotWithShape="0">
                    <a:prstClr val="black">
                      <a:alpha val="40000"/>
                    </a:prstClr>
                  </a:outerShdw>
                </a:effectLst>
              </a:rPr>
              <a:t>De </a:t>
            </a:r>
            <a:r>
              <a:rPr lang="en-GB" altLang="en-US" sz="1400" dirty="0" err="1">
                <a:effectLst>
                  <a:outerShdw blurRad="50800" dist="38100" dir="2700000" algn="tl" rotWithShape="0">
                    <a:prstClr val="black">
                      <a:alpha val="40000"/>
                    </a:prstClr>
                  </a:outerShdw>
                </a:effectLst>
              </a:rPr>
              <a:t>Maat</a:t>
            </a:r>
            <a:r>
              <a:rPr lang="en-GB" altLang="en-US" sz="1400" dirty="0">
                <a:effectLst>
                  <a:outerShdw blurRad="50800" dist="38100" dir="2700000" algn="tl" rotWithShape="0">
                    <a:prstClr val="black">
                      <a:alpha val="40000"/>
                    </a:prstClr>
                  </a:outerShdw>
                </a:effectLst>
              </a:rPr>
              <a:t>, S., et al. (2006). </a:t>
            </a:r>
            <a:r>
              <a:rPr lang="en-GB" altLang="en-US" sz="1400" i="1" dirty="0">
                <a:effectLst>
                  <a:outerShdw blurRad="50800" dist="38100" dir="2700000" algn="tl" rotWithShape="0">
                    <a:prstClr val="black">
                      <a:alpha val="40000"/>
                    </a:prstClr>
                  </a:outerShdw>
                </a:effectLst>
              </a:rPr>
              <a:t>"Relative efficacy of psychotherapy and pharmacotherapy in the treatment of depression: A meta-analysis."</a:t>
            </a:r>
            <a:r>
              <a:rPr lang="en-GB" altLang="en-US" sz="1400" dirty="0">
                <a:effectLst>
                  <a:outerShdw blurRad="50800" dist="38100" dir="2700000" algn="tl" rotWithShape="0">
                    <a:prstClr val="black">
                      <a:alpha val="40000"/>
                    </a:prstClr>
                  </a:outerShdw>
                </a:effectLst>
              </a:rPr>
              <a:t> Psychotherapy Research 16(5): 566-578</a:t>
            </a:r>
          </a:p>
          <a:p>
            <a:pPr algn="ctr" eaLnBrk="1" hangingPunct="1">
              <a:spcBef>
                <a:spcPct val="0"/>
              </a:spcBef>
              <a:buClrTx/>
              <a:buSzTx/>
              <a:buFontTx/>
              <a:buNone/>
            </a:pPr>
            <a:r>
              <a:rPr lang="en-GB" altLang="en-US" sz="1400" dirty="0">
                <a:effectLst>
                  <a:outerShdw blurRad="50800" dist="38100" dir="2700000" algn="tl" rotWithShape="0">
                    <a:prstClr val="black">
                      <a:alpha val="40000"/>
                    </a:prstClr>
                  </a:outerShdw>
                </a:effectLst>
              </a:rPr>
              <a:t>Smith, T. W. &amp; P. Williams (2013). </a:t>
            </a:r>
            <a:r>
              <a:rPr lang="en-GB" altLang="en-US" sz="1400" i="1" dirty="0">
                <a:effectLst>
                  <a:outerShdw blurRad="50800" dist="38100" dir="2700000" algn="tl" rotWithShape="0">
                    <a:prstClr val="black">
                      <a:alpha val="40000"/>
                    </a:prstClr>
                  </a:outerShdw>
                </a:effectLst>
              </a:rPr>
              <a:t>“</a:t>
            </a:r>
            <a:r>
              <a:rPr lang="en-GB" altLang="en-US" sz="1400" i="1" dirty="0" err="1">
                <a:effectLst>
                  <a:outerShdw blurRad="50800" dist="38100" dir="2700000" algn="tl" rotWithShape="0">
                    <a:prstClr val="black">
                      <a:alpha val="40000"/>
                    </a:prstClr>
                  </a:outerShdw>
                </a:effectLst>
              </a:rPr>
              <a:t>Behavioral</a:t>
            </a:r>
            <a:r>
              <a:rPr lang="en-GB" altLang="en-US" sz="1400" i="1" dirty="0">
                <a:effectLst>
                  <a:outerShdw blurRad="50800" dist="38100" dir="2700000" algn="tl" rotWithShape="0">
                    <a:prstClr val="black">
                      <a:alpha val="40000"/>
                    </a:prstClr>
                  </a:outerShdw>
                </a:effectLst>
              </a:rPr>
              <a:t> medicine and clinical health psychology.”  </a:t>
            </a:r>
            <a:r>
              <a:rPr lang="en-GB" altLang="en-US" sz="1400" dirty="0">
                <a:effectLst>
                  <a:outerShdw blurRad="50800" dist="38100" dir="2700000" algn="tl" rotWithShape="0">
                    <a:prstClr val="black">
                      <a:alpha val="40000"/>
                    </a:prstClr>
                  </a:outerShdw>
                </a:effectLst>
              </a:rPr>
              <a:t>in M. J. Lambert (</a:t>
            </a:r>
            <a:r>
              <a:rPr lang="en-GB" altLang="en-US" sz="1400" dirty="0" err="1">
                <a:effectLst>
                  <a:outerShdw blurRad="50800" dist="38100" dir="2700000" algn="tl" rotWithShape="0">
                    <a:prstClr val="black">
                      <a:alpha val="40000"/>
                    </a:prstClr>
                  </a:outerShdw>
                </a:effectLst>
              </a:rPr>
              <a:t>ed</a:t>
            </a:r>
            <a:r>
              <a:rPr lang="en-GB" altLang="en-US" sz="1400" dirty="0">
                <a:effectLst>
                  <a:outerShdw blurRad="50800" dist="38100" dir="2700000" algn="tl" rotWithShape="0">
                    <a:prstClr val="black">
                      <a:alpha val="40000"/>
                    </a:prstClr>
                  </a:outerShdw>
                </a:effectLst>
              </a:rPr>
              <a:t>) </a:t>
            </a:r>
            <a:r>
              <a:rPr lang="en-GB" altLang="en-US" sz="1400" i="1" dirty="0">
                <a:effectLst>
                  <a:outerShdw blurRad="50800" dist="38100" dir="2700000" algn="tl" rotWithShape="0">
                    <a:prstClr val="black">
                      <a:alpha val="40000"/>
                    </a:prstClr>
                  </a:outerShdw>
                </a:effectLst>
              </a:rPr>
              <a:t>“Handbook of psychotherapy and </a:t>
            </a:r>
            <a:r>
              <a:rPr lang="en-GB" altLang="en-US" sz="1400" i="1" dirty="0" err="1">
                <a:effectLst>
                  <a:outerShdw blurRad="50800" dist="38100" dir="2700000" algn="tl" rotWithShape="0">
                    <a:prstClr val="black">
                      <a:alpha val="40000"/>
                    </a:prstClr>
                  </a:outerShdw>
                </a:effectLst>
              </a:rPr>
              <a:t>behavior</a:t>
            </a:r>
            <a:r>
              <a:rPr lang="en-GB" altLang="en-US" sz="1400" i="1" dirty="0">
                <a:effectLst>
                  <a:outerShdw blurRad="50800" dist="38100" dir="2700000" algn="tl" rotWithShape="0">
                    <a:prstClr val="black">
                      <a:alpha val="40000"/>
                    </a:prstClr>
                  </a:outerShdw>
                </a:effectLst>
              </a:rPr>
              <a:t> change (6</a:t>
            </a:r>
            <a:r>
              <a:rPr lang="en-GB" altLang="en-US" sz="1400" i="1" baseline="30000" dirty="0">
                <a:effectLst>
                  <a:outerShdw blurRad="50800" dist="38100" dir="2700000" algn="tl" rotWithShape="0">
                    <a:prstClr val="black">
                      <a:alpha val="40000"/>
                    </a:prstClr>
                  </a:outerShdw>
                </a:effectLst>
              </a:rPr>
              <a:t>th</a:t>
            </a:r>
            <a:r>
              <a:rPr lang="en-GB" altLang="en-US" sz="1400" i="1" dirty="0">
                <a:effectLst>
                  <a:outerShdw blurRad="50800" dist="38100" dir="2700000" algn="tl" rotWithShape="0">
                    <a:prstClr val="black">
                      <a:alpha val="40000"/>
                    </a:prstClr>
                  </a:outerShdw>
                </a:effectLst>
              </a:rPr>
              <a:t> </a:t>
            </a:r>
            <a:r>
              <a:rPr lang="en-GB" altLang="en-US" sz="1400" i="1" dirty="0" err="1">
                <a:effectLst>
                  <a:outerShdw blurRad="50800" dist="38100" dir="2700000" algn="tl" rotWithShape="0">
                    <a:prstClr val="black">
                      <a:alpha val="40000"/>
                    </a:prstClr>
                  </a:outerShdw>
                </a:effectLst>
              </a:rPr>
              <a:t>ed</a:t>
            </a:r>
            <a:r>
              <a:rPr lang="en-GB" altLang="en-US" sz="1400" i="1" dirty="0">
                <a:effectLst>
                  <a:outerShdw blurRad="50800" dist="38100" dir="2700000" algn="tl" rotWithShape="0">
                    <a:prstClr val="black">
                      <a:alpha val="40000"/>
                    </a:prstClr>
                  </a:outerShdw>
                </a:effectLst>
              </a:rPr>
              <a:t>)”</a:t>
            </a:r>
            <a:endParaRPr lang="en-GB" altLang="en-US" sz="1400" dirty="0">
              <a:effectLst>
                <a:outerShdw blurRad="50800" dist="38100" dir="2700000" algn="tl" rotWithShape="0">
                  <a:prstClr val="black">
                    <a:alpha val="40000"/>
                  </a:prstClr>
                </a:outerShdw>
              </a:effectLst>
            </a:endParaRPr>
          </a:p>
        </p:txBody>
      </p:sp>
      <p:sp>
        <p:nvSpPr>
          <p:cNvPr id="9221" name="Line 6"/>
          <p:cNvSpPr>
            <a:spLocks noChangeShapeType="1"/>
          </p:cNvSpPr>
          <p:nvPr/>
        </p:nvSpPr>
        <p:spPr bwMode="auto">
          <a:xfrm>
            <a:off x="684214" y="5516563"/>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323528" y="53752"/>
            <a:ext cx="8496944" cy="1143000"/>
          </a:xfrm>
        </p:spPr>
        <p:txBody>
          <a:bodyPr/>
          <a:lstStyle/>
          <a:p>
            <a:r>
              <a:rPr lang="en-GB" sz="4000" dirty="0" err="1" smtClean="0">
                <a:latin typeface="Tahoma" charset="0"/>
                <a:cs typeface="Tahoma" charset="0"/>
              </a:rPr>
              <a:t>ect</a:t>
            </a:r>
            <a:r>
              <a:rPr lang="en-GB" sz="4000" dirty="0" smtClean="0">
                <a:latin typeface="Tahoma" charset="0"/>
                <a:cs typeface="Tahoma" charset="0"/>
              </a:rPr>
              <a:t>, </a:t>
            </a:r>
            <a:r>
              <a:rPr lang="en-GB" sz="4000" dirty="0" smtClean="0">
                <a:latin typeface="Tahoma" charset="0"/>
                <a:cs typeface="Tahoma" charset="0"/>
              </a:rPr>
              <a:t>acupuncture</a:t>
            </a:r>
            <a:r>
              <a:rPr lang="en-GB" sz="4000" dirty="0" smtClean="0">
                <a:latin typeface="Tahoma" charset="0"/>
                <a:cs typeface="Tahoma" charset="0"/>
              </a:rPr>
              <a:t>, </a:t>
            </a:r>
            <a:r>
              <a:rPr lang="en-GB" sz="4000" dirty="0" smtClean="0">
                <a:latin typeface="Tahoma" charset="0"/>
                <a:cs typeface="Tahoma" charset="0"/>
              </a:rPr>
              <a:t>yoga, massage</a:t>
            </a:r>
            <a:r>
              <a:rPr lang="en-GB" sz="4000" dirty="0" smtClean="0">
                <a:latin typeface="Tahoma" charset="0"/>
                <a:cs typeface="Tahoma" charset="0"/>
              </a:rPr>
              <a:t>, </a:t>
            </a:r>
            <a:r>
              <a:rPr lang="en-GB" sz="4000" dirty="0" err="1" smtClean="0">
                <a:latin typeface="Tahoma" charset="0"/>
                <a:cs typeface="Tahoma" charset="0"/>
              </a:rPr>
              <a:t>botox</a:t>
            </a:r>
            <a:r>
              <a:rPr lang="en-GB" sz="4000" dirty="0" smtClean="0">
                <a:latin typeface="Tahoma" charset="0"/>
                <a:cs typeface="Tahoma" charset="0"/>
              </a:rPr>
              <a:t>, </a:t>
            </a:r>
            <a:r>
              <a:rPr lang="en-GB" sz="4000" dirty="0" smtClean="0">
                <a:latin typeface="Tahoma" charset="0"/>
                <a:cs typeface="Tahoma" charset="0"/>
              </a:rPr>
              <a:t>heat</a:t>
            </a:r>
            <a:r>
              <a:rPr lang="en-GB" sz="4000" dirty="0" smtClean="0">
                <a:latin typeface="Tahoma" charset="0"/>
                <a:cs typeface="Tahoma" charset="0"/>
              </a:rPr>
              <a:t>, </a:t>
            </a:r>
            <a:r>
              <a:rPr lang="en-GB" sz="4000" dirty="0" err="1" smtClean="0">
                <a:latin typeface="Tahoma" charset="0"/>
                <a:cs typeface="Tahoma" charset="0"/>
              </a:rPr>
              <a:t>etc</a:t>
            </a:r>
            <a:endParaRPr lang="en-GB" sz="4000" dirty="0">
              <a:latin typeface="Tahoma" charset="0"/>
              <a:cs typeface="Tahoma" charset="0"/>
            </a:endParaRPr>
          </a:p>
        </p:txBody>
      </p:sp>
      <p:sp>
        <p:nvSpPr>
          <p:cNvPr id="9218" name="Text Placeholder 2"/>
          <p:cNvSpPr>
            <a:spLocks noGrp="1"/>
          </p:cNvSpPr>
          <p:nvPr>
            <p:ph type="body" sz="half" idx="1"/>
          </p:nvPr>
        </p:nvSpPr>
        <p:spPr>
          <a:xfrm>
            <a:off x="109169" y="1268760"/>
            <a:ext cx="8855319" cy="5688632"/>
          </a:xfrm>
        </p:spPr>
        <p:txBody>
          <a:bodyPr/>
          <a:lstStyle/>
          <a:p>
            <a:pPr>
              <a:buSzPct val="100000"/>
              <a:buFont typeface="Wingdings" charset="0"/>
              <a:buChar char="³"/>
            </a:pPr>
            <a:r>
              <a:rPr lang="en-US" sz="1800" dirty="0" err="1" smtClean="0"/>
              <a:t>Dierckx</a:t>
            </a:r>
            <a:r>
              <a:rPr lang="en-US" sz="1800" dirty="0"/>
              <a:t>, B., et al. (2012). </a:t>
            </a:r>
            <a:r>
              <a:rPr lang="en-US" sz="1800" i="1" dirty="0"/>
              <a:t>"Efficacy of electroconvulsive therapy in bipolar versus unipolar major depression: a meta-analysis." </a:t>
            </a:r>
            <a:r>
              <a:rPr lang="en-US" sz="1800" u="sng" dirty="0"/>
              <a:t>Bipolar Disorders </a:t>
            </a:r>
            <a:r>
              <a:rPr lang="en-US" sz="1800" b="1" u="sng" dirty="0"/>
              <a:t>14</a:t>
            </a:r>
            <a:r>
              <a:rPr lang="en-US" sz="1800" u="sng" dirty="0"/>
              <a:t>(2): 146-150.</a:t>
            </a:r>
            <a:endParaRPr lang="en-US" sz="1800" dirty="0" smtClean="0"/>
          </a:p>
          <a:p>
            <a:pPr>
              <a:buSzPct val="100000"/>
              <a:buFont typeface="Wingdings" charset="0"/>
              <a:buChar char="³"/>
            </a:pPr>
            <a:r>
              <a:rPr lang="en-US" sz="1800" dirty="0" smtClean="0"/>
              <a:t>Chan</a:t>
            </a:r>
            <a:r>
              <a:rPr lang="en-US" sz="1800" dirty="0"/>
              <a:t>, Y.-Y., et al. (2015). </a:t>
            </a:r>
            <a:r>
              <a:rPr lang="en-US" sz="1800" i="1" dirty="0"/>
              <a:t>"The benefit of combined acupuncture and antidepressant medication for depression: A systematic review and meta-analysis."</a:t>
            </a:r>
            <a:r>
              <a:rPr lang="en-US" sz="1800" dirty="0"/>
              <a:t> </a:t>
            </a:r>
            <a:r>
              <a:rPr lang="en-US" sz="1800" u="sng" dirty="0"/>
              <a:t>Journal of Affective Disorders </a:t>
            </a:r>
            <a:r>
              <a:rPr lang="en-US" sz="1800" b="1" u="sng" dirty="0"/>
              <a:t>176</a:t>
            </a:r>
            <a:r>
              <a:rPr lang="en-US" sz="1800" u="sng" dirty="0"/>
              <a:t>: 106-117.</a:t>
            </a:r>
            <a:r>
              <a:rPr lang="en-US" sz="1800" dirty="0" smtClean="0"/>
              <a:t> </a:t>
            </a:r>
          </a:p>
          <a:p>
            <a:pPr>
              <a:buSzPct val="100000"/>
              <a:buFont typeface="Wingdings" charset="0"/>
              <a:buChar char="³"/>
            </a:pPr>
            <a:r>
              <a:rPr lang="en-US" sz="1800" dirty="0"/>
              <a:t>MacPherson, H., et al. (2013). </a:t>
            </a:r>
            <a:r>
              <a:rPr lang="en-US" sz="1800" i="1" dirty="0"/>
              <a:t>"Acupuncture and </a:t>
            </a:r>
            <a:r>
              <a:rPr lang="en-US" sz="1800" i="1" dirty="0" err="1"/>
              <a:t>counselling</a:t>
            </a:r>
            <a:r>
              <a:rPr lang="en-US" sz="1800" i="1" dirty="0"/>
              <a:t> for depression in primary care: A </a:t>
            </a:r>
            <a:r>
              <a:rPr lang="en-US" sz="1800" i="1" dirty="0" err="1"/>
              <a:t>randomised</a:t>
            </a:r>
            <a:r>
              <a:rPr lang="en-US" sz="1800" i="1" dirty="0"/>
              <a:t> controlled trial." </a:t>
            </a:r>
            <a:r>
              <a:rPr lang="en-US" sz="1800" u="sng" dirty="0" err="1"/>
              <a:t>PLoS</a:t>
            </a:r>
            <a:r>
              <a:rPr lang="en-US" sz="1800" u="sng" dirty="0"/>
              <a:t> Med </a:t>
            </a:r>
            <a:r>
              <a:rPr lang="en-US" sz="1800" b="1" u="sng" dirty="0"/>
              <a:t>10</a:t>
            </a:r>
            <a:r>
              <a:rPr lang="en-US" sz="1800" u="sng" dirty="0"/>
              <a:t>(9): e1001518.</a:t>
            </a:r>
            <a:r>
              <a:rPr lang="en-US" sz="1800" dirty="0" smtClean="0"/>
              <a:t> </a:t>
            </a:r>
            <a:endParaRPr lang="en-US" sz="1800" dirty="0" smtClean="0"/>
          </a:p>
          <a:p>
            <a:pPr>
              <a:buSzPct val="100000"/>
              <a:buFont typeface="Wingdings" charset="0"/>
              <a:buChar char="³"/>
            </a:pPr>
            <a:r>
              <a:rPr lang="en-US" sz="1800" dirty="0" err="1"/>
              <a:t>Bayley-Veloso</a:t>
            </a:r>
            <a:r>
              <a:rPr lang="en-US" sz="1800" dirty="0"/>
              <a:t>, R. and P. G. Salmon (2016). </a:t>
            </a:r>
            <a:r>
              <a:rPr lang="en-US" sz="1800" i="1" dirty="0"/>
              <a:t>"Yoga in Clinical Practice." </a:t>
            </a:r>
            <a:r>
              <a:rPr lang="en-US" sz="1800" u="sng" dirty="0"/>
              <a:t>Mindfulness (N Y) </a:t>
            </a:r>
            <a:r>
              <a:rPr lang="en-US" sz="1800" b="1" u="sng" dirty="0"/>
              <a:t>7</a:t>
            </a:r>
            <a:r>
              <a:rPr lang="en-US" sz="1800" u="sng" dirty="0"/>
              <a:t>(2): 308-319.</a:t>
            </a:r>
            <a:endParaRPr lang="en-US" sz="1800" dirty="0" smtClean="0"/>
          </a:p>
          <a:p>
            <a:pPr>
              <a:buSzPct val="100000"/>
              <a:buFont typeface="Wingdings" charset="0"/>
              <a:buChar char="³"/>
            </a:pPr>
            <a:r>
              <a:rPr lang="en-US" sz="1800" dirty="0" err="1" smtClean="0"/>
              <a:t>Hou</a:t>
            </a:r>
            <a:r>
              <a:rPr lang="en-US" sz="1800" dirty="0" smtClean="0"/>
              <a:t>, W. H., et al. (2010). </a:t>
            </a:r>
            <a:r>
              <a:rPr lang="en-US" sz="1800" i="1" dirty="0" smtClean="0"/>
              <a:t>"Treatment effects of massage therapy in depressed people: a meta-analysis." </a:t>
            </a:r>
            <a:r>
              <a:rPr lang="en-US" sz="1800" u="sng" dirty="0" smtClean="0"/>
              <a:t>J </a:t>
            </a:r>
            <a:r>
              <a:rPr lang="en-US" sz="1800" u="sng" dirty="0" err="1" smtClean="0"/>
              <a:t>Clin</a:t>
            </a:r>
            <a:r>
              <a:rPr lang="en-US" sz="1800" u="sng" dirty="0" smtClean="0"/>
              <a:t> Psychiatry </a:t>
            </a:r>
            <a:r>
              <a:rPr lang="en-US" sz="1800" b="1" u="sng" dirty="0" smtClean="0"/>
              <a:t>71</a:t>
            </a:r>
            <a:r>
              <a:rPr lang="en-US" sz="1800" u="sng" dirty="0" smtClean="0"/>
              <a:t>(7): 894-901.</a:t>
            </a:r>
            <a:r>
              <a:rPr lang="en-US" sz="1800" dirty="0" smtClean="0"/>
              <a:t> </a:t>
            </a:r>
          </a:p>
          <a:p>
            <a:pPr>
              <a:buSzPct val="100000"/>
              <a:buFont typeface="Wingdings" charset="0"/>
              <a:buChar char="³"/>
            </a:pPr>
            <a:r>
              <a:rPr lang="en-US" sz="1800" dirty="0" err="1" smtClean="0"/>
              <a:t>Wollmer</a:t>
            </a:r>
            <a:r>
              <a:rPr lang="en-US" sz="1800" dirty="0"/>
              <a:t>, M. A., et al. (2012). </a:t>
            </a:r>
            <a:r>
              <a:rPr lang="en-US" sz="1800" i="1" dirty="0"/>
              <a:t>"Facing depression with </a:t>
            </a:r>
            <a:r>
              <a:rPr lang="en-US" sz="1800" i="1" dirty="0" err="1"/>
              <a:t>botulinum</a:t>
            </a:r>
            <a:r>
              <a:rPr lang="en-US" sz="1800" i="1" dirty="0"/>
              <a:t> toxin: A randomized controlled trial."</a:t>
            </a:r>
            <a:r>
              <a:rPr lang="en-US" sz="1800" dirty="0"/>
              <a:t> </a:t>
            </a:r>
            <a:r>
              <a:rPr lang="en-US" sz="1800" u="sng" dirty="0" smtClean="0"/>
              <a:t>J Psychiatric </a:t>
            </a:r>
            <a:r>
              <a:rPr lang="en-US" sz="1800" u="sng" dirty="0"/>
              <a:t>Research </a:t>
            </a:r>
            <a:r>
              <a:rPr lang="en-US" sz="1800" b="1" u="sng" dirty="0"/>
              <a:t>46</a:t>
            </a:r>
            <a:r>
              <a:rPr lang="en-US" sz="1800" u="sng" dirty="0"/>
              <a:t>(5): 574–581.</a:t>
            </a:r>
            <a:endParaRPr lang="en-US" sz="1800" dirty="0" smtClean="0"/>
          </a:p>
          <a:p>
            <a:pPr>
              <a:buSzPct val="100000"/>
              <a:buFont typeface="Wingdings" charset="0"/>
              <a:buChar char="³"/>
            </a:pPr>
            <a:r>
              <a:rPr lang="en-US" sz="1800" dirty="0" smtClean="0"/>
              <a:t>Janssen</a:t>
            </a:r>
            <a:r>
              <a:rPr lang="en-US" sz="1800" dirty="0"/>
              <a:t>, C. W., et al. (2016). </a:t>
            </a:r>
            <a:r>
              <a:rPr lang="en-US" sz="1800" i="1" dirty="0"/>
              <a:t>"Whole-body hyperthermia for the treatment of major depressive disorder: A randomized clinical trial." </a:t>
            </a:r>
            <a:r>
              <a:rPr lang="en-US" sz="1800" u="sng" dirty="0"/>
              <a:t>JAMA Psychiatry </a:t>
            </a:r>
            <a:r>
              <a:rPr lang="en-US" sz="1800" b="1" u="sng" dirty="0"/>
              <a:t>73</a:t>
            </a:r>
            <a:r>
              <a:rPr lang="en-US" sz="1800" u="sng" dirty="0"/>
              <a:t>(8): 789-795.</a:t>
            </a:r>
            <a:r>
              <a:rPr lang="en-US" sz="1800" dirty="0" smtClean="0"/>
              <a:t> </a:t>
            </a:r>
          </a:p>
        </p:txBody>
      </p:sp>
      <p:sp>
        <p:nvSpPr>
          <p:cNvPr id="9219" name="Line 2053"/>
          <p:cNvSpPr>
            <a:spLocks noChangeShapeType="1"/>
          </p:cNvSpPr>
          <p:nvPr/>
        </p:nvSpPr>
        <p:spPr bwMode="auto">
          <a:xfrm>
            <a:off x="1370011" y="6813376"/>
            <a:ext cx="6477000" cy="0"/>
          </a:xfrm>
          <a:prstGeom prst="line">
            <a:avLst/>
          </a:prstGeom>
          <a:noFill/>
          <a:ln w="47625">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381938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p:cNvSpPr>
            <a:spLocks noGrp="1" noRot="1" noChangeArrowheads="1"/>
          </p:cNvSpPr>
          <p:nvPr>
            <p:ph type="body" sz="half" idx="3"/>
          </p:nvPr>
        </p:nvSpPr>
        <p:spPr>
          <a:xfrm>
            <a:off x="3275856" y="1296144"/>
            <a:ext cx="5760640" cy="5085184"/>
          </a:xfrm>
        </p:spPr>
        <p:txBody>
          <a:bodyPr lIns="92075" tIns="46038" rIns="92075" bIns="46038"/>
          <a:lstStyle/>
          <a:p>
            <a:pPr marL="342000" indent="-446400" eaLnBrk="1" hangingPunct="1">
              <a:lnSpc>
                <a:spcPct val="90000"/>
              </a:lnSpc>
              <a:spcBef>
                <a:spcPts val="576"/>
              </a:spcBef>
              <a:buSzPct val="120000"/>
              <a:buFont typeface="Wingdings" charset="2"/>
              <a:buChar char="ü"/>
              <a:defRPr/>
            </a:pPr>
            <a:r>
              <a:rPr lang="en-US" sz="2400" dirty="0" smtClean="0">
                <a:effectLst>
                  <a:outerShdw blurRad="50800" dist="38100" dir="2700000" algn="tl" rotWithShape="0">
                    <a:prstClr val="black">
                      <a:alpha val="40000"/>
                    </a:prstClr>
                  </a:outerShdw>
                </a:effectLst>
              </a:rPr>
              <a:t>intro &amp; your </a:t>
            </a:r>
            <a:r>
              <a:rPr lang="en-US" sz="2400" dirty="0">
                <a:effectLst>
                  <a:outerShdw blurRad="50800" dist="38100" dir="2700000" algn="tl" rotWithShape="0">
                    <a:prstClr val="black">
                      <a:alpha val="40000"/>
                    </a:prstClr>
                  </a:outerShdw>
                </a:effectLst>
              </a:rPr>
              <a:t>hopes for the day</a:t>
            </a:r>
          </a:p>
          <a:p>
            <a:pPr marL="0" indent="0" eaLnBrk="1" hangingPunct="1">
              <a:lnSpc>
                <a:spcPct val="90000"/>
              </a:lnSpc>
              <a:buSzPct val="110000"/>
              <a:buNone/>
              <a:defRPr/>
            </a:pPr>
            <a:r>
              <a:rPr lang="en-US" sz="800" dirty="0">
                <a:effectLst>
                  <a:outerShdw blurRad="50800" dist="38100" dir="2700000" algn="tl" rotWithShape="0">
                    <a:prstClr val="black">
                      <a:alpha val="40000"/>
                    </a:prstClr>
                  </a:outerShdw>
                </a:effectLst>
              </a:rPr>
              <a:t>      </a:t>
            </a:r>
            <a:endParaRPr lang="en-US" sz="800" i="1" dirty="0">
              <a:effectLst>
                <a:outerShdw blurRad="50800" dist="38100" dir="2700000" algn="tl" rotWithShape="0">
                  <a:prstClr val="black">
                    <a:alpha val="40000"/>
                  </a:prstClr>
                </a:outerShdw>
              </a:effectLst>
            </a:endParaRPr>
          </a:p>
          <a:p>
            <a:pPr marL="446400" indent="-446400" eaLnBrk="1" hangingPunct="1">
              <a:lnSpc>
                <a:spcPct val="90000"/>
              </a:lnSpc>
              <a:buSzPct val="120000"/>
              <a:buFont typeface="Wingdings" charset="2"/>
              <a:buChar char="ü"/>
              <a:defRPr/>
            </a:pPr>
            <a:r>
              <a:rPr lang="en-US" sz="2400" dirty="0">
                <a:effectLst>
                  <a:outerShdw blurRad="50800" dist="38100" dir="2700000" algn="tl" rotWithShape="0">
                    <a:prstClr val="black">
                      <a:alpha val="40000"/>
                    </a:prstClr>
                  </a:outerShdw>
                </a:effectLst>
              </a:rPr>
              <a:t>overview, psychotherapy’s improvable outcomes, progress monitoring &amp; a contextual model          </a:t>
            </a:r>
          </a:p>
          <a:p>
            <a:pPr marL="0" indent="0" eaLnBrk="1" hangingPunct="1">
              <a:lnSpc>
                <a:spcPct val="90000"/>
              </a:lnSpc>
              <a:buSzPct val="110000"/>
              <a:buNone/>
              <a:defRPr/>
            </a:pPr>
            <a:endParaRPr lang="en-US" sz="800" dirty="0">
              <a:effectLst>
                <a:outerShdw blurRad="50800" dist="38100" dir="2700000" algn="tl" rotWithShape="0">
                  <a:prstClr val="black">
                    <a:alpha val="40000"/>
                  </a:prstClr>
                </a:outerShdw>
              </a:effectLst>
            </a:endParaRPr>
          </a:p>
          <a:p>
            <a:pPr marL="342000" indent="-446400" eaLnBrk="1" hangingPunct="1">
              <a:lnSpc>
                <a:spcPct val="90000"/>
              </a:lnSpc>
              <a:spcBef>
                <a:spcPts val="576"/>
              </a:spcBef>
              <a:buSzPct val="120000"/>
              <a:buFont typeface="Wingdings" charset="2"/>
              <a:buChar char="ü"/>
              <a:defRPr/>
            </a:pPr>
            <a:r>
              <a:rPr lang="en-US" sz="2400" dirty="0">
                <a:effectLst>
                  <a:outerShdw blurRad="50800" dist="38100" dir="2700000" algn="tl" rotWithShape="0">
                    <a:prstClr val="black">
                      <a:alpha val="40000"/>
                    </a:prstClr>
                  </a:outerShdw>
                </a:effectLst>
              </a:rPr>
              <a:t>medication, herbs &amp; supplements</a:t>
            </a:r>
          </a:p>
          <a:p>
            <a:pPr marL="0" indent="0" eaLnBrk="1" hangingPunct="1">
              <a:lnSpc>
                <a:spcPct val="90000"/>
              </a:lnSpc>
              <a:buSzPct val="110000"/>
              <a:buNone/>
              <a:defRPr/>
            </a:pPr>
            <a:endParaRPr lang="en-US" sz="800" dirty="0">
              <a:effectLst>
                <a:outerShdw blurRad="50800" dist="38100" dir="2700000" algn="tl" rotWithShape="0">
                  <a:prstClr val="black">
                    <a:alpha val="40000"/>
                  </a:prstClr>
                </a:outerShdw>
              </a:effectLst>
            </a:endParaRPr>
          </a:p>
          <a:p>
            <a:pPr marL="446400" indent="-446400" eaLnBrk="1" hangingPunct="1">
              <a:lnSpc>
                <a:spcPct val="90000"/>
              </a:lnSpc>
              <a:buSzPct val="120000"/>
              <a:buFont typeface="Wingdings" charset="2"/>
              <a:buChar char="ü"/>
              <a:defRPr/>
            </a:pPr>
            <a:r>
              <a:rPr lang="en-US" sz="2400" dirty="0">
                <a:effectLst>
                  <a:outerShdw blurRad="50800" dist="38100" dir="2700000" algn="tl" rotWithShape="0">
                    <a:prstClr val="black">
                      <a:alpha val="40000"/>
                    </a:prstClr>
                  </a:outerShdw>
                </a:effectLst>
              </a:rPr>
              <a:t>when add biological methods? early on/strengths, later/</a:t>
            </a:r>
            <a:r>
              <a:rPr lang="en-US" sz="2400" dirty="0" err="1">
                <a:effectLst>
                  <a:outerShdw blurRad="50800" dist="38100" dir="2700000" algn="tl" rotWithShape="0">
                    <a:prstClr val="black">
                      <a:alpha val="40000"/>
                    </a:prstClr>
                  </a:outerShdw>
                </a:effectLst>
              </a:rPr>
              <a:t>augmnt</a:t>
            </a:r>
            <a:endParaRPr lang="en-US" sz="2400" dirty="0">
              <a:effectLst>
                <a:outerShdw blurRad="50800" dist="38100" dir="2700000" algn="tl" rotWithShape="0">
                  <a:prstClr val="black">
                    <a:alpha val="40000"/>
                  </a:prstClr>
                </a:outerShdw>
              </a:effectLst>
            </a:endParaRPr>
          </a:p>
          <a:p>
            <a:pPr marL="0" indent="0" eaLnBrk="1" hangingPunct="1">
              <a:lnSpc>
                <a:spcPct val="90000"/>
              </a:lnSpc>
              <a:buSzPct val="110000"/>
              <a:buNone/>
              <a:defRPr/>
            </a:pPr>
            <a:r>
              <a:rPr lang="en-US" sz="800" dirty="0" smtClean="0">
                <a:effectLst>
                  <a:outerShdw blurRad="50800" dist="38100" dir="2700000" algn="tl" rotWithShape="0">
                    <a:prstClr val="black">
                      <a:alpha val="40000"/>
                    </a:prstClr>
                  </a:outerShdw>
                </a:effectLst>
              </a:rPr>
              <a:t>      </a:t>
            </a:r>
            <a:endParaRPr lang="en-US" sz="800" i="1" dirty="0" smtClean="0">
              <a:effectLst>
                <a:outerShdw blurRad="50800" dist="38100" dir="2700000" algn="tl" rotWithShape="0">
                  <a:prstClr val="black">
                    <a:alpha val="40000"/>
                  </a:prstClr>
                </a:outerShdw>
              </a:effectLst>
            </a:endParaRPr>
          </a:p>
          <a:p>
            <a:pPr marL="446400" indent="-446400" eaLnBrk="1" hangingPunct="1">
              <a:lnSpc>
                <a:spcPct val="90000"/>
              </a:lnSpc>
              <a:buSzPct val="120000"/>
              <a:buFont typeface="Wingdings" charset="2"/>
              <a:buChar char="ü"/>
              <a:defRPr/>
            </a:pPr>
            <a:r>
              <a:rPr lang="en-US" sz="2400" dirty="0">
                <a:effectLst>
                  <a:outerShdw blurRad="50800" dist="38100" dir="2700000" algn="tl" rotWithShape="0">
                    <a:prstClr val="black">
                      <a:alpha val="40000"/>
                    </a:prstClr>
                  </a:outerShdw>
                </a:effectLst>
              </a:rPr>
              <a:t>diet, </a:t>
            </a:r>
            <a:r>
              <a:rPr lang="en-US" sz="2400" dirty="0" smtClean="0">
                <a:effectLst>
                  <a:outerShdw blurRad="50800" dist="38100" dir="2700000" algn="tl" rotWithShape="0">
                    <a:prstClr val="black">
                      <a:alpha val="40000"/>
                    </a:prstClr>
                  </a:outerShdw>
                </a:effectLst>
              </a:rPr>
              <a:t>alcohol, smoking </a:t>
            </a:r>
            <a:r>
              <a:rPr lang="en-US" sz="2400" dirty="0">
                <a:effectLst>
                  <a:outerShdw blurRad="50800" dist="38100" dir="2700000" algn="tl" rotWithShape="0">
                    <a:prstClr val="black">
                      <a:alpha val="40000"/>
                    </a:prstClr>
                  </a:outerShdw>
                </a:effectLst>
              </a:rPr>
              <a:t>&amp; exercise</a:t>
            </a:r>
            <a:r>
              <a:rPr lang="en-US" sz="2400" dirty="0" smtClean="0">
                <a:effectLst>
                  <a:outerShdw blurRad="50800" dist="38100" dir="2700000" algn="tl" rotWithShape="0">
                    <a:prstClr val="black">
                      <a:alpha val="40000"/>
                    </a:prstClr>
                  </a:outerShdw>
                </a:effectLst>
              </a:rPr>
              <a:t>          </a:t>
            </a:r>
          </a:p>
          <a:p>
            <a:pPr marL="0" indent="0" eaLnBrk="1" hangingPunct="1">
              <a:lnSpc>
                <a:spcPct val="90000"/>
              </a:lnSpc>
              <a:buSzPct val="110000"/>
              <a:buNone/>
              <a:defRPr/>
            </a:pPr>
            <a:endParaRPr lang="en-US" sz="800" dirty="0" smtClean="0">
              <a:effectLst>
                <a:outerShdw blurRad="50800" dist="38100" dir="2700000" algn="tl" rotWithShape="0">
                  <a:prstClr val="black">
                    <a:alpha val="40000"/>
                  </a:prstClr>
                </a:outerShdw>
              </a:effectLst>
            </a:endParaRPr>
          </a:p>
          <a:p>
            <a:pPr marL="446400" indent="-446400" eaLnBrk="1" hangingPunct="1">
              <a:lnSpc>
                <a:spcPct val="90000"/>
              </a:lnSpc>
              <a:buSzPct val="120000"/>
              <a:buFont typeface="Wingdings" charset="2"/>
              <a:buChar char="ü"/>
              <a:defRPr/>
            </a:pPr>
            <a:r>
              <a:rPr lang="en-US" sz="2400" dirty="0" smtClean="0">
                <a:effectLst>
                  <a:outerShdw blurRad="50800" dist="38100" dir="2700000" algn="tl" rotWithShape="0">
                    <a:prstClr val="black">
                      <a:alpha val="40000"/>
                    </a:prstClr>
                  </a:outerShdw>
                </a:effectLst>
              </a:rPr>
              <a:t>sleep (poor, apnea, restrict), </a:t>
            </a:r>
            <a:r>
              <a:rPr lang="en-US" sz="2400" dirty="0">
                <a:effectLst>
                  <a:outerShdw blurRad="50800" dist="38100" dir="2700000" algn="tl" rotWithShape="0">
                    <a:prstClr val="black">
                      <a:alpha val="40000"/>
                    </a:prstClr>
                  </a:outerShdw>
                </a:effectLst>
              </a:rPr>
              <a:t>light (box, alarm), </a:t>
            </a:r>
            <a:r>
              <a:rPr lang="en-US" sz="2400" dirty="0" err="1">
                <a:effectLst>
                  <a:outerShdw blurRad="50800" dist="38100" dir="2700000" algn="tl" rotWithShape="0">
                    <a:prstClr val="black">
                      <a:alpha val="40000"/>
                    </a:prstClr>
                  </a:outerShdw>
                </a:effectLst>
              </a:rPr>
              <a:t>ect</a:t>
            </a:r>
            <a:r>
              <a:rPr lang="en-US" sz="2400" dirty="0">
                <a:effectLst>
                  <a:outerShdw blurRad="50800" dist="38100" dir="2700000" algn="tl" rotWithShape="0">
                    <a:prstClr val="black">
                      <a:alpha val="40000"/>
                    </a:prstClr>
                  </a:outerShdw>
                </a:effectLst>
              </a:rPr>
              <a:t>, yoga,  acupuncture, </a:t>
            </a:r>
            <a:r>
              <a:rPr lang="en-US" sz="2400" dirty="0" err="1">
                <a:effectLst>
                  <a:outerShdw blurRad="50800" dist="38100" dir="2700000" algn="tl" rotWithShape="0">
                    <a:prstClr val="black">
                      <a:alpha val="40000"/>
                    </a:prstClr>
                  </a:outerShdw>
                </a:effectLst>
              </a:rPr>
              <a:t>botox</a:t>
            </a:r>
            <a:r>
              <a:rPr lang="en-US" sz="2400" dirty="0">
                <a:effectLst>
                  <a:outerShdw blurRad="50800" dist="38100" dir="2700000" algn="tl" rotWithShape="0">
                    <a:prstClr val="black">
                      <a:alpha val="40000"/>
                    </a:prstClr>
                  </a:outerShdw>
                </a:effectLst>
              </a:rPr>
              <a:t>, heat, </a:t>
            </a:r>
            <a:r>
              <a:rPr lang="en-US" sz="2400" dirty="0" err="1" smtClean="0">
                <a:effectLst>
                  <a:outerShdw blurRad="50800" dist="38100" dir="2700000" algn="tl" rotWithShape="0">
                    <a:prstClr val="black">
                      <a:alpha val="40000"/>
                    </a:prstClr>
                  </a:outerShdw>
                </a:effectLst>
              </a:rPr>
              <a:t>etc</a:t>
            </a:r>
            <a:endParaRPr lang="en-US" sz="2400" dirty="0" smtClean="0">
              <a:effectLst>
                <a:outerShdw blurRad="50800" dist="38100" dir="2700000" algn="tl" rotWithShape="0">
                  <a:prstClr val="black">
                    <a:alpha val="40000"/>
                  </a:prstClr>
                </a:outerShdw>
              </a:effectLst>
            </a:endParaRPr>
          </a:p>
        </p:txBody>
      </p:sp>
      <p:sp>
        <p:nvSpPr>
          <p:cNvPr id="5124" name="Line 4"/>
          <p:cNvSpPr>
            <a:spLocks noChangeShapeType="1"/>
          </p:cNvSpPr>
          <p:nvPr/>
        </p:nvSpPr>
        <p:spPr bwMode="auto">
          <a:xfrm>
            <a:off x="793750" y="6669360"/>
            <a:ext cx="7593013" cy="0"/>
          </a:xfrm>
          <a:prstGeom prst="line">
            <a:avLst/>
          </a:prstGeom>
          <a:noFill/>
          <a:ln w="47625">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25" name="Rectangle 6"/>
          <p:cNvSpPr>
            <a:spLocks noChangeArrowheads="1"/>
          </p:cNvSpPr>
          <p:nvPr/>
        </p:nvSpPr>
        <p:spPr bwMode="gray">
          <a:xfrm>
            <a:off x="762000" y="601663"/>
            <a:ext cx="31750" cy="10525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endParaRPr kumimoji="1" lang="en-US" altLang="en-US" sz="2400"/>
          </a:p>
        </p:txBody>
      </p:sp>
      <p:pic>
        <p:nvPicPr>
          <p:cNvPr id="51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78" y="1772816"/>
            <a:ext cx="3203609"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7458" name="Rectangle 2"/>
          <p:cNvSpPr>
            <a:spLocks noGrp="1" noRot="1" noChangeArrowheads="1"/>
          </p:cNvSpPr>
          <p:nvPr>
            <p:ph type="title"/>
          </p:nvPr>
        </p:nvSpPr>
        <p:spPr>
          <a:xfrm>
            <a:off x="411361" y="269379"/>
            <a:ext cx="8193087" cy="783357"/>
          </a:xfrm>
        </p:spPr>
        <p:txBody>
          <a:bodyPr lIns="92075" tIns="46038" rIns="92075" bIns="46038" anchor="b"/>
          <a:lstStyle/>
          <a:p>
            <a:pPr eaLnBrk="1" hangingPunct="1">
              <a:defRPr/>
            </a:pPr>
            <a:r>
              <a:rPr lang="en-US" dirty="0" smtClean="0"/>
              <a:t>key points of this workshop</a:t>
            </a:r>
          </a:p>
        </p:txBody>
      </p:sp>
    </p:spTree>
    <p:extLst>
      <p:ext uri="{BB962C8B-B14F-4D97-AF65-F5344CB8AC3E}">
        <p14:creationId xmlns:p14="http://schemas.microsoft.com/office/powerpoint/2010/main" val="406051848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8287" y="1052736"/>
            <a:ext cx="8467426" cy="4355449"/>
          </a:xfrm>
          <a:prstGeom prst="rect">
            <a:avLst/>
          </a:prstGeom>
        </p:spPr>
      </p:pic>
    </p:spTree>
    <p:extLst>
      <p:ext uri="{BB962C8B-B14F-4D97-AF65-F5344CB8AC3E}">
        <p14:creationId xmlns:p14="http://schemas.microsoft.com/office/powerpoint/2010/main" val="40889559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179512" y="198438"/>
            <a:ext cx="8928100" cy="1143000"/>
          </a:xfrm>
        </p:spPr>
        <p:txBody>
          <a:bodyPr/>
          <a:lstStyle/>
          <a:p>
            <a:pPr eaLnBrk="1" hangingPunct="1">
              <a:defRPr/>
            </a:pPr>
            <a:r>
              <a:rPr lang="en-GB" sz="3600" dirty="0" smtClean="0"/>
              <a:t>increasingly research shows major differences between therapists</a:t>
            </a:r>
          </a:p>
        </p:txBody>
      </p:sp>
      <p:sp>
        <p:nvSpPr>
          <p:cNvPr id="111619" name="Rectangle 3"/>
          <p:cNvSpPr>
            <a:spLocks noGrp="1" noRot="1" noChangeArrowheads="1"/>
          </p:cNvSpPr>
          <p:nvPr>
            <p:ph type="body" idx="1"/>
          </p:nvPr>
        </p:nvSpPr>
        <p:spPr>
          <a:xfrm>
            <a:off x="0" y="1628800"/>
            <a:ext cx="9144000" cy="4679972"/>
          </a:xfrm>
        </p:spPr>
        <p:txBody>
          <a:bodyPr/>
          <a:lstStyle/>
          <a:p>
            <a:pPr eaLnBrk="1" hangingPunct="1">
              <a:buSzTx/>
              <a:buFont typeface="Wingdings" pitchFamily="2" charset="2"/>
              <a:buChar char=""/>
              <a:defRPr/>
            </a:pPr>
            <a:r>
              <a:rPr lang="en-GB" sz="1600" dirty="0"/>
              <a:t>Brown, G. S. and E. R. Jones (2005). </a:t>
            </a:r>
            <a:r>
              <a:rPr lang="en-GB" sz="1600" i="1" dirty="0"/>
              <a:t>"Implementation of a feedback system in a managed care environment: What are patients teaching us?" </a:t>
            </a:r>
            <a:r>
              <a:rPr lang="en-GB" sz="1600" i="1" dirty="0" smtClean="0"/>
              <a:t> </a:t>
            </a:r>
            <a:r>
              <a:rPr lang="en-GB" sz="1600" dirty="0" smtClean="0"/>
              <a:t>Journal </a:t>
            </a:r>
            <a:r>
              <a:rPr lang="en-GB" sz="1600" dirty="0"/>
              <a:t>of Clinical Psychology 61(2): 187-198.</a:t>
            </a:r>
          </a:p>
          <a:p>
            <a:pPr eaLnBrk="1" hangingPunct="1">
              <a:buSzTx/>
              <a:buFont typeface="Wingdings" pitchFamily="2" charset="2"/>
              <a:buChar char=""/>
              <a:defRPr/>
            </a:pPr>
            <a:r>
              <a:rPr lang="en-GB" sz="1600" dirty="0" err="1" smtClean="0"/>
              <a:t>Okiishi</a:t>
            </a:r>
            <a:r>
              <a:rPr lang="en-GB" sz="1600" dirty="0"/>
              <a:t>, J. C., M. J. Lambert, et al. (2006). </a:t>
            </a:r>
            <a:r>
              <a:rPr lang="en-GB" sz="1600" i="1" dirty="0"/>
              <a:t>"An analysis of therapist treatment effects: Toward providing feedback to individual therapists on their clients' psychotherapy outcome."</a:t>
            </a:r>
            <a:r>
              <a:rPr lang="en-GB" sz="1600" dirty="0"/>
              <a:t> </a:t>
            </a:r>
            <a:r>
              <a:rPr lang="en-GB" sz="1600" dirty="0" smtClean="0"/>
              <a:t> Journal </a:t>
            </a:r>
            <a:r>
              <a:rPr lang="en-GB" sz="1600" dirty="0"/>
              <a:t>of Clinical Psychology 62(9): </a:t>
            </a:r>
            <a:r>
              <a:rPr lang="en-GB" sz="1600" dirty="0" smtClean="0"/>
              <a:t>1157-1172</a:t>
            </a:r>
          </a:p>
          <a:p>
            <a:pPr eaLnBrk="1" hangingPunct="1">
              <a:buSzTx/>
              <a:buFont typeface="Wingdings" pitchFamily="2" charset="2"/>
              <a:buChar char=""/>
              <a:defRPr/>
            </a:pPr>
            <a:r>
              <a:rPr lang="en-GB" sz="1600" dirty="0"/>
              <a:t>Lutz, W., S. C. Leon, et al. (2007). </a:t>
            </a:r>
            <a:r>
              <a:rPr lang="en-GB" sz="1600" i="1" dirty="0"/>
              <a:t>"Therapist effects in outpatient </a:t>
            </a:r>
            <a:r>
              <a:rPr lang="en-GB" sz="1600" i="1" dirty="0" smtClean="0"/>
              <a:t>psychotherapy</a:t>
            </a:r>
            <a:r>
              <a:rPr lang="en-GB" sz="1600" i="1" dirty="0"/>
              <a:t>: A three-level growth curve approach." </a:t>
            </a:r>
            <a:r>
              <a:rPr lang="en-GB" sz="1600" i="1" dirty="0" smtClean="0"/>
              <a:t> </a:t>
            </a:r>
            <a:r>
              <a:rPr lang="en-GB" sz="1600" dirty="0" smtClean="0"/>
              <a:t>Journal </a:t>
            </a:r>
            <a:r>
              <a:rPr lang="en-GB" sz="1600" dirty="0"/>
              <a:t>of </a:t>
            </a:r>
            <a:r>
              <a:rPr lang="en-GB" sz="1600" dirty="0" err="1"/>
              <a:t>Counseling</a:t>
            </a:r>
            <a:r>
              <a:rPr lang="en-GB" sz="1600" dirty="0"/>
              <a:t> Psychology </a:t>
            </a:r>
            <a:r>
              <a:rPr lang="en-GB" sz="1600" dirty="0" smtClean="0"/>
              <a:t>54: </a:t>
            </a:r>
            <a:r>
              <a:rPr lang="en-GB" sz="1600" dirty="0"/>
              <a:t>32-39</a:t>
            </a:r>
            <a:r>
              <a:rPr lang="en-GB" sz="1600" dirty="0" smtClean="0"/>
              <a:t>.</a:t>
            </a:r>
          </a:p>
          <a:p>
            <a:pPr eaLnBrk="1" hangingPunct="1">
              <a:buSzTx/>
              <a:buFont typeface="Wingdings" pitchFamily="2" charset="2"/>
              <a:buChar char=""/>
              <a:defRPr/>
            </a:pPr>
            <a:r>
              <a:rPr lang="en-GB" sz="1600" dirty="0"/>
              <a:t>Anderson, T., B. M. Ogles, et al. (2009). </a:t>
            </a:r>
            <a:r>
              <a:rPr lang="en-GB" sz="1600" i="1" dirty="0"/>
              <a:t>"Therapist effects: Facilitative interpersonal skills as a predictor of therapist success." </a:t>
            </a:r>
            <a:r>
              <a:rPr lang="en-GB" sz="1600" i="1" dirty="0" smtClean="0"/>
              <a:t> </a:t>
            </a:r>
            <a:r>
              <a:rPr lang="en-GB" sz="1600" dirty="0" smtClean="0"/>
              <a:t>J </a:t>
            </a:r>
            <a:r>
              <a:rPr lang="en-GB" sz="1600" dirty="0"/>
              <a:t>Clinical Psychology </a:t>
            </a:r>
            <a:r>
              <a:rPr lang="en-GB" sz="1600" dirty="0" smtClean="0"/>
              <a:t>65: </a:t>
            </a:r>
            <a:r>
              <a:rPr lang="en-GB" sz="1600" dirty="0"/>
              <a:t>755-768</a:t>
            </a:r>
            <a:r>
              <a:rPr lang="en-GB" sz="1600" dirty="0" smtClean="0"/>
              <a:t>.</a:t>
            </a:r>
          </a:p>
          <a:p>
            <a:pPr eaLnBrk="1" hangingPunct="1">
              <a:buSzTx/>
              <a:buFont typeface="Wingdings" pitchFamily="2" charset="2"/>
              <a:buChar char=""/>
              <a:defRPr/>
            </a:pPr>
            <a:r>
              <a:rPr lang="en-GB" sz="1600" dirty="0"/>
              <a:t>Kraus, D. R., L. </a:t>
            </a:r>
            <a:r>
              <a:rPr lang="en-GB" sz="1600" dirty="0" err="1"/>
              <a:t>Castonguay</a:t>
            </a:r>
            <a:r>
              <a:rPr lang="en-GB" sz="1600" dirty="0"/>
              <a:t>, et al. (2011). </a:t>
            </a:r>
            <a:r>
              <a:rPr lang="en-GB" sz="1600" i="1" dirty="0"/>
              <a:t>"Therapist effectiveness: Implications for accountability and patient care." </a:t>
            </a:r>
            <a:r>
              <a:rPr lang="en-GB" sz="1600" i="1" dirty="0" smtClean="0"/>
              <a:t> </a:t>
            </a:r>
            <a:r>
              <a:rPr lang="en-GB" sz="1600" dirty="0" smtClean="0"/>
              <a:t>Psychotherapy </a:t>
            </a:r>
            <a:r>
              <a:rPr lang="en-GB" sz="1600" dirty="0"/>
              <a:t>Research 21(3): 267-276</a:t>
            </a:r>
            <a:r>
              <a:rPr lang="en-GB" sz="1600" dirty="0" smtClean="0"/>
              <a:t>.</a:t>
            </a:r>
          </a:p>
          <a:p>
            <a:pPr eaLnBrk="1" hangingPunct="1">
              <a:buSzTx/>
              <a:buFont typeface="Wingdings" pitchFamily="2" charset="2"/>
              <a:buChar char=""/>
              <a:defRPr/>
            </a:pPr>
            <a:r>
              <a:rPr lang="en-GB" sz="1600" dirty="0" smtClean="0"/>
              <a:t>Saxon</a:t>
            </a:r>
            <a:r>
              <a:rPr lang="en-GB" sz="1600" dirty="0"/>
              <a:t>, D. and M. </a:t>
            </a:r>
            <a:r>
              <a:rPr lang="en-GB" sz="1600" dirty="0" err="1"/>
              <a:t>Barkham</a:t>
            </a:r>
            <a:r>
              <a:rPr lang="en-GB" sz="1600" dirty="0"/>
              <a:t> (2012). </a:t>
            </a:r>
            <a:r>
              <a:rPr lang="en-GB" sz="1600" i="1" dirty="0"/>
              <a:t>"Patterns of therapist variability: Therapist effects </a:t>
            </a:r>
            <a:r>
              <a:rPr lang="en-GB" sz="1600" i="1" dirty="0" smtClean="0"/>
              <a:t>&amp; </a:t>
            </a:r>
            <a:r>
              <a:rPr lang="en-GB" sz="1600" i="1" dirty="0"/>
              <a:t>the contribution of patient severity and risk." </a:t>
            </a:r>
            <a:r>
              <a:rPr lang="en-GB" sz="1600" i="1" dirty="0" smtClean="0"/>
              <a:t> </a:t>
            </a:r>
            <a:r>
              <a:rPr lang="en-GB" sz="1600" dirty="0" smtClean="0"/>
              <a:t>J </a:t>
            </a:r>
            <a:r>
              <a:rPr lang="en-GB" sz="1600" dirty="0"/>
              <a:t>Consult </a:t>
            </a:r>
            <a:r>
              <a:rPr lang="en-GB" sz="1600" dirty="0" err="1"/>
              <a:t>Clin</a:t>
            </a:r>
            <a:r>
              <a:rPr lang="en-GB" sz="1600" dirty="0"/>
              <a:t> </a:t>
            </a:r>
            <a:r>
              <a:rPr lang="en-GB" sz="1600" dirty="0" err="1"/>
              <a:t>Psychol</a:t>
            </a:r>
            <a:r>
              <a:rPr lang="en-GB" sz="1600" dirty="0"/>
              <a:t> 80(4): 535-546.</a:t>
            </a:r>
          </a:p>
          <a:p>
            <a:pPr eaLnBrk="1" hangingPunct="1">
              <a:buSzTx/>
              <a:buFont typeface="Wingdings" pitchFamily="2" charset="2"/>
              <a:buChar char=""/>
              <a:defRPr/>
            </a:pPr>
            <a:r>
              <a:rPr lang="en-GB" sz="1600" dirty="0" smtClean="0"/>
              <a:t>Baldwin</a:t>
            </a:r>
            <a:r>
              <a:rPr lang="en-GB" sz="1600" dirty="0"/>
              <a:t>, S. A. &amp; </a:t>
            </a:r>
            <a:r>
              <a:rPr lang="en-GB" sz="1600" dirty="0" err="1"/>
              <a:t>Imel</a:t>
            </a:r>
            <a:r>
              <a:rPr lang="en-GB" sz="1600" dirty="0"/>
              <a:t>, Z. E. (2013). </a:t>
            </a:r>
            <a:r>
              <a:rPr lang="en-GB" sz="1600" i="1" dirty="0"/>
              <a:t>“Therapist effects: Findings and </a:t>
            </a:r>
            <a:r>
              <a:rPr lang="en-GB" sz="1600" i="1" dirty="0" smtClean="0"/>
              <a:t>methods” </a:t>
            </a:r>
            <a:r>
              <a:rPr lang="en-GB" sz="1600" dirty="0" smtClean="0"/>
              <a:t>in </a:t>
            </a:r>
            <a:r>
              <a:rPr lang="en-GB" sz="1600" dirty="0"/>
              <a:t>M. J. Lambert (</a:t>
            </a:r>
            <a:r>
              <a:rPr lang="en-GB" sz="1600" dirty="0" err="1"/>
              <a:t>ed</a:t>
            </a:r>
            <a:r>
              <a:rPr lang="en-GB" sz="1600" dirty="0"/>
              <a:t>) </a:t>
            </a:r>
            <a:r>
              <a:rPr lang="en-GB" sz="1600" i="1" dirty="0"/>
              <a:t>“Handbook of psychotherapy and </a:t>
            </a:r>
            <a:r>
              <a:rPr lang="en-GB" sz="1600" i="1" dirty="0" err="1"/>
              <a:t>behavior</a:t>
            </a:r>
            <a:r>
              <a:rPr lang="en-GB" sz="1600" i="1" dirty="0"/>
              <a:t> change (6th </a:t>
            </a:r>
            <a:r>
              <a:rPr lang="en-GB" sz="1600" i="1" dirty="0" err="1"/>
              <a:t>ed</a:t>
            </a:r>
            <a:r>
              <a:rPr lang="en-GB" sz="1600" i="1" dirty="0" smtClean="0"/>
              <a:t>)”</a:t>
            </a:r>
            <a:endParaRPr lang="en-GB" sz="1600" i="1" dirty="0"/>
          </a:p>
        </p:txBody>
      </p:sp>
      <p:sp>
        <p:nvSpPr>
          <p:cNvPr id="17412" name="Line 6"/>
          <p:cNvSpPr>
            <a:spLocks noChangeShapeType="1"/>
          </p:cNvSpPr>
          <p:nvPr/>
        </p:nvSpPr>
        <p:spPr bwMode="auto">
          <a:xfrm>
            <a:off x="576264" y="6669088"/>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125413" y="-26988"/>
            <a:ext cx="8928100" cy="1143001"/>
          </a:xfrm>
        </p:spPr>
        <p:txBody>
          <a:bodyPr/>
          <a:lstStyle/>
          <a:p>
            <a:pPr eaLnBrk="1" hangingPunct="1">
              <a:defRPr/>
            </a:pPr>
            <a:r>
              <a:rPr lang="en-GB" sz="4000" dirty="0" smtClean="0"/>
              <a:t>therapist effects</a:t>
            </a:r>
          </a:p>
        </p:txBody>
      </p:sp>
      <p:sp>
        <p:nvSpPr>
          <p:cNvPr id="18435" name="Line 6"/>
          <p:cNvSpPr>
            <a:spLocks noChangeShapeType="1"/>
          </p:cNvSpPr>
          <p:nvPr/>
        </p:nvSpPr>
        <p:spPr bwMode="auto">
          <a:xfrm>
            <a:off x="595314" y="6092825"/>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436" name="TextBox 1"/>
          <p:cNvSpPr txBox="1">
            <a:spLocks noChangeArrowheads="1"/>
          </p:cNvSpPr>
          <p:nvPr/>
        </p:nvSpPr>
        <p:spPr bwMode="auto">
          <a:xfrm>
            <a:off x="17463" y="6165851"/>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dirty="0"/>
              <a:t>Saxon, D. &amp; M. </a:t>
            </a:r>
            <a:r>
              <a:rPr lang="en-GB" altLang="en-US" sz="1600" dirty="0" err="1"/>
              <a:t>Barkham</a:t>
            </a:r>
            <a:r>
              <a:rPr lang="en-GB" altLang="en-US" sz="1600" dirty="0"/>
              <a:t> (2012). </a:t>
            </a:r>
            <a:r>
              <a:rPr lang="en-GB" altLang="en-US" sz="1600" i="1" dirty="0"/>
              <a:t>"Patterns of therapist variability: Therapist effects &amp; the contribution of patient severity and risk."</a:t>
            </a:r>
            <a:r>
              <a:rPr lang="en-GB" altLang="en-US" sz="1600" dirty="0"/>
              <a:t> J Consult </a:t>
            </a:r>
            <a:r>
              <a:rPr lang="en-GB" altLang="en-US" sz="1600" dirty="0" err="1"/>
              <a:t>Clin</a:t>
            </a:r>
            <a:r>
              <a:rPr lang="en-GB" altLang="en-US" sz="1600" dirty="0"/>
              <a:t> </a:t>
            </a:r>
            <a:r>
              <a:rPr lang="en-GB" altLang="en-US" sz="1600" dirty="0" err="1"/>
              <a:t>Psychol</a:t>
            </a:r>
            <a:r>
              <a:rPr lang="en-GB" altLang="en-US" sz="1600" dirty="0"/>
              <a:t> 80(4): 535-546.</a:t>
            </a:r>
            <a:r>
              <a:rPr lang="en-GB" altLang="en-US" sz="1600" u="sng" dirty="0"/>
              <a:t> </a:t>
            </a:r>
          </a:p>
        </p:txBody>
      </p:sp>
      <p:pic>
        <p:nvPicPr>
          <p:cNvPr id="184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052515"/>
            <a:ext cx="7562850" cy="491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569" y="-27384"/>
            <a:ext cx="8662863" cy="864096"/>
          </a:xfrm>
        </p:spPr>
        <p:txBody>
          <a:bodyPr/>
          <a:lstStyle/>
          <a:p>
            <a:r>
              <a:rPr lang="en-US" sz="4000" dirty="0" smtClean="0"/>
              <a:t>interpreting </a:t>
            </a:r>
            <a:r>
              <a:rPr lang="en-US" sz="4000" dirty="0"/>
              <a:t>C</a:t>
            </a:r>
            <a:r>
              <a:rPr lang="en-US" sz="4000" dirty="0" smtClean="0"/>
              <a:t>ohen’s d effect size</a:t>
            </a:r>
            <a:endParaRPr lang="en-US" sz="4000" dirty="0"/>
          </a:p>
        </p:txBody>
      </p:sp>
      <p:sp>
        <p:nvSpPr>
          <p:cNvPr id="6" name="Text Box 5"/>
          <p:cNvSpPr txBox="1">
            <a:spLocks noChangeArrowheads="1"/>
          </p:cNvSpPr>
          <p:nvPr/>
        </p:nvSpPr>
        <p:spPr bwMode="auto">
          <a:xfrm>
            <a:off x="0" y="6300608"/>
            <a:ext cx="91440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GB" sz="1600" dirty="0" err="1" smtClean="0">
                <a:effectLst>
                  <a:outerShdw blurRad="50800" dist="38100" dir="2700000" algn="tl" rotWithShape="0">
                    <a:prstClr val="black">
                      <a:alpha val="40000"/>
                    </a:prstClr>
                  </a:outerShdw>
                </a:effectLst>
              </a:rPr>
              <a:t>Kristoffer</a:t>
            </a:r>
            <a:r>
              <a:rPr lang="en-GB" sz="1600" dirty="0" smtClean="0">
                <a:effectLst>
                  <a:outerShdw blurRad="50800" dist="38100" dir="2700000" algn="tl" rotWithShape="0">
                    <a:prstClr val="black">
                      <a:alpha val="40000"/>
                    </a:prstClr>
                  </a:outerShdw>
                </a:effectLst>
              </a:rPr>
              <a:t> Magnusson </a:t>
            </a:r>
            <a:r>
              <a:rPr lang="en-GB" sz="1600" i="1" dirty="0" smtClean="0">
                <a:effectLst>
                  <a:outerShdw blurRad="50800" dist="38100" dir="2700000" algn="tl" rotWithShape="0">
                    <a:prstClr val="black">
                      <a:alpha val="40000"/>
                    </a:prstClr>
                  </a:outerShdw>
                </a:effectLst>
              </a:rPr>
              <a:t>“Interactive visualisation of Cohen’s d effect </a:t>
            </a:r>
            <a:r>
              <a:rPr lang="en-GB" sz="1600" i="1" dirty="0">
                <a:effectLst>
                  <a:outerShdw blurRad="50800" dist="38100" dir="2700000" algn="tl" rotWithShape="0">
                    <a:prstClr val="black">
                      <a:alpha val="40000"/>
                    </a:prstClr>
                  </a:outerShdw>
                </a:effectLst>
              </a:rPr>
              <a:t>size” </a:t>
            </a:r>
            <a:endParaRPr lang="en-GB" sz="1600" i="1" dirty="0" smtClean="0">
              <a:effectLst>
                <a:outerShdw blurRad="50800" dist="38100" dir="2700000" algn="tl" rotWithShape="0">
                  <a:prstClr val="black">
                    <a:alpha val="40000"/>
                  </a:prstClr>
                </a:outerShdw>
              </a:effectLst>
            </a:endParaRPr>
          </a:p>
          <a:p>
            <a:pPr algn="ctr" eaLnBrk="1" hangingPunct="1"/>
            <a:r>
              <a:rPr lang="en-GB" sz="1600" dirty="0" smtClean="0">
                <a:effectLst>
                  <a:outerShdw blurRad="50800" dist="38100" dir="2700000" algn="tl" rotWithShape="0">
                    <a:prstClr val="black">
                      <a:alpha val="40000"/>
                    </a:prstClr>
                  </a:outerShdw>
                </a:effectLst>
              </a:rPr>
              <a:t>http</a:t>
            </a:r>
            <a:r>
              <a:rPr lang="en-GB" sz="1600" dirty="0">
                <a:effectLst>
                  <a:outerShdw blurRad="50800" dist="38100" dir="2700000" algn="tl" rotWithShape="0">
                    <a:prstClr val="black">
                      <a:alpha val="40000"/>
                    </a:prstClr>
                  </a:outerShdw>
                </a:effectLst>
              </a:rPr>
              <a:t>://</a:t>
            </a:r>
            <a:r>
              <a:rPr lang="en-GB" sz="1600" dirty="0" err="1">
                <a:effectLst>
                  <a:outerShdw blurRad="50800" dist="38100" dir="2700000" algn="tl" rotWithShape="0">
                    <a:prstClr val="black">
                      <a:alpha val="40000"/>
                    </a:prstClr>
                  </a:outerShdw>
                </a:effectLst>
              </a:rPr>
              <a:t>rpsychologist.com</a:t>
            </a:r>
            <a:r>
              <a:rPr lang="en-GB" sz="1600" dirty="0">
                <a:effectLst>
                  <a:outerShdw blurRad="50800" dist="38100" dir="2700000" algn="tl" rotWithShape="0">
                    <a:prstClr val="black">
                      <a:alpha val="40000"/>
                    </a:prstClr>
                  </a:outerShdw>
                </a:effectLst>
              </a:rPr>
              <a:t>/d3/</a:t>
            </a:r>
            <a:r>
              <a:rPr lang="en-GB" sz="1600" dirty="0" err="1">
                <a:effectLst>
                  <a:outerShdw blurRad="50800" dist="38100" dir="2700000" algn="tl" rotWithShape="0">
                    <a:prstClr val="black">
                      <a:alpha val="40000"/>
                    </a:prstClr>
                  </a:outerShdw>
                </a:effectLst>
              </a:rPr>
              <a:t>cohend</a:t>
            </a:r>
            <a:r>
              <a:rPr lang="en-GB" sz="1600" dirty="0">
                <a:effectLst>
                  <a:outerShdw blurRad="50800" dist="38100" dir="2700000" algn="tl" rotWithShape="0">
                    <a:prstClr val="black">
                      <a:alpha val="40000"/>
                    </a:prstClr>
                  </a:outerShdw>
                </a:effectLst>
              </a:rPr>
              <a:t>/</a:t>
            </a:r>
          </a:p>
        </p:txBody>
      </p:sp>
      <p:pic>
        <p:nvPicPr>
          <p:cNvPr id="5" name="Picture 4"/>
          <p:cNvPicPr>
            <a:picLocks noChangeAspect="1"/>
          </p:cNvPicPr>
          <p:nvPr/>
        </p:nvPicPr>
        <p:blipFill>
          <a:blip r:embed="rId2"/>
          <a:stretch>
            <a:fillRect/>
          </a:stretch>
        </p:blipFill>
        <p:spPr>
          <a:xfrm>
            <a:off x="575556" y="763197"/>
            <a:ext cx="7992888" cy="5518900"/>
          </a:xfrm>
          <a:prstGeom prst="rect">
            <a:avLst/>
          </a:prstGeom>
        </p:spPr>
      </p:pic>
    </p:spTree>
    <p:extLst>
      <p:ext uri="{BB962C8B-B14F-4D97-AF65-F5344CB8AC3E}">
        <p14:creationId xmlns:p14="http://schemas.microsoft.com/office/powerpoint/2010/main" val="2511141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384"/>
            <a:ext cx="9143999" cy="864096"/>
          </a:xfrm>
        </p:spPr>
        <p:txBody>
          <a:bodyPr/>
          <a:lstStyle/>
          <a:p>
            <a:r>
              <a:rPr lang="en-US" sz="4000" dirty="0" smtClean="0"/>
              <a:t>to shift </a:t>
            </a:r>
            <a:r>
              <a:rPr lang="en-US" sz="4000" dirty="0" smtClean="0"/>
              <a:t>effect size from 0.6 to 0.8</a:t>
            </a:r>
            <a:endParaRPr lang="en-US" sz="4000" dirty="0"/>
          </a:p>
        </p:txBody>
      </p:sp>
      <p:sp>
        <p:nvSpPr>
          <p:cNvPr id="6" name="Text Box 5"/>
          <p:cNvSpPr txBox="1">
            <a:spLocks noChangeArrowheads="1"/>
          </p:cNvSpPr>
          <p:nvPr/>
        </p:nvSpPr>
        <p:spPr bwMode="auto">
          <a:xfrm>
            <a:off x="0" y="6300608"/>
            <a:ext cx="91440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GB" sz="1600" dirty="0" err="1" smtClean="0">
                <a:effectLst>
                  <a:outerShdw blurRad="50800" dist="38100" dir="2700000" algn="tl" rotWithShape="0">
                    <a:prstClr val="black">
                      <a:alpha val="40000"/>
                    </a:prstClr>
                  </a:outerShdw>
                </a:effectLst>
              </a:rPr>
              <a:t>Kristoffer</a:t>
            </a:r>
            <a:r>
              <a:rPr lang="en-GB" sz="1600" dirty="0" smtClean="0">
                <a:effectLst>
                  <a:outerShdw blurRad="50800" dist="38100" dir="2700000" algn="tl" rotWithShape="0">
                    <a:prstClr val="black">
                      <a:alpha val="40000"/>
                    </a:prstClr>
                  </a:outerShdw>
                </a:effectLst>
              </a:rPr>
              <a:t> Magnusson </a:t>
            </a:r>
            <a:r>
              <a:rPr lang="en-GB" sz="1600" i="1" dirty="0" smtClean="0">
                <a:effectLst>
                  <a:outerShdw blurRad="50800" dist="38100" dir="2700000" algn="tl" rotWithShape="0">
                    <a:prstClr val="black">
                      <a:alpha val="40000"/>
                    </a:prstClr>
                  </a:outerShdw>
                </a:effectLst>
              </a:rPr>
              <a:t>“Interactive visualisation of Cohen’s d effect </a:t>
            </a:r>
            <a:r>
              <a:rPr lang="en-GB" sz="1600" i="1" dirty="0">
                <a:effectLst>
                  <a:outerShdw blurRad="50800" dist="38100" dir="2700000" algn="tl" rotWithShape="0">
                    <a:prstClr val="black">
                      <a:alpha val="40000"/>
                    </a:prstClr>
                  </a:outerShdw>
                </a:effectLst>
              </a:rPr>
              <a:t>size” </a:t>
            </a:r>
            <a:endParaRPr lang="en-GB" sz="1600" i="1" dirty="0" smtClean="0">
              <a:effectLst>
                <a:outerShdw blurRad="50800" dist="38100" dir="2700000" algn="tl" rotWithShape="0">
                  <a:prstClr val="black">
                    <a:alpha val="40000"/>
                  </a:prstClr>
                </a:outerShdw>
              </a:effectLst>
            </a:endParaRPr>
          </a:p>
          <a:p>
            <a:pPr algn="ctr" eaLnBrk="1" hangingPunct="1"/>
            <a:r>
              <a:rPr lang="en-GB" sz="1600" dirty="0" smtClean="0">
                <a:effectLst>
                  <a:outerShdw blurRad="50800" dist="38100" dir="2700000" algn="tl" rotWithShape="0">
                    <a:prstClr val="black">
                      <a:alpha val="40000"/>
                    </a:prstClr>
                  </a:outerShdw>
                </a:effectLst>
              </a:rPr>
              <a:t>http</a:t>
            </a:r>
            <a:r>
              <a:rPr lang="en-GB" sz="1600" dirty="0">
                <a:effectLst>
                  <a:outerShdw blurRad="50800" dist="38100" dir="2700000" algn="tl" rotWithShape="0">
                    <a:prstClr val="black">
                      <a:alpha val="40000"/>
                    </a:prstClr>
                  </a:outerShdw>
                </a:effectLst>
              </a:rPr>
              <a:t>://</a:t>
            </a:r>
            <a:r>
              <a:rPr lang="en-GB" sz="1600" dirty="0" err="1">
                <a:effectLst>
                  <a:outerShdw blurRad="50800" dist="38100" dir="2700000" algn="tl" rotWithShape="0">
                    <a:prstClr val="black">
                      <a:alpha val="40000"/>
                    </a:prstClr>
                  </a:outerShdw>
                </a:effectLst>
              </a:rPr>
              <a:t>rpsychologist.com</a:t>
            </a:r>
            <a:r>
              <a:rPr lang="en-GB" sz="1600" dirty="0">
                <a:effectLst>
                  <a:outerShdw blurRad="50800" dist="38100" dir="2700000" algn="tl" rotWithShape="0">
                    <a:prstClr val="black">
                      <a:alpha val="40000"/>
                    </a:prstClr>
                  </a:outerShdw>
                </a:effectLst>
              </a:rPr>
              <a:t>/d3/</a:t>
            </a:r>
            <a:r>
              <a:rPr lang="en-GB" sz="1600" dirty="0" err="1">
                <a:effectLst>
                  <a:outerShdw blurRad="50800" dist="38100" dir="2700000" algn="tl" rotWithShape="0">
                    <a:prstClr val="black">
                      <a:alpha val="40000"/>
                    </a:prstClr>
                  </a:outerShdw>
                </a:effectLst>
              </a:rPr>
              <a:t>cohend</a:t>
            </a:r>
            <a:r>
              <a:rPr lang="en-GB" sz="1600" dirty="0">
                <a:effectLst>
                  <a:outerShdw blurRad="50800" dist="38100" dir="2700000" algn="tl" rotWithShape="0">
                    <a:prstClr val="black">
                      <a:alpha val="40000"/>
                    </a:prstClr>
                  </a:outerShdw>
                </a:effectLst>
              </a:rPr>
              <a:t>/</a:t>
            </a:r>
          </a:p>
        </p:txBody>
      </p:sp>
      <p:pic>
        <p:nvPicPr>
          <p:cNvPr id="3" name="Picture 2"/>
          <p:cNvPicPr>
            <a:picLocks noChangeAspect="1"/>
          </p:cNvPicPr>
          <p:nvPr/>
        </p:nvPicPr>
        <p:blipFill>
          <a:blip r:embed="rId2"/>
          <a:stretch>
            <a:fillRect/>
          </a:stretch>
        </p:blipFill>
        <p:spPr>
          <a:xfrm>
            <a:off x="155853" y="836712"/>
            <a:ext cx="8832294" cy="5355753"/>
          </a:xfrm>
          <a:prstGeom prst="rect">
            <a:avLst/>
          </a:prstGeom>
        </p:spPr>
      </p:pic>
    </p:spTree>
    <p:extLst>
      <p:ext uri="{BB962C8B-B14F-4D97-AF65-F5344CB8AC3E}">
        <p14:creationId xmlns:p14="http://schemas.microsoft.com/office/powerpoint/2010/main" val="2511141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07380" y="2132856"/>
            <a:ext cx="4464620" cy="3672679"/>
          </a:xfrm>
        </p:spPr>
        <p:txBody>
          <a:bodyPr/>
          <a:lstStyle/>
          <a:p>
            <a:pPr marL="355600" indent="-355600">
              <a:buSzPct val="110000"/>
              <a:buFont typeface="Wingdings" pitchFamily="2" charset="2"/>
              <a:buChar char="²"/>
              <a:defRPr/>
            </a:pPr>
            <a:r>
              <a:rPr lang="en-GB" sz="2200" dirty="0" smtClean="0"/>
              <a:t>study of 119 therapists treating 10,786 patients</a:t>
            </a:r>
          </a:p>
          <a:p>
            <a:pPr marL="355600" indent="-355600">
              <a:buSzPct val="110000"/>
              <a:buFont typeface="Wingdings" pitchFamily="2" charset="2"/>
              <a:buChar char="²"/>
              <a:defRPr/>
            </a:pPr>
            <a:r>
              <a:rPr lang="en-GB" sz="2200" dirty="0" smtClean="0"/>
              <a:t>recovery used the standard Jacobson &amp; </a:t>
            </a:r>
            <a:r>
              <a:rPr lang="en-GB" sz="2200" dirty="0" err="1"/>
              <a:t>T</a:t>
            </a:r>
            <a:r>
              <a:rPr lang="en-GB" sz="2200" dirty="0" err="1" smtClean="0"/>
              <a:t>ruax</a:t>
            </a:r>
            <a:r>
              <a:rPr lang="en-GB" sz="2200" dirty="0" smtClean="0"/>
              <a:t> criteria: reliable change to below the clinical cut-off</a:t>
            </a:r>
          </a:p>
          <a:p>
            <a:pPr marL="355600" indent="-355600">
              <a:buSzPct val="110000"/>
              <a:buFont typeface="Wingdings" pitchFamily="2" charset="2"/>
              <a:buChar char="²"/>
              <a:defRPr/>
            </a:pPr>
            <a:r>
              <a:rPr lang="en-GB" sz="2200" dirty="0" smtClean="0"/>
              <a:t>three groups of therapists found, comprising 19 poor (16%), 79 average (66%), and 21 excellent (18%)</a:t>
            </a:r>
          </a:p>
        </p:txBody>
      </p:sp>
      <p:sp>
        <p:nvSpPr>
          <p:cNvPr id="19459" name="Line 6"/>
          <p:cNvSpPr>
            <a:spLocks noChangeShapeType="1"/>
          </p:cNvSpPr>
          <p:nvPr/>
        </p:nvSpPr>
        <p:spPr bwMode="auto">
          <a:xfrm>
            <a:off x="576264" y="6165850"/>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Title 7"/>
          <p:cNvSpPr>
            <a:spLocks noGrp="1"/>
          </p:cNvSpPr>
          <p:nvPr>
            <p:ph type="title"/>
          </p:nvPr>
        </p:nvSpPr>
        <p:spPr>
          <a:xfrm>
            <a:off x="251520" y="-26988"/>
            <a:ext cx="8568952" cy="873126"/>
          </a:xfrm>
        </p:spPr>
        <p:txBody>
          <a:bodyPr/>
          <a:lstStyle/>
          <a:p>
            <a:pPr algn="ctr">
              <a:defRPr/>
            </a:pPr>
            <a:r>
              <a:rPr lang="en-GB" sz="4000" b="0" dirty="0" smtClean="0"/>
              <a:t>differences in recovery rates</a:t>
            </a:r>
            <a:endParaRPr lang="en-GB" sz="4000" b="0" dirty="0"/>
          </a:p>
        </p:txBody>
      </p:sp>
      <p:graphicFrame>
        <p:nvGraphicFramePr>
          <p:cNvPr id="19461" name="Content Placeholder 2"/>
          <p:cNvGraphicFramePr>
            <a:graphicFrameLocks noGrp="1"/>
          </p:cNvGraphicFramePr>
          <p:nvPr>
            <p:ph idx="1"/>
            <p:extLst>
              <p:ext uri="{D42A27DB-BD31-4B8C-83A1-F6EECF244321}">
                <p14:modId xmlns:p14="http://schemas.microsoft.com/office/powerpoint/2010/main" val="3283952652"/>
              </p:ext>
            </p:extLst>
          </p:nvPr>
        </p:nvGraphicFramePr>
        <p:xfrm>
          <a:off x="4388866" y="1250950"/>
          <a:ext cx="4719638" cy="5030788"/>
        </p:xfrm>
        <a:graphic>
          <a:graphicData uri="http://schemas.openxmlformats.org/presentationml/2006/ole">
            <mc:AlternateContent xmlns:mc="http://schemas.openxmlformats.org/markup-compatibility/2006">
              <mc:Choice xmlns:v="urn:schemas-microsoft-com:vml" Requires="v">
                <p:oleObj spid="_x0000_s19961" r:id="rId3" imgW="4724809" imgH="5029636" progId="Excel.Chart.8">
                  <p:embed/>
                </p:oleObj>
              </mc:Choice>
              <mc:Fallback>
                <p:oleObj r:id="rId3" imgW="4724809" imgH="5029636" progId="Excel.Chart.8">
                  <p:embed/>
                  <p:pic>
                    <p:nvPicPr>
                      <p:cNvPr id="0" name="Content Placeholder 2"/>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8866" y="1250950"/>
                        <a:ext cx="4719638" cy="5030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9462" name="TextBox 9"/>
          <p:cNvSpPr txBox="1">
            <a:spLocks noChangeArrowheads="1"/>
          </p:cNvSpPr>
          <p:nvPr/>
        </p:nvSpPr>
        <p:spPr bwMode="auto">
          <a:xfrm>
            <a:off x="-36512" y="6238876"/>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dirty="0">
                <a:effectLst>
                  <a:outerShdw blurRad="50800" dist="38100" dir="2700000" algn="tl" rotWithShape="0">
                    <a:prstClr val="black">
                      <a:alpha val="40000"/>
                    </a:prstClr>
                  </a:outerShdw>
                </a:effectLst>
              </a:rPr>
              <a:t>Saxon, D. &amp; M. </a:t>
            </a:r>
            <a:r>
              <a:rPr lang="en-GB" altLang="en-US" sz="1600" dirty="0" err="1">
                <a:effectLst>
                  <a:outerShdw blurRad="50800" dist="38100" dir="2700000" algn="tl" rotWithShape="0">
                    <a:prstClr val="black">
                      <a:alpha val="40000"/>
                    </a:prstClr>
                  </a:outerShdw>
                </a:effectLst>
              </a:rPr>
              <a:t>Barkham</a:t>
            </a:r>
            <a:r>
              <a:rPr lang="en-GB" altLang="en-US" sz="1600" dirty="0">
                <a:effectLst>
                  <a:outerShdw blurRad="50800" dist="38100" dir="2700000" algn="tl" rotWithShape="0">
                    <a:prstClr val="black">
                      <a:alpha val="40000"/>
                    </a:prstClr>
                  </a:outerShdw>
                </a:effectLst>
              </a:rPr>
              <a:t> (2012). </a:t>
            </a:r>
            <a:r>
              <a:rPr lang="en-GB" altLang="en-US" sz="1600" i="1" dirty="0">
                <a:effectLst>
                  <a:outerShdw blurRad="50800" dist="38100" dir="2700000" algn="tl" rotWithShape="0">
                    <a:prstClr val="black">
                      <a:alpha val="40000"/>
                    </a:prstClr>
                  </a:outerShdw>
                </a:effectLst>
              </a:rPr>
              <a:t>"Patterns of therapist variability: Therapist effects &amp; the contribution of patient severity and risk." </a:t>
            </a:r>
            <a:r>
              <a:rPr lang="en-GB" altLang="en-US" sz="1600" dirty="0">
                <a:effectLst>
                  <a:outerShdw blurRad="50800" dist="38100" dir="2700000" algn="tl" rotWithShape="0">
                    <a:prstClr val="black">
                      <a:alpha val="40000"/>
                    </a:prstClr>
                  </a:outerShdw>
                </a:effectLst>
              </a:rPr>
              <a:t>J Consult </a:t>
            </a:r>
            <a:r>
              <a:rPr lang="en-GB" altLang="en-US" sz="1600" dirty="0" err="1">
                <a:effectLst>
                  <a:outerShdw blurRad="50800" dist="38100" dir="2700000" algn="tl" rotWithShape="0">
                    <a:prstClr val="black">
                      <a:alpha val="40000"/>
                    </a:prstClr>
                  </a:outerShdw>
                </a:effectLst>
              </a:rPr>
              <a:t>Clin</a:t>
            </a:r>
            <a:r>
              <a:rPr lang="en-GB" altLang="en-US" sz="1600" dirty="0">
                <a:effectLst>
                  <a:outerShdw blurRad="50800" dist="38100" dir="2700000" algn="tl" rotWithShape="0">
                    <a:prstClr val="black">
                      <a:alpha val="40000"/>
                    </a:prstClr>
                  </a:outerShdw>
                </a:effectLst>
              </a:rPr>
              <a:t> </a:t>
            </a:r>
            <a:r>
              <a:rPr lang="en-GB" altLang="en-US" sz="1600" dirty="0" err="1">
                <a:effectLst>
                  <a:outerShdw blurRad="50800" dist="38100" dir="2700000" algn="tl" rotWithShape="0">
                    <a:prstClr val="black">
                      <a:alpha val="40000"/>
                    </a:prstClr>
                  </a:outerShdw>
                </a:effectLst>
              </a:rPr>
              <a:t>Psychol</a:t>
            </a:r>
            <a:r>
              <a:rPr lang="en-GB" altLang="en-US" sz="1600" dirty="0">
                <a:effectLst>
                  <a:outerShdw blurRad="50800" dist="38100" dir="2700000" algn="tl" rotWithShape="0">
                    <a:prstClr val="black">
                      <a:alpha val="40000"/>
                    </a:prstClr>
                  </a:outerShdw>
                </a:effectLst>
              </a:rPr>
              <a:t> 80(4): 535-546.</a:t>
            </a:r>
            <a:r>
              <a:rPr lang="en-GB" altLang="en-US" sz="1600" u="sng" dirty="0">
                <a:effectLst>
                  <a:outerShdw blurRad="50800" dist="38100" dir="2700000" algn="tl" rotWithShape="0">
                    <a:prstClr val="black">
                      <a:alpha val="40000"/>
                    </a:prstClr>
                  </a:outerShdw>
                </a:effectLst>
              </a:rPr>
              <a:t> </a:t>
            </a:r>
          </a:p>
        </p:txBody>
      </p:sp>
      <p:sp>
        <p:nvSpPr>
          <p:cNvPr id="11" name="TextBox 10"/>
          <p:cNvSpPr txBox="1"/>
          <p:nvPr/>
        </p:nvSpPr>
        <p:spPr>
          <a:xfrm>
            <a:off x="72008" y="880844"/>
            <a:ext cx="4572000" cy="1107996"/>
          </a:xfrm>
          <a:prstGeom prst="rect">
            <a:avLst/>
          </a:prstGeom>
          <a:noFill/>
        </p:spPr>
        <p:txBody>
          <a:bodyPr wrap="square">
            <a:spAutoFit/>
          </a:bodyPr>
          <a:lstStyle/>
          <a:p>
            <a:pPr algn="ctr">
              <a:defRPr/>
            </a:pPr>
            <a:r>
              <a:rPr lang="en-GB" sz="2200" dirty="0">
                <a:solidFill>
                  <a:schemeClr val="tx2">
                    <a:lumMod val="90000"/>
                  </a:schemeClr>
                </a:solidFill>
                <a:effectLst>
                  <a:outerShdw blurRad="50800" dist="38100" dir="2700000" algn="tl" rotWithShape="0">
                    <a:prstClr val="black">
                      <a:alpha val="40000"/>
                    </a:prstClr>
                  </a:outerShdw>
                </a:effectLst>
                <a:cs typeface="+mn-cs"/>
              </a:rPr>
              <a:t>research in UK NHS adult primary care </a:t>
            </a:r>
            <a:r>
              <a:rPr lang="en-GB" sz="2200" dirty="0" err="1">
                <a:solidFill>
                  <a:schemeClr val="tx2">
                    <a:lumMod val="90000"/>
                  </a:schemeClr>
                </a:solidFill>
                <a:effectLst>
                  <a:outerShdw blurRad="50800" dist="38100" dir="2700000" algn="tl" rotWithShape="0">
                    <a:prstClr val="black">
                      <a:alpha val="40000"/>
                    </a:prstClr>
                  </a:outerShdw>
                </a:effectLst>
                <a:cs typeface="+mn-cs"/>
              </a:rPr>
              <a:t>counseling</a:t>
            </a:r>
            <a:r>
              <a:rPr lang="en-GB" sz="2200" dirty="0">
                <a:solidFill>
                  <a:schemeClr val="tx2">
                    <a:lumMod val="90000"/>
                  </a:schemeClr>
                </a:solidFill>
                <a:effectLst>
                  <a:outerShdw blurRad="50800" dist="38100" dir="2700000" algn="tl" rotWithShape="0">
                    <a:prstClr val="black">
                      <a:alpha val="40000"/>
                    </a:prstClr>
                  </a:outerShdw>
                </a:effectLst>
                <a:cs typeface="+mn-cs"/>
              </a:rPr>
              <a:t> &amp; psychological therapy services</a:t>
            </a:r>
          </a:p>
        </p:txBody>
      </p:sp>
      <p:sp>
        <p:nvSpPr>
          <p:cNvPr id="19464" name="TextBox 1"/>
          <p:cNvSpPr txBox="1">
            <a:spLocks noChangeArrowheads="1"/>
          </p:cNvSpPr>
          <p:nvPr/>
        </p:nvSpPr>
        <p:spPr bwMode="auto">
          <a:xfrm>
            <a:off x="5537201" y="908051"/>
            <a:ext cx="28799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r>
              <a:rPr lang="en-GB" altLang="en-US" sz="2800" i="1" dirty="0">
                <a:effectLst>
                  <a:outerShdw blurRad="50800" dist="38100" dir="2700000" algn="tl" rotWithShape="0">
                    <a:prstClr val="black">
                      <a:alpha val="40000"/>
                    </a:prstClr>
                  </a:outerShdw>
                </a:effectLst>
              </a:rPr>
              <a:t>recovery rates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Line 6"/>
          <p:cNvSpPr>
            <a:spLocks noChangeShapeType="1"/>
          </p:cNvSpPr>
          <p:nvPr/>
        </p:nvSpPr>
        <p:spPr bwMode="auto">
          <a:xfrm>
            <a:off x="594011" y="5589240"/>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Title 7"/>
          <p:cNvSpPr>
            <a:spLocks noGrp="1"/>
          </p:cNvSpPr>
          <p:nvPr>
            <p:ph type="title"/>
          </p:nvPr>
        </p:nvSpPr>
        <p:spPr>
          <a:xfrm>
            <a:off x="1889448" y="179610"/>
            <a:ext cx="5400600" cy="873126"/>
          </a:xfrm>
        </p:spPr>
        <p:txBody>
          <a:bodyPr/>
          <a:lstStyle/>
          <a:p>
            <a:pPr algn="ctr">
              <a:defRPr/>
            </a:pPr>
            <a:r>
              <a:rPr lang="en-GB" sz="4000" b="0" dirty="0" smtClean="0"/>
              <a:t>a contextual model  </a:t>
            </a:r>
            <a:endParaRPr lang="en-GB" sz="4000" b="0" dirty="0"/>
          </a:p>
        </p:txBody>
      </p:sp>
      <p:sp>
        <p:nvSpPr>
          <p:cNvPr id="19462" name="TextBox 9"/>
          <p:cNvSpPr txBox="1">
            <a:spLocks noChangeArrowheads="1"/>
          </p:cNvSpPr>
          <p:nvPr/>
        </p:nvSpPr>
        <p:spPr bwMode="auto">
          <a:xfrm>
            <a:off x="107504" y="5949280"/>
            <a:ext cx="896448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600" dirty="0" err="1" smtClean="0">
                <a:effectLst>
                  <a:outerShdw blurRad="50800" dist="38100" dir="2700000" algn="tl" rotWithShape="0">
                    <a:prstClr val="black">
                      <a:alpha val="40000"/>
                    </a:prstClr>
                  </a:outerShdw>
                </a:effectLst>
              </a:rPr>
              <a:t>Wampold</a:t>
            </a:r>
            <a:r>
              <a:rPr lang="en-GB" altLang="en-US" sz="1600" dirty="0" smtClean="0">
                <a:effectLst>
                  <a:outerShdw blurRad="50800" dist="38100" dir="2700000" algn="tl" rotWithShape="0">
                    <a:prstClr val="black">
                      <a:alpha val="40000"/>
                    </a:prstClr>
                  </a:outerShdw>
                </a:effectLst>
              </a:rPr>
              <a:t>, B. &amp; </a:t>
            </a:r>
            <a:r>
              <a:rPr lang="en-GB" altLang="en-US" sz="1600" dirty="0">
                <a:effectLst>
                  <a:outerShdw blurRad="50800" dist="38100" dir="2700000" algn="tl" rotWithShape="0">
                    <a:prstClr val="black">
                      <a:alpha val="40000"/>
                    </a:prstClr>
                  </a:outerShdw>
                </a:effectLst>
              </a:rPr>
              <a:t>Z</a:t>
            </a:r>
            <a:r>
              <a:rPr lang="en-GB" altLang="en-US" sz="1600" dirty="0" smtClean="0">
                <a:effectLst>
                  <a:outerShdw blurRad="50800" dist="38100" dir="2700000" algn="tl" rotWithShape="0">
                    <a:prstClr val="black">
                      <a:alpha val="40000"/>
                    </a:prstClr>
                  </a:outerShdw>
                </a:effectLst>
              </a:rPr>
              <a:t>. </a:t>
            </a:r>
            <a:r>
              <a:rPr lang="en-GB" altLang="en-US" sz="1600" dirty="0" err="1" smtClean="0">
                <a:effectLst>
                  <a:outerShdw blurRad="50800" dist="38100" dir="2700000" algn="tl" rotWithShape="0">
                    <a:prstClr val="black">
                      <a:alpha val="40000"/>
                    </a:prstClr>
                  </a:outerShdw>
                </a:effectLst>
              </a:rPr>
              <a:t>Imel</a:t>
            </a:r>
            <a:r>
              <a:rPr lang="en-GB" altLang="en-US" sz="1600" dirty="0" smtClean="0">
                <a:effectLst>
                  <a:outerShdw blurRad="50800" dist="38100" dir="2700000" algn="tl" rotWithShape="0">
                    <a:prstClr val="black">
                      <a:alpha val="40000"/>
                    </a:prstClr>
                  </a:outerShdw>
                </a:effectLst>
              </a:rPr>
              <a:t> </a:t>
            </a:r>
            <a:r>
              <a:rPr lang="en-GB" altLang="en-US" sz="1600" dirty="0">
                <a:effectLst>
                  <a:outerShdw blurRad="50800" dist="38100" dir="2700000" algn="tl" rotWithShape="0">
                    <a:prstClr val="black">
                      <a:alpha val="40000"/>
                    </a:prstClr>
                  </a:outerShdw>
                </a:effectLst>
              </a:rPr>
              <a:t>(</a:t>
            </a:r>
            <a:r>
              <a:rPr lang="en-GB" altLang="en-US" sz="1600" dirty="0" smtClean="0">
                <a:effectLst>
                  <a:outerShdw blurRad="50800" dist="38100" dir="2700000" algn="tl" rotWithShape="0">
                    <a:prstClr val="black">
                      <a:alpha val="40000"/>
                    </a:prstClr>
                  </a:outerShdw>
                </a:effectLst>
              </a:rPr>
              <a:t>2015)</a:t>
            </a:r>
            <a:r>
              <a:rPr lang="en-GB" altLang="en-US" sz="1600" dirty="0">
                <a:effectLst>
                  <a:outerShdw blurRad="50800" dist="38100" dir="2700000" algn="tl" rotWithShape="0">
                    <a:prstClr val="black">
                      <a:alpha val="40000"/>
                    </a:prstClr>
                  </a:outerShdw>
                </a:effectLst>
              </a:rPr>
              <a:t>. </a:t>
            </a:r>
            <a:r>
              <a:rPr lang="en-GB" altLang="en-US" sz="1600" i="1" dirty="0" smtClean="0">
                <a:effectLst>
                  <a:outerShdw blurRad="50800" dist="38100" dir="2700000" algn="tl" rotWithShape="0">
                    <a:prstClr val="black">
                      <a:alpha val="40000"/>
                    </a:prstClr>
                  </a:outerShdw>
                </a:effectLst>
              </a:rPr>
              <a:t>”The great psychotherapy debate: the evidence for what makes psychotherapy work (2</a:t>
            </a:r>
            <a:r>
              <a:rPr lang="en-GB" altLang="en-US" sz="1600" i="1" baseline="30000" dirty="0" smtClean="0">
                <a:effectLst>
                  <a:outerShdw blurRad="50800" dist="38100" dir="2700000" algn="tl" rotWithShape="0">
                    <a:prstClr val="black">
                      <a:alpha val="40000"/>
                    </a:prstClr>
                  </a:outerShdw>
                </a:effectLst>
              </a:rPr>
              <a:t>nd</a:t>
            </a:r>
            <a:r>
              <a:rPr lang="en-GB" altLang="en-US" sz="1600" i="1" dirty="0" smtClean="0">
                <a:effectLst>
                  <a:outerShdw blurRad="50800" dist="38100" dir="2700000" algn="tl" rotWithShape="0">
                    <a:prstClr val="black">
                      <a:alpha val="40000"/>
                    </a:prstClr>
                  </a:outerShdw>
                </a:effectLst>
              </a:rPr>
              <a:t> </a:t>
            </a:r>
            <a:r>
              <a:rPr lang="en-GB" altLang="en-US" sz="1600" i="1" dirty="0" err="1" smtClean="0">
                <a:effectLst>
                  <a:outerShdw blurRad="50800" dist="38100" dir="2700000" algn="tl" rotWithShape="0">
                    <a:prstClr val="black">
                      <a:alpha val="40000"/>
                    </a:prstClr>
                  </a:outerShdw>
                </a:effectLst>
              </a:rPr>
              <a:t>ed</a:t>
            </a:r>
            <a:r>
              <a:rPr lang="en-GB" altLang="en-US" sz="1600" i="1" dirty="0" smtClean="0">
                <a:effectLst>
                  <a:outerShdw blurRad="50800" dist="38100" dir="2700000" algn="tl" rotWithShape="0">
                    <a:prstClr val="black">
                      <a:alpha val="40000"/>
                    </a:prstClr>
                  </a:outerShdw>
                </a:effectLst>
              </a:rPr>
              <a:t>).</a:t>
            </a:r>
            <a:r>
              <a:rPr lang="en-GB" altLang="en-US" sz="1600" i="1" dirty="0">
                <a:effectLst>
                  <a:outerShdw blurRad="50800" dist="38100" dir="2700000" algn="tl" rotWithShape="0">
                    <a:prstClr val="black">
                      <a:alpha val="40000"/>
                    </a:prstClr>
                  </a:outerShdw>
                </a:effectLst>
              </a:rPr>
              <a:t>" </a:t>
            </a:r>
            <a:r>
              <a:rPr lang="en-GB" altLang="en-US" sz="1600" i="1" dirty="0" smtClean="0">
                <a:effectLst>
                  <a:outerShdw blurRad="50800" dist="38100" dir="2700000" algn="tl" rotWithShape="0">
                    <a:prstClr val="black">
                      <a:alpha val="40000"/>
                    </a:prstClr>
                  </a:outerShdw>
                </a:effectLst>
              </a:rPr>
              <a:t> p.54 (adapted).  </a:t>
            </a:r>
            <a:r>
              <a:rPr lang="en-GB" altLang="en-US" sz="1600" i="1" dirty="0" err="1" smtClean="0">
                <a:effectLst>
                  <a:outerShdw blurRad="50800" dist="38100" dir="2700000" algn="tl" rotWithShape="0">
                    <a:prstClr val="black">
                      <a:alpha val="40000"/>
                    </a:prstClr>
                  </a:outerShdw>
                </a:effectLst>
              </a:rPr>
              <a:t>Routledge</a:t>
            </a:r>
            <a:r>
              <a:rPr lang="en-GB" altLang="en-US" sz="1600" i="1" dirty="0" smtClean="0">
                <a:effectLst>
                  <a:outerShdw blurRad="50800" dist="38100" dir="2700000" algn="tl" rotWithShape="0">
                    <a:prstClr val="black">
                      <a:alpha val="40000"/>
                    </a:prstClr>
                  </a:outerShdw>
                </a:effectLst>
              </a:rPr>
              <a:t>: New York</a:t>
            </a:r>
            <a:r>
              <a:rPr lang="en-GB" altLang="en-US" sz="1600" dirty="0" smtClean="0">
                <a:effectLst>
                  <a:outerShdw blurRad="50800" dist="38100" dir="2700000" algn="tl" rotWithShape="0">
                    <a:prstClr val="black">
                      <a:alpha val="40000"/>
                    </a:prstClr>
                  </a:outerShdw>
                </a:effectLst>
              </a:rPr>
              <a:t>.</a:t>
            </a:r>
            <a:r>
              <a:rPr lang="en-GB" altLang="en-US" sz="1600" u="sng" dirty="0" smtClean="0">
                <a:effectLst>
                  <a:outerShdw blurRad="50800" dist="38100" dir="2700000" algn="tl" rotWithShape="0">
                    <a:prstClr val="black">
                      <a:alpha val="40000"/>
                    </a:prstClr>
                  </a:outerShdw>
                </a:effectLst>
              </a:rPr>
              <a:t> </a:t>
            </a:r>
            <a:endParaRPr lang="en-GB" altLang="en-US" sz="1600" u="sng" dirty="0">
              <a:effectLst>
                <a:outerShdw blurRad="50800" dist="38100" dir="2700000" algn="tl" rotWithShape="0">
                  <a:prstClr val="black">
                    <a:alpha val="40000"/>
                  </a:prstClr>
                </a:outerShdw>
              </a:effectLst>
            </a:endParaRPr>
          </a:p>
        </p:txBody>
      </p:sp>
      <p:cxnSp>
        <p:nvCxnSpPr>
          <p:cNvPr id="42" name="Straight Arrow Connector 41"/>
          <p:cNvCxnSpPr>
            <a:stCxn id="32" idx="3"/>
            <a:endCxn id="29" idx="1"/>
          </p:cNvCxnSpPr>
          <p:nvPr/>
        </p:nvCxnSpPr>
        <p:spPr>
          <a:xfrm flipV="1">
            <a:off x="7254044" y="2559968"/>
            <a:ext cx="360040" cy="7231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4" idx="3"/>
            <a:endCxn id="35" idx="1"/>
          </p:cNvCxnSpPr>
          <p:nvPr/>
        </p:nvCxnSpPr>
        <p:spPr>
          <a:xfrm>
            <a:off x="5669868" y="4329971"/>
            <a:ext cx="4320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33" idx="3"/>
            <a:endCxn id="34" idx="1"/>
          </p:cNvCxnSpPr>
          <p:nvPr/>
        </p:nvCxnSpPr>
        <p:spPr>
          <a:xfrm>
            <a:off x="3725652" y="4329971"/>
            <a:ext cx="4320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9483" name="Group 19482"/>
          <p:cNvGrpSpPr/>
          <p:nvPr/>
        </p:nvGrpSpPr>
        <p:grpSpPr>
          <a:xfrm>
            <a:off x="125252" y="1872986"/>
            <a:ext cx="8928992" cy="2780150"/>
            <a:chOff x="107504" y="1913056"/>
            <a:chExt cx="8928992" cy="2780150"/>
          </a:xfrm>
        </p:grpSpPr>
        <p:sp>
          <p:nvSpPr>
            <p:cNvPr id="21" name="TextBox 1"/>
            <p:cNvSpPr txBox="1">
              <a:spLocks noChangeArrowheads="1"/>
            </p:cNvSpPr>
            <p:nvPr/>
          </p:nvSpPr>
          <p:spPr bwMode="auto">
            <a:xfrm>
              <a:off x="395536" y="2865710"/>
              <a:ext cx="1872208" cy="923330"/>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trust</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understanding</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expertise</a:t>
              </a:r>
              <a:endParaRPr lang="en-GB" altLang="en-US" sz="1800" i="1" dirty="0">
                <a:solidFill>
                  <a:schemeClr val="tx2"/>
                </a:solidFill>
                <a:effectLst>
                  <a:outerShdw blurRad="50800" dist="38100" dir="2700000" algn="tl" rotWithShape="0">
                    <a:prstClr val="black">
                      <a:alpha val="40000"/>
                    </a:prstClr>
                  </a:outerShdw>
                </a:effectLst>
              </a:endParaRPr>
            </a:p>
          </p:txBody>
        </p:sp>
        <p:grpSp>
          <p:nvGrpSpPr>
            <p:cNvPr id="27" name="Group 26"/>
            <p:cNvGrpSpPr/>
            <p:nvPr/>
          </p:nvGrpSpPr>
          <p:grpSpPr>
            <a:xfrm>
              <a:off x="7596336" y="2276872"/>
              <a:ext cx="1440160" cy="2016224"/>
              <a:chOff x="7596336" y="2276872"/>
              <a:chExt cx="1440160" cy="2016224"/>
            </a:xfrm>
          </p:grpSpPr>
          <p:sp>
            <p:nvSpPr>
              <p:cNvPr id="29" name="TextBox 1"/>
              <p:cNvSpPr txBox="1">
                <a:spLocks noChangeArrowheads="1"/>
              </p:cNvSpPr>
              <p:nvPr/>
            </p:nvSpPr>
            <p:spPr bwMode="auto">
              <a:xfrm>
                <a:off x="7596336" y="2276872"/>
                <a:ext cx="1440160"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better life quality</a:t>
                </a:r>
                <a:endParaRPr lang="en-GB" altLang="en-US" sz="1800" i="1" dirty="0">
                  <a:solidFill>
                    <a:schemeClr val="tx2"/>
                  </a:solidFill>
                  <a:effectLst>
                    <a:outerShdw blurRad="50800" dist="38100" dir="2700000" algn="tl" rotWithShape="0">
                      <a:prstClr val="black">
                        <a:alpha val="40000"/>
                      </a:prstClr>
                    </a:outerShdw>
                  </a:effectLst>
                </a:endParaRPr>
              </a:p>
            </p:txBody>
          </p:sp>
          <p:sp>
            <p:nvSpPr>
              <p:cNvPr id="30" name="TextBox 1"/>
              <p:cNvSpPr txBox="1">
                <a:spLocks noChangeArrowheads="1"/>
              </p:cNvSpPr>
              <p:nvPr/>
            </p:nvSpPr>
            <p:spPr bwMode="auto">
              <a:xfrm>
                <a:off x="7596336" y="3646765"/>
                <a:ext cx="1440160"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symptom</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reduction</a:t>
                </a:r>
                <a:endParaRPr lang="en-GB" altLang="en-US" sz="1800" i="1" dirty="0">
                  <a:solidFill>
                    <a:schemeClr val="tx2"/>
                  </a:solidFill>
                  <a:effectLst>
                    <a:outerShdw blurRad="50800" dist="38100" dir="2700000" algn="tl" rotWithShape="0">
                      <a:prstClr val="black">
                        <a:alpha val="40000"/>
                      </a:prstClr>
                    </a:outerShdw>
                  </a:effectLst>
                </a:endParaRPr>
              </a:p>
            </p:txBody>
          </p:sp>
        </p:grpSp>
        <p:grpSp>
          <p:nvGrpSpPr>
            <p:cNvPr id="26" name="Group 25"/>
            <p:cNvGrpSpPr/>
            <p:nvPr/>
          </p:nvGrpSpPr>
          <p:grpSpPr>
            <a:xfrm>
              <a:off x="2627784" y="1953126"/>
              <a:ext cx="4608512" cy="2740080"/>
              <a:chOff x="2627784" y="1839307"/>
              <a:chExt cx="4608512" cy="2740080"/>
            </a:xfrm>
          </p:grpSpPr>
          <p:sp>
            <p:nvSpPr>
              <p:cNvPr id="31" name="TextBox 1"/>
              <p:cNvSpPr txBox="1">
                <a:spLocks noChangeArrowheads="1"/>
              </p:cNvSpPr>
              <p:nvPr/>
            </p:nvSpPr>
            <p:spPr bwMode="auto">
              <a:xfrm>
                <a:off x="2627784" y="1839307"/>
                <a:ext cx="4608512"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real relationship</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belongingness, social connection</a:t>
                </a:r>
              </a:p>
            </p:txBody>
          </p:sp>
          <p:sp>
            <p:nvSpPr>
              <p:cNvPr id="32" name="TextBox 1"/>
              <p:cNvSpPr txBox="1">
                <a:spLocks noChangeArrowheads="1"/>
              </p:cNvSpPr>
              <p:nvPr/>
            </p:nvSpPr>
            <p:spPr bwMode="auto">
              <a:xfrm>
                <a:off x="2627784" y="2886182"/>
                <a:ext cx="4608512"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creation of expectation through explanation &amp; some form of treatment</a:t>
                </a:r>
              </a:p>
            </p:txBody>
          </p:sp>
          <p:grpSp>
            <p:nvGrpSpPr>
              <p:cNvPr id="25" name="Group 24"/>
              <p:cNvGrpSpPr/>
              <p:nvPr/>
            </p:nvGrpSpPr>
            <p:grpSpPr>
              <a:xfrm>
                <a:off x="2627784" y="3933056"/>
                <a:ext cx="4608512" cy="646331"/>
                <a:chOff x="2627784" y="3933056"/>
                <a:chExt cx="4608512" cy="646331"/>
              </a:xfrm>
            </p:grpSpPr>
            <p:sp>
              <p:nvSpPr>
                <p:cNvPr id="33" name="TextBox 1"/>
                <p:cNvSpPr txBox="1">
                  <a:spLocks noChangeArrowheads="1"/>
                </p:cNvSpPr>
                <p:nvPr/>
              </p:nvSpPr>
              <p:spPr bwMode="auto">
                <a:xfrm>
                  <a:off x="2627784" y="3933056"/>
                  <a:ext cx="1080120"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tasks</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goals</a:t>
                  </a:r>
                </a:p>
              </p:txBody>
            </p:sp>
            <p:sp>
              <p:nvSpPr>
                <p:cNvPr id="34" name="TextBox 1"/>
                <p:cNvSpPr txBox="1">
                  <a:spLocks noChangeArrowheads="1"/>
                </p:cNvSpPr>
                <p:nvPr/>
              </p:nvSpPr>
              <p:spPr bwMode="auto">
                <a:xfrm>
                  <a:off x="4139952" y="3933056"/>
                  <a:ext cx="1512168"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therapeutic</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actions</a:t>
                  </a:r>
                </a:p>
              </p:txBody>
            </p:sp>
            <p:sp>
              <p:nvSpPr>
                <p:cNvPr id="35" name="TextBox 1"/>
                <p:cNvSpPr txBox="1">
                  <a:spLocks noChangeArrowheads="1"/>
                </p:cNvSpPr>
                <p:nvPr/>
              </p:nvSpPr>
              <p:spPr bwMode="auto">
                <a:xfrm>
                  <a:off x="6084168" y="3933056"/>
                  <a:ext cx="1152128" cy="646331"/>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healthy</a:t>
                  </a:r>
                </a:p>
                <a:p>
                  <a:pPr algn="ctr" eaLnBrk="1" hangingPunct="1">
                    <a:spcBef>
                      <a:spcPct val="0"/>
                    </a:spcBef>
                    <a:buClrTx/>
                    <a:buSzTx/>
                    <a:buFontTx/>
                    <a:buNone/>
                  </a:pPr>
                  <a:r>
                    <a:rPr lang="en-GB" altLang="en-US" sz="1800" i="1" dirty="0" smtClean="0">
                      <a:solidFill>
                        <a:schemeClr val="tx2"/>
                      </a:solidFill>
                      <a:effectLst>
                        <a:outerShdw blurRad="50800" dist="38100" dir="2700000" algn="tl" rotWithShape="0">
                          <a:prstClr val="black">
                            <a:alpha val="40000"/>
                          </a:prstClr>
                        </a:outerShdw>
                      </a:effectLst>
                    </a:rPr>
                    <a:t>actions</a:t>
                  </a:r>
                </a:p>
              </p:txBody>
            </p:sp>
          </p:grpSp>
        </p:grpSp>
        <p:sp>
          <p:nvSpPr>
            <p:cNvPr id="39" name="TextBox 1"/>
            <p:cNvSpPr txBox="1">
              <a:spLocks noChangeArrowheads="1"/>
            </p:cNvSpPr>
            <p:nvPr/>
          </p:nvSpPr>
          <p:spPr bwMode="auto">
            <a:xfrm>
              <a:off x="107504" y="1913056"/>
              <a:ext cx="1440160" cy="400110"/>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2000" i="1" dirty="0" smtClean="0">
                  <a:solidFill>
                    <a:schemeClr val="tx2"/>
                  </a:solidFill>
                  <a:effectLst>
                    <a:outerShdw blurRad="50800" dist="38100" dir="2700000" algn="tl" rotWithShape="0">
                      <a:prstClr val="black">
                        <a:alpha val="40000"/>
                      </a:prstClr>
                    </a:outerShdw>
                  </a:effectLst>
                </a:rPr>
                <a:t>therapist</a:t>
              </a:r>
            </a:p>
          </p:txBody>
        </p:sp>
        <p:sp>
          <p:nvSpPr>
            <p:cNvPr id="41" name="TextBox 1"/>
            <p:cNvSpPr txBox="1">
              <a:spLocks noChangeArrowheads="1"/>
            </p:cNvSpPr>
            <p:nvPr/>
          </p:nvSpPr>
          <p:spPr bwMode="auto">
            <a:xfrm>
              <a:off x="107504" y="4293096"/>
              <a:ext cx="1440160" cy="400110"/>
            </a:xfrm>
            <a:prstGeom prst="rect">
              <a:avLst/>
            </a:prstGeom>
            <a:noFill/>
            <a:ln w="15875">
              <a:solidFill>
                <a:schemeClr val="tx2"/>
              </a:solidFill>
              <a:prstDash val="dash"/>
              <a:round/>
            </a:ln>
            <a:extLst/>
          </p:spPr>
          <p:txBody>
            <a:bodyPr wrap="square" anchor="ctr" anchorCtr="1">
              <a:spAutoFit/>
            </a:bodyPr>
            <a:lstStyle>
              <a:lvl1pPr eaLnBrk="0" hangingPunct="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gn="ctr" eaLnBrk="1" hangingPunct="1">
                <a:spcBef>
                  <a:spcPct val="0"/>
                </a:spcBef>
                <a:buClrTx/>
                <a:buSzTx/>
                <a:buFontTx/>
                <a:buNone/>
              </a:pPr>
              <a:r>
                <a:rPr lang="en-GB" altLang="en-US" sz="2000" i="1" dirty="0" smtClean="0">
                  <a:solidFill>
                    <a:schemeClr val="tx2"/>
                  </a:solidFill>
                  <a:effectLst>
                    <a:outerShdw blurRad="50800" dist="38100" dir="2700000" algn="tl" rotWithShape="0">
                      <a:prstClr val="black">
                        <a:alpha val="40000"/>
                      </a:prstClr>
                    </a:outerShdw>
                  </a:effectLst>
                </a:rPr>
                <a:t>client</a:t>
              </a:r>
            </a:p>
          </p:txBody>
        </p:sp>
        <p:cxnSp>
          <p:nvCxnSpPr>
            <p:cNvPr id="3" name="Straight Arrow Connector 2"/>
            <p:cNvCxnSpPr>
              <a:stCxn id="39" idx="2"/>
              <a:endCxn id="21" idx="0"/>
            </p:cNvCxnSpPr>
            <p:nvPr/>
          </p:nvCxnSpPr>
          <p:spPr>
            <a:xfrm>
              <a:off x="827584" y="2313166"/>
              <a:ext cx="504056" cy="5525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41" idx="0"/>
              <a:endCxn id="21" idx="2"/>
            </p:cNvCxnSpPr>
            <p:nvPr/>
          </p:nvCxnSpPr>
          <p:spPr>
            <a:xfrm flipV="1">
              <a:off x="827584" y="3789040"/>
              <a:ext cx="504056"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21" idx="3"/>
              <a:endCxn id="31" idx="1"/>
            </p:cNvCxnSpPr>
            <p:nvPr/>
          </p:nvCxnSpPr>
          <p:spPr>
            <a:xfrm flipV="1">
              <a:off x="2267744" y="2276292"/>
              <a:ext cx="360040" cy="10510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21" idx="3"/>
              <a:endCxn id="33" idx="1"/>
            </p:cNvCxnSpPr>
            <p:nvPr/>
          </p:nvCxnSpPr>
          <p:spPr>
            <a:xfrm>
              <a:off x="2267744" y="3327375"/>
              <a:ext cx="360040" cy="1042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1" idx="3"/>
              <a:endCxn id="32" idx="1"/>
            </p:cNvCxnSpPr>
            <p:nvPr/>
          </p:nvCxnSpPr>
          <p:spPr>
            <a:xfrm flipV="1">
              <a:off x="2267744" y="3323167"/>
              <a:ext cx="360040" cy="42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1" idx="3"/>
              <a:endCxn id="29" idx="1"/>
            </p:cNvCxnSpPr>
            <p:nvPr/>
          </p:nvCxnSpPr>
          <p:spPr>
            <a:xfrm>
              <a:off x="7236296" y="2276292"/>
              <a:ext cx="360040" cy="3237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32" idx="3"/>
              <a:endCxn id="30" idx="1"/>
            </p:cNvCxnSpPr>
            <p:nvPr/>
          </p:nvCxnSpPr>
          <p:spPr>
            <a:xfrm>
              <a:off x="7236296" y="3323167"/>
              <a:ext cx="360040" cy="6467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35" idx="3"/>
              <a:endCxn id="30" idx="1"/>
            </p:cNvCxnSpPr>
            <p:nvPr/>
          </p:nvCxnSpPr>
          <p:spPr>
            <a:xfrm flipV="1">
              <a:off x="7236296" y="3969931"/>
              <a:ext cx="360040" cy="4001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29" idx="2"/>
              <a:endCxn id="30" idx="0"/>
            </p:cNvCxnSpPr>
            <p:nvPr/>
          </p:nvCxnSpPr>
          <p:spPr>
            <a:xfrm>
              <a:off x="8316416" y="2923203"/>
              <a:ext cx="0" cy="72356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251520" y="2313166"/>
              <a:ext cx="0" cy="197993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93343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34925" y="115888"/>
            <a:ext cx="9036050" cy="1143000"/>
          </a:xfrm>
        </p:spPr>
        <p:txBody>
          <a:bodyPr/>
          <a:lstStyle/>
          <a:p>
            <a:pPr eaLnBrk="1" hangingPunct="1">
              <a:defRPr/>
            </a:pPr>
            <a:r>
              <a:rPr lang="en-GB" dirty="0" smtClean="0"/>
              <a:t> </a:t>
            </a:r>
            <a:r>
              <a:rPr lang="en-GB" sz="4000" dirty="0" smtClean="0"/>
              <a:t>helping improve outcomes … especially when non-response risk</a:t>
            </a:r>
          </a:p>
        </p:txBody>
      </p:sp>
      <p:sp>
        <p:nvSpPr>
          <p:cNvPr id="25603" name="Line 6"/>
          <p:cNvSpPr>
            <a:spLocks noChangeShapeType="1"/>
          </p:cNvSpPr>
          <p:nvPr/>
        </p:nvSpPr>
        <p:spPr bwMode="auto">
          <a:xfrm>
            <a:off x="557214" y="5876925"/>
            <a:ext cx="7991475" cy="0"/>
          </a:xfrm>
          <a:prstGeom prst="line">
            <a:avLst/>
          </a:prstGeom>
          <a:noFill/>
          <a:ln w="412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TextBox 7"/>
          <p:cNvSpPr txBox="1"/>
          <p:nvPr/>
        </p:nvSpPr>
        <p:spPr>
          <a:xfrm>
            <a:off x="88900" y="1905793"/>
            <a:ext cx="8929688" cy="3539431"/>
          </a:xfrm>
          <a:prstGeom prst="rect">
            <a:avLst/>
          </a:prstGeom>
          <a:noFill/>
        </p:spPr>
        <p:txBody>
          <a:bodyPr>
            <a:spAutoFit/>
          </a:bodyPr>
          <a:lstStyle/>
          <a:p>
            <a:pPr algn="ctr">
              <a:defRPr/>
            </a:pPr>
            <a:r>
              <a:rPr lang="en-GB" sz="2800" i="1" dirty="0">
                <a:effectLst>
                  <a:outerShdw blurRad="50800" dist="38100" dir="2700000" algn="tl" rotWithShape="0">
                    <a:prstClr val="black">
                      <a:alpha val="40000"/>
                    </a:prstClr>
                  </a:outerShdw>
                </a:effectLst>
                <a:cs typeface="+mn-cs"/>
              </a:rPr>
              <a:t>“ … repeated assessment and immediate feed-back of a patient’s mental health functioning during the course of therapy can alert therapists to patient non-response or negative response, support decisions on treatment planning and strategies (e.g. when and how to repair </a:t>
            </a:r>
            <a:r>
              <a:rPr lang="en-GB" sz="2800" i="1" dirty="0" err="1">
                <a:effectLst>
                  <a:outerShdw blurRad="50800" dist="38100" dir="2700000" algn="tl" rotWithShape="0">
                    <a:prstClr val="black">
                      <a:alpha val="40000"/>
                    </a:prstClr>
                  </a:outerShdw>
                </a:effectLst>
                <a:cs typeface="+mn-cs"/>
              </a:rPr>
              <a:t>thera-peutic</a:t>
            </a:r>
            <a:r>
              <a:rPr lang="en-GB" sz="2800" i="1" dirty="0">
                <a:effectLst>
                  <a:outerShdw blurRad="50800" dist="38100" dir="2700000" algn="tl" rotWithShape="0">
                    <a:prstClr val="black">
                      <a:alpha val="40000"/>
                    </a:prstClr>
                  </a:outerShdw>
                </a:effectLst>
                <a:cs typeface="+mn-cs"/>
              </a:rPr>
              <a:t> alliance ruptures) and help determine when treatment has been sufficient.”</a:t>
            </a:r>
          </a:p>
        </p:txBody>
      </p:sp>
      <p:sp>
        <p:nvSpPr>
          <p:cNvPr id="9" name="Text Box 5"/>
          <p:cNvSpPr txBox="1">
            <a:spLocks noChangeArrowheads="1"/>
          </p:cNvSpPr>
          <p:nvPr/>
        </p:nvSpPr>
        <p:spPr bwMode="auto">
          <a:xfrm>
            <a:off x="196850" y="6021388"/>
            <a:ext cx="87122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r>
              <a:rPr lang="en-GB" sz="1600" dirty="0" err="1" smtClean="0">
                <a:effectLst>
                  <a:outerShdw blurRad="38100" dist="38100" dir="2700000" algn="tl">
                    <a:srgbClr val="000000">
                      <a:alpha val="43137"/>
                    </a:srgbClr>
                  </a:outerShdw>
                </a:effectLst>
                <a:cs typeface="+mn-cs"/>
              </a:rPr>
              <a:t>Castonguay</a:t>
            </a:r>
            <a:r>
              <a:rPr lang="en-GB" sz="1600" dirty="0" smtClean="0">
                <a:effectLst>
                  <a:outerShdw blurRad="38100" dist="38100" dir="2700000" algn="tl">
                    <a:srgbClr val="000000">
                      <a:alpha val="43137"/>
                    </a:srgbClr>
                  </a:outerShdw>
                </a:effectLst>
                <a:cs typeface="+mn-cs"/>
              </a:rPr>
              <a:t>, L., M. </a:t>
            </a:r>
            <a:r>
              <a:rPr lang="en-GB" sz="1600" dirty="0" err="1" smtClean="0">
                <a:effectLst>
                  <a:outerShdw blurRad="38100" dist="38100" dir="2700000" algn="tl">
                    <a:srgbClr val="000000">
                      <a:alpha val="43137"/>
                    </a:srgbClr>
                  </a:outerShdw>
                </a:effectLst>
                <a:cs typeface="+mn-cs"/>
              </a:rPr>
              <a:t>Barkham</a:t>
            </a:r>
            <a:r>
              <a:rPr lang="en-GB" sz="1600" dirty="0" smtClean="0">
                <a:effectLst>
                  <a:outerShdw blurRad="38100" dist="38100" dir="2700000" algn="tl">
                    <a:srgbClr val="000000">
                      <a:alpha val="43137"/>
                    </a:srgbClr>
                  </a:outerShdw>
                </a:effectLst>
                <a:cs typeface="+mn-cs"/>
              </a:rPr>
              <a:t>, W. Lutz, et al. (2013). </a:t>
            </a:r>
            <a:r>
              <a:rPr lang="en-GB" sz="1600" i="1" dirty="0" smtClean="0">
                <a:effectLst>
                  <a:outerShdw blurRad="38100" dist="38100" dir="2700000" algn="tl">
                    <a:srgbClr val="000000">
                      <a:alpha val="43137"/>
                    </a:srgbClr>
                  </a:outerShdw>
                </a:effectLst>
                <a:cs typeface="+mn-cs"/>
              </a:rPr>
              <a:t>“Practice-orientated research.” </a:t>
            </a:r>
            <a:r>
              <a:rPr lang="en-GB" sz="1600" dirty="0" smtClean="0">
                <a:effectLst>
                  <a:outerShdw blurRad="38100" dist="38100" dir="2700000" algn="tl">
                    <a:srgbClr val="000000">
                      <a:alpha val="43137"/>
                    </a:srgbClr>
                  </a:outerShdw>
                </a:effectLst>
                <a:cs typeface="+mn-cs"/>
              </a:rPr>
              <a:t>in M. J. Lambert (</a:t>
            </a:r>
            <a:r>
              <a:rPr lang="en-GB" sz="1600" dirty="0" err="1" smtClean="0">
                <a:effectLst>
                  <a:outerShdw blurRad="38100" dist="38100" dir="2700000" algn="tl">
                    <a:srgbClr val="000000">
                      <a:alpha val="43137"/>
                    </a:srgbClr>
                  </a:outerShdw>
                </a:effectLst>
                <a:cs typeface="+mn-cs"/>
              </a:rPr>
              <a:t>ed</a:t>
            </a:r>
            <a:r>
              <a:rPr lang="en-GB" sz="1600" dirty="0" smtClean="0">
                <a:effectLst>
                  <a:outerShdw blurRad="38100" dist="38100" dir="2700000" algn="tl">
                    <a:srgbClr val="000000">
                      <a:alpha val="43137"/>
                    </a:srgbClr>
                  </a:outerShdw>
                </a:effectLst>
                <a:cs typeface="+mn-cs"/>
              </a:rPr>
              <a:t>) </a:t>
            </a:r>
            <a:r>
              <a:rPr lang="en-GB" sz="1600" i="1" dirty="0" smtClean="0">
                <a:effectLst>
                  <a:outerShdw blurRad="38100" dist="38100" dir="2700000" algn="tl">
                    <a:srgbClr val="000000">
                      <a:alpha val="43137"/>
                    </a:srgbClr>
                  </a:outerShdw>
                </a:effectLst>
                <a:cs typeface="+mn-cs"/>
              </a:rPr>
              <a:t>“Handbook of psychotherapy and </a:t>
            </a:r>
            <a:r>
              <a:rPr lang="en-GB" sz="1600" i="1" dirty="0" err="1" smtClean="0">
                <a:effectLst>
                  <a:outerShdw blurRad="38100" dist="38100" dir="2700000" algn="tl">
                    <a:srgbClr val="000000">
                      <a:alpha val="43137"/>
                    </a:srgbClr>
                  </a:outerShdw>
                </a:effectLst>
                <a:cs typeface="+mn-cs"/>
              </a:rPr>
              <a:t>behavior</a:t>
            </a:r>
            <a:r>
              <a:rPr lang="en-GB" sz="1600" i="1" dirty="0" smtClean="0">
                <a:effectLst>
                  <a:outerShdw blurRad="38100" dist="38100" dir="2700000" algn="tl">
                    <a:srgbClr val="000000">
                      <a:alpha val="43137"/>
                    </a:srgbClr>
                  </a:outerShdw>
                </a:effectLst>
                <a:cs typeface="+mn-cs"/>
              </a:rPr>
              <a:t> change (6</a:t>
            </a:r>
            <a:r>
              <a:rPr lang="en-GB" sz="1600" i="1" baseline="30000" dirty="0" smtClean="0">
                <a:effectLst>
                  <a:outerShdw blurRad="38100" dist="38100" dir="2700000" algn="tl">
                    <a:srgbClr val="000000">
                      <a:alpha val="43137"/>
                    </a:srgbClr>
                  </a:outerShdw>
                </a:effectLst>
                <a:cs typeface="+mn-cs"/>
              </a:rPr>
              <a:t>th</a:t>
            </a:r>
            <a:r>
              <a:rPr lang="en-GB" sz="1600" i="1" dirty="0" smtClean="0">
                <a:effectLst>
                  <a:outerShdw blurRad="38100" dist="38100" dir="2700000" algn="tl">
                    <a:srgbClr val="000000">
                      <a:alpha val="43137"/>
                    </a:srgbClr>
                  </a:outerShdw>
                </a:effectLst>
                <a:cs typeface="+mn-cs"/>
              </a:rPr>
              <a:t> </a:t>
            </a:r>
            <a:r>
              <a:rPr lang="en-GB" sz="1600" i="1" dirty="0" err="1" smtClean="0">
                <a:effectLst>
                  <a:outerShdw blurRad="38100" dist="38100" dir="2700000" algn="tl">
                    <a:srgbClr val="000000">
                      <a:alpha val="43137"/>
                    </a:srgbClr>
                  </a:outerShdw>
                </a:effectLst>
                <a:cs typeface="+mn-cs"/>
              </a:rPr>
              <a:t>ed</a:t>
            </a:r>
            <a:r>
              <a:rPr lang="en-GB" sz="1600" i="1" dirty="0" smtClean="0">
                <a:effectLst>
                  <a:outerShdw blurRad="38100" dist="38100" dir="2700000" algn="tl">
                    <a:srgbClr val="000000">
                      <a:alpha val="43137"/>
                    </a:srgbClr>
                  </a:outerShdw>
                </a:effectLst>
                <a:cs typeface="+mn-cs"/>
              </a:rPr>
              <a:t>)”</a:t>
            </a:r>
            <a:endParaRPr lang="en-GB" sz="1600" dirty="0">
              <a:effectLst>
                <a:outerShdw blurRad="38100" dist="38100" dir="2700000" algn="tl">
                  <a:srgbClr val="000000">
                    <a:alpha val="43137"/>
                  </a:srgbClr>
                </a:outerShdw>
              </a:effectLst>
              <a:cs typeface="+mn-cs"/>
            </a:endParaRPr>
          </a:p>
        </p:txBody>
      </p:sp>
      <p:sp>
        <p:nvSpPr>
          <p:cNvPr id="25606" name="Line 6"/>
          <p:cNvSpPr>
            <a:spLocks noChangeShapeType="1"/>
          </p:cNvSpPr>
          <p:nvPr/>
        </p:nvSpPr>
        <p:spPr bwMode="auto">
          <a:xfrm>
            <a:off x="557214" y="1557338"/>
            <a:ext cx="7991475" cy="0"/>
          </a:xfrm>
          <a:prstGeom prst="line">
            <a:avLst/>
          </a:prstGeom>
          <a:noFill/>
          <a:ln w="41275">
            <a:solidFill>
              <a:schemeClr val="fo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3258659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Compass">
  <a:themeElements>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Compass</Template>
  <TotalTime>15608</TotalTime>
  <Words>14850</Words>
  <Application>Microsoft Macintosh PowerPoint</Application>
  <PresentationFormat>On-screen Show (4:3)</PresentationFormat>
  <Paragraphs>930</Paragraphs>
  <Slides>112</Slides>
  <Notes>4</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112</vt:i4>
      </vt:variant>
    </vt:vector>
  </HeadingPairs>
  <TitlesOfParts>
    <vt:vector size="116" baseType="lpstr">
      <vt:lpstr>Compass</vt:lpstr>
      <vt:lpstr>Excel.Chart.8</vt:lpstr>
      <vt:lpstr>Document</vt:lpstr>
      <vt:lpstr>Microsoft Graph Chart</vt:lpstr>
      <vt:lpstr>biological treatments for psychological disorders </vt:lpstr>
      <vt:lpstr>key points of this workshop</vt:lpstr>
      <vt:lpstr>a variety of resources at www.goodmedicine.org.uk</vt:lpstr>
      <vt:lpstr>my background</vt:lpstr>
      <vt:lpstr>key points of this workshop</vt:lpstr>
      <vt:lpstr>exercise 1: your hopes for today?</vt:lpstr>
      <vt:lpstr>key points of this workshop</vt:lpstr>
      <vt:lpstr>reasons to be pleased</vt:lpstr>
      <vt:lpstr>reasons to be pleased</vt:lpstr>
      <vt:lpstr>reasons to be pleased disappointed</vt:lpstr>
      <vt:lpstr>reasons to be pleased disappointed</vt:lpstr>
      <vt:lpstr>reasons to be pleased</vt:lpstr>
      <vt:lpstr>what is Cohen’s d?</vt:lpstr>
      <vt:lpstr>interpreting Cohen’s d effect size</vt:lpstr>
      <vt:lpstr>how can we improve outcomes?</vt:lpstr>
      <vt:lpstr>effect sizes of therapeutic factors  </vt:lpstr>
      <vt:lpstr>a contextual model  </vt:lpstr>
      <vt:lpstr> why therapist effects differences? </vt:lpstr>
      <vt:lpstr>my own (recent) experience with therapy</vt:lpstr>
      <vt:lpstr>a contextual model  </vt:lpstr>
      <vt:lpstr>how can we improve outcomes?</vt:lpstr>
      <vt:lpstr> helping improve outcomes … especially when non-response risk</vt:lpstr>
      <vt:lpstr>bad at identifying deterioration</vt:lpstr>
      <vt:lpstr>practice-based evidence</vt:lpstr>
      <vt:lpstr>using regular sessional feedback helps therapists improve outcomes</vt:lpstr>
      <vt:lpstr>to get best results from feedback</vt:lpstr>
      <vt:lpstr>although caution &amp; further evolution of the ideas is needed</vt:lpstr>
      <vt:lpstr>PowerPoint Presentation</vt:lpstr>
      <vt:lpstr>PowerPoint Presentation</vt:lpstr>
      <vt:lpstr>a contextual model  </vt:lpstr>
      <vt:lpstr>how can we improve outcomes?</vt:lpstr>
      <vt:lpstr>key points of this workshop</vt:lpstr>
      <vt:lpstr>exercise 2: what important so far?</vt:lpstr>
      <vt:lpstr>key points of this workshop</vt:lpstr>
      <vt:lpstr>medication, herbs &amp; supplements</vt:lpstr>
      <vt:lpstr>psychiatric medications</vt:lpstr>
      <vt:lpstr>what are psychiatric medications?</vt:lpstr>
      <vt:lpstr>psychiatric v’s other medications?</vt:lpstr>
      <vt:lpstr>and medications v’s psychotherapy?</vt:lpstr>
      <vt:lpstr>how do antidepressants work?</vt:lpstr>
      <vt:lpstr>what about side-effects?</vt:lpstr>
      <vt:lpstr>give the medication time!</vt:lpstr>
      <vt:lpstr>to combine or not to combine?</vt:lpstr>
      <vt:lpstr>the time course of depression</vt:lpstr>
      <vt:lpstr>herbs for psychological disorders</vt:lpstr>
      <vt:lpstr>herbs for adult depression</vt:lpstr>
      <vt:lpstr>and more support for st john’s wort</vt:lpstr>
      <vt:lpstr>cautions with st john’s wort</vt:lpstr>
      <vt:lpstr>crocus sativus/saffron</vt:lpstr>
      <vt:lpstr>… and dietary supplements</vt:lpstr>
      <vt:lpstr>research on dietary supplements</vt:lpstr>
      <vt:lpstr>fatty fish &amp; fish oils</vt:lpstr>
      <vt:lpstr>some thoughts about ocd</vt:lpstr>
      <vt:lpstr>exercise 3: sectional review</vt:lpstr>
      <vt:lpstr>exercise 4: pills role play!</vt:lpstr>
      <vt:lpstr>key points of this workshop</vt:lpstr>
      <vt:lpstr>differences in recovery rates</vt:lpstr>
      <vt:lpstr>whole food diet &amp; depression risk</vt:lpstr>
      <vt:lpstr>processed diet &amp; depression risk</vt:lpstr>
      <vt:lpstr>mediterranean diet &amp; depression</vt:lpstr>
      <vt:lpstr>diet, anxiety &amp; depression</vt:lpstr>
      <vt:lpstr>… &amp; research continues to emerge</vt:lpstr>
      <vt:lpstr>so what are the implications?</vt:lpstr>
      <vt:lpstr>alcohol &amp; mental disorders</vt:lpstr>
      <vt:lpstr>smoking &amp; mental disorders</vt:lpstr>
      <vt:lpstr>coffee, tea &amp; depression</vt:lpstr>
      <vt:lpstr>lifestyle behaviours &amp; depression</vt:lpstr>
      <vt:lpstr>exercise &amp; psychological disorders</vt:lpstr>
      <vt:lpstr>exercise &amp; the general population</vt:lpstr>
      <vt:lpstr>exercise as prevention</vt:lpstr>
      <vt:lpstr>exercise as treatment</vt:lpstr>
      <vt:lpstr>how to go about it</vt:lpstr>
      <vt:lpstr>there are   many freely downloadable handouts on the ‘good knowledge’ section of my website </vt:lpstr>
      <vt:lpstr>there are   many freely downloadable handouts on the ‘good knowledge’ section of my website </vt:lpstr>
      <vt:lpstr>PowerPoint Presentation</vt:lpstr>
      <vt:lpstr>exercise 5: sectional review</vt:lpstr>
      <vt:lpstr>key points of this workshop</vt:lpstr>
      <vt:lpstr>when choose pills, when talking?</vt:lpstr>
      <vt:lpstr>the cbt v’s ipt effectiveness puzzle</vt:lpstr>
      <vt:lpstr>cautious, balanced response</vt:lpstr>
      <vt:lpstr>focus on strength or weakness?</vt:lpstr>
      <vt:lpstr>a contextual model  </vt:lpstr>
      <vt:lpstr>to get best results from feedback</vt:lpstr>
      <vt:lpstr>PowerPoint Presentation</vt:lpstr>
      <vt:lpstr>PowerPoint Presentation</vt:lpstr>
      <vt:lpstr>exercise 6: strengths role play</vt:lpstr>
      <vt:lpstr>key points of this workshop</vt:lpstr>
      <vt:lpstr>sleep</vt:lpstr>
      <vt:lpstr>light</vt:lpstr>
      <vt:lpstr>ect, acupuncture, yoga, massage, botox, heat, etc</vt:lpstr>
      <vt:lpstr>key points of this workshop</vt:lpstr>
      <vt:lpstr>PowerPoint Presentation</vt:lpstr>
      <vt:lpstr>increasingly research shows major differences between therapists</vt:lpstr>
      <vt:lpstr>therapist effects</vt:lpstr>
      <vt:lpstr>interpreting Cohen’s d effect size</vt:lpstr>
      <vt:lpstr>to shift effect size from 0.6 to 0.8</vt:lpstr>
      <vt:lpstr>differences in recovery rates</vt:lpstr>
      <vt:lpstr>a contextual model  </vt:lpstr>
      <vt:lpstr> helping improve outcomes … especially when non-response risk</vt:lpstr>
      <vt:lpstr>to get best results from feedback</vt:lpstr>
      <vt:lpstr>how can we improve outcomes?</vt:lpstr>
      <vt:lpstr>possible pearls to take away </vt:lpstr>
      <vt:lpstr>exercise 7: key personal points?</vt:lpstr>
      <vt:lpstr>“It’s important to keep an open mind but not so open that your brains fall out.”</vt:lpstr>
      <vt:lpstr>PowerPoint Presentation</vt:lpstr>
      <vt:lpstr>development &amp; maintenance of distressed states </vt:lpstr>
      <vt:lpstr>how many treatment sessions?</vt:lpstr>
      <vt:lpstr>let’s make our own roads!</vt:lpstr>
      <vt:lpstr>effect sizes with interpretations</vt:lpstr>
      <vt:lpstr>14 qualities of effective therapists</vt:lpstr>
      <vt:lpstr>14 qualities of effective therapists</vt:lpstr>
      <vt:lpstr>where should therapists focus?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experience as a client important for being an effective cognitive therapist?</dc:title>
  <dc:creator>James Hawkins.</dc:creator>
  <cp:lastModifiedBy>James Hawkins</cp:lastModifiedBy>
  <cp:revision>858</cp:revision>
  <dcterms:created xsi:type="dcterms:W3CDTF">2003-01-22T11:21:49Z</dcterms:created>
  <dcterms:modified xsi:type="dcterms:W3CDTF">2016-11-20T09:11:10Z</dcterms:modified>
</cp:coreProperties>
</file>