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0"/>
  </p:notesMasterIdLst>
  <p:handoutMasterIdLst>
    <p:handoutMasterId r:id="rId11"/>
  </p:handoutMasterIdLst>
  <p:sldIdLst>
    <p:sldId id="636" r:id="rId2"/>
    <p:sldId id="637" r:id="rId3"/>
    <p:sldId id="638" r:id="rId4"/>
    <p:sldId id="642" r:id="rId5"/>
    <p:sldId id="639" r:id="rId6"/>
    <p:sldId id="643" r:id="rId7"/>
    <p:sldId id="640" r:id="rId8"/>
    <p:sldId id="641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969696"/>
    <a:srgbClr val="3399FF"/>
    <a:srgbClr val="FF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preferSingleView="1">
    <p:restoredLeft sz="15620"/>
    <p:restoredTop sz="94660"/>
  </p:normalViewPr>
  <p:slideViewPr>
    <p:cSldViewPr>
      <p:cViewPr>
        <p:scale>
          <a:sx n="81" d="100"/>
          <a:sy n="81" d="100"/>
        </p:scale>
        <p:origin x="-3448" y="-1648"/>
      </p:cViewPr>
      <p:guideLst>
        <p:guide orient="horz" pos="2160"/>
        <p:guide pos="2880"/>
      </p:guideLst>
    </p:cSldViewPr>
  </p:slide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7"/>
          <p:cNvSpPr txBox="1">
            <a:spLocks noChangeArrowheads="1"/>
          </p:cNvSpPr>
          <p:nvPr/>
        </p:nvSpPr>
        <p:spPr bwMode="auto">
          <a:xfrm>
            <a:off x="1557338" y="8523288"/>
            <a:ext cx="3979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GB" sz="1400" i="1" smtClean="0"/>
              <a:t>James Hawkins, 78 Polwarth Terrace, Edinburgh</a:t>
            </a:r>
          </a:p>
        </p:txBody>
      </p:sp>
      <p:sp>
        <p:nvSpPr>
          <p:cNvPr id="31747" name="Text Box 8"/>
          <p:cNvSpPr txBox="1">
            <a:spLocks noChangeArrowheads="1"/>
          </p:cNvSpPr>
          <p:nvPr/>
        </p:nvSpPr>
        <p:spPr bwMode="auto">
          <a:xfrm>
            <a:off x="1779588" y="263525"/>
            <a:ext cx="3162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GB" sz="2400" b="1" i="1" u="sng" smtClean="0"/>
              <a:t>experiential groups</a:t>
            </a:r>
            <a:endParaRPr lang="en-GB" sz="2400" b="1" i="1" smtClean="0"/>
          </a:p>
        </p:txBody>
      </p:sp>
    </p:spTree>
    <p:extLst>
      <p:ext uri="{BB962C8B-B14F-4D97-AF65-F5344CB8AC3E}">
        <p14:creationId xmlns:p14="http://schemas.microsoft.com/office/powerpoint/2010/main" val="166647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A7E701F-A92E-40A4-A34F-E6BB03AFC2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52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 h 154"/>
                  <a:gd name="T2" fmla="*/ 3 w 144"/>
                  <a:gd name="T3" fmla="*/ 6 h 154"/>
                  <a:gd name="T4" fmla="*/ 6 w 144"/>
                  <a:gd name="T5" fmla="*/ 5 h 154"/>
                  <a:gd name="T6" fmla="*/ 3 w 144"/>
                  <a:gd name="T7" fmla="*/ 2 h 154"/>
                  <a:gd name="T8" fmla="*/ 5 w 144"/>
                  <a:gd name="T9" fmla="*/ 1 h 154"/>
                  <a:gd name="T10" fmla="*/ 6 w 144"/>
                  <a:gd name="T11" fmla="*/ 2 h 154"/>
                  <a:gd name="T12" fmla="*/ 7 w 144"/>
                  <a:gd name="T13" fmla="*/ 2 h 154"/>
                  <a:gd name="T14" fmla="*/ 5 w 144"/>
                  <a:gd name="T15" fmla="*/ 0 h 154"/>
                  <a:gd name="T16" fmla="*/ 2 w 144"/>
                  <a:gd name="T17" fmla="*/ 1 h 154"/>
                  <a:gd name="T18" fmla="*/ 4 w 144"/>
                  <a:gd name="T19" fmla="*/ 4 h 154"/>
                  <a:gd name="T20" fmla="*/ 1 w 144"/>
                  <a:gd name="T21" fmla="*/ 4 h 154"/>
                  <a:gd name="T22" fmla="*/ 0 w 144"/>
                  <a:gd name="T23" fmla="*/ 4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8616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8617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919785A-2F85-41A0-89A1-04898DFD19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650602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12493-A22B-4EA1-9D96-6A6CB788BA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502223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CD3EC-4590-4BA8-8C63-24C237B124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568048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600200"/>
            <a:ext cx="4194175" cy="2173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01625" y="3925888"/>
            <a:ext cx="4194175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4A112-4C98-458D-B188-C47FC1B108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350696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94175" cy="2173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5888"/>
            <a:ext cx="4194175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E8F52-FCD6-4DDA-B8A8-0DCA04255D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599152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33654-7D12-4773-8B22-B6B2D4751F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6198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1737F-3A87-4CED-AE2A-C25D40C08F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543967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4ADB7-018F-4D26-B865-F557CB621C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982521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DE118-3393-4F5B-9ECB-C0C1C8DFE6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995120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87D3D-1893-4EA3-8FCF-4188F60A31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432977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D3F17-CC74-46B4-9262-FA19EC612F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922891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A3257-2213-4C30-9238-7BB91032A8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205693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47589-10A0-457B-A449-20DBDE0CEC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728808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169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0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1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2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3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4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5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6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7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8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9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0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1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 h 154"/>
                  <a:gd name="T2" fmla="*/ 3 w 144"/>
                  <a:gd name="T3" fmla="*/ 6 h 154"/>
                  <a:gd name="T4" fmla="*/ 6 w 144"/>
                  <a:gd name="T5" fmla="*/ 5 h 154"/>
                  <a:gd name="T6" fmla="*/ 3 w 144"/>
                  <a:gd name="T7" fmla="*/ 2 h 154"/>
                  <a:gd name="T8" fmla="*/ 5 w 144"/>
                  <a:gd name="T9" fmla="*/ 1 h 154"/>
                  <a:gd name="T10" fmla="*/ 6 w 144"/>
                  <a:gd name="T11" fmla="*/ 2 h 154"/>
                  <a:gd name="T12" fmla="*/ 7 w 144"/>
                  <a:gd name="T13" fmla="*/ 2 h 154"/>
                  <a:gd name="T14" fmla="*/ 5 w 144"/>
                  <a:gd name="T15" fmla="*/ 0 h 154"/>
                  <a:gd name="T16" fmla="*/ 2 w 144"/>
                  <a:gd name="T17" fmla="*/ 1 h 154"/>
                  <a:gd name="T18" fmla="*/ 4 w 144"/>
                  <a:gd name="T19" fmla="*/ 4 h 154"/>
                  <a:gd name="T20" fmla="*/ 1 w 144"/>
                  <a:gd name="T21" fmla="*/ 4 h 154"/>
                  <a:gd name="T22" fmla="*/ 0 w 144"/>
                  <a:gd name="T23" fmla="*/ 4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514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514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8514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8514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1C1F47D9-841C-4D57-92F4-9A39A81E59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514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1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76064" y="390921"/>
            <a:ext cx="4139952" cy="1728192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000" dirty="0" smtClean="0">
                <a:latin typeface="Tahoma" charset="0"/>
                <a:cs typeface="+mj-cs"/>
              </a:rPr>
              <a:t>do birds of a feather flock together?</a:t>
            </a:r>
            <a:endParaRPr lang="en-US" sz="4000" dirty="0">
              <a:latin typeface="Tahoma" charset="0"/>
              <a:cs typeface="+mj-cs"/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411796" y="6093296"/>
            <a:ext cx="6248400" cy="0"/>
          </a:xfrm>
          <a:prstGeom prst="line">
            <a:avLst/>
          </a:prstGeom>
          <a:noFill/>
          <a:ln w="47625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8024" y="116633"/>
            <a:ext cx="3456384" cy="227676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1561" y="2492896"/>
            <a:ext cx="792087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SzPct val="120000"/>
              <a:buFont typeface="Wingdings" charset="2"/>
              <a:buChar char="ü"/>
            </a:pP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surveyed: 226 UK working-age adults (115 males, 111 females; mean age 43, SD=10.8</a:t>
            </a:r>
          </a:p>
          <a:p>
            <a:pPr marL="342900" indent="-342900">
              <a:buClr>
                <a:schemeClr val="accent1"/>
              </a:buClr>
              <a:buSzPct val="120000"/>
              <a:buFont typeface="Wingdings" charset="2"/>
              <a:buChar char="ü"/>
            </a:pP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asked to identify a couple of friends </a:t>
            </a:r>
            <a:r>
              <a:rPr lang="mr-IN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–</a:t>
            </a: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1 male &amp;  1 female (not family) </a:t>
            </a:r>
            <a:r>
              <a:rPr lang="mr-IN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–</a:t>
            </a: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 each of 3 ‘layers’</a:t>
            </a:r>
          </a:p>
          <a:p>
            <a:pPr marL="342900" indent="-342900">
              <a:buClr>
                <a:schemeClr val="accent1"/>
              </a:buClr>
              <a:buSzPct val="120000"/>
              <a:buFont typeface="Wingdings" charset="2"/>
              <a:buChar char="ü"/>
            </a:pP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previous research has shown network layer tends to map onto frequency of contact</a:t>
            </a:r>
          </a:p>
          <a:p>
            <a:pPr marL="342900" indent="-342900">
              <a:buClr>
                <a:schemeClr val="accent1"/>
              </a:buClr>
              <a:buSzPct val="120000"/>
              <a:buFont typeface="Wingdings" charset="2"/>
              <a:buChar char="ü"/>
            </a:pP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this study used layer 2 (sympathy) monthly; layer 4 (active social network) yearly; and layer 5 (total network) contacted every few years</a:t>
            </a:r>
            <a:endParaRPr lang="en-US" sz="2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43608" y="6165304"/>
            <a:ext cx="69847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Curry, O. and R. I. M. Dunbar (2013). "Do birds of a feather flock together?" Human Nature 24(3): 336-347</a:t>
            </a:r>
            <a:r>
              <a:rPr lang="en-US" sz="1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845382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-36512" y="188640"/>
            <a:ext cx="6300192" cy="1728192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000" dirty="0" smtClean="0">
                <a:latin typeface="Tahoma" charset="0"/>
                <a:cs typeface="+mj-cs"/>
              </a:rPr>
              <a:t>asked which </a:t>
            </a:r>
            <a:r>
              <a:rPr lang="en-US" sz="4000" dirty="0" smtClean="0">
                <a:latin typeface="Tahoma" charset="0"/>
              </a:rPr>
              <a:t>of 22</a:t>
            </a:r>
            <a:r>
              <a:rPr lang="en-US" sz="4000" dirty="0" smtClean="0">
                <a:latin typeface="Tahoma" charset="0"/>
                <a:cs typeface="+mj-cs"/>
              </a:rPr>
              <a:t> similarities they shared</a:t>
            </a:r>
            <a:endParaRPr lang="en-US" sz="4000" dirty="0">
              <a:latin typeface="Tahoma" charset="0"/>
              <a:cs typeface="+mj-cs"/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007604" y="6453336"/>
            <a:ext cx="7272808" cy="0"/>
          </a:xfrm>
          <a:prstGeom prst="line">
            <a:avLst/>
          </a:prstGeom>
          <a:noFill/>
          <a:ln w="47625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2200" y="188640"/>
            <a:ext cx="2623586" cy="17281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5536" y="2235636"/>
            <a:ext cx="864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charset="0"/>
                <a:ea typeface="ＭＳ Ｐゴシック" charset="0"/>
              </a:rPr>
              <a:t>asked </a:t>
            </a:r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charset="0"/>
                <a:ea typeface="ＭＳ Ｐゴシック" charset="0"/>
              </a:rPr>
              <a:t>“</a:t>
            </a:r>
            <a:r>
              <a:rPr lang="en-US" sz="2000" b="1" u="sng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charset="0"/>
                <a:ea typeface="ＭＳ Ｐゴシック" charset="0"/>
              </a:rPr>
              <a:t>which of the following are true of your relationship</a:t>
            </a:r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charset="0"/>
                <a:ea typeface="ＭＳ Ｐゴシック" charset="0"/>
              </a:rPr>
              <a:t>?</a:t>
            </a:r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charset="0"/>
                <a:ea typeface="ＭＳ Ｐゴシック" charset="0"/>
              </a:rPr>
              <a:t>”  share political views; share religious beliefs; share moral beliefs; share hobbies &amp; interests; have the same friends; have similar personalities; from the same area; from the same school/college/university; work together/same workplace; speak the same language/dialect; share a sense of humor; support same sports team; like similar music; have similar fashion sense; are of the same ethnic group; have the same occupation; are members of the same club/association; are of the same class/socioeconomic status; have similar incomes; have similar levels of education/intelligence; are of the same generation/similar age; have the same sexual orientation (e.g. homosexual/heterosexual)</a:t>
            </a:r>
            <a:endParaRPr lang="en-US" sz="2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24906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-36512" y="188640"/>
            <a:ext cx="6300192" cy="1728192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000" dirty="0" smtClean="0">
                <a:latin typeface="Tahoma" charset="0"/>
                <a:cs typeface="+mj-cs"/>
              </a:rPr>
              <a:t>similarity &amp; emotional closeness declined across the layers</a:t>
            </a:r>
            <a:endParaRPr lang="en-US" sz="4000" dirty="0">
              <a:latin typeface="Tahoma" charset="0"/>
              <a:cs typeface="+mj-cs"/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935596" y="6597352"/>
            <a:ext cx="7272808" cy="0"/>
          </a:xfrm>
          <a:prstGeom prst="line">
            <a:avLst/>
          </a:prstGeom>
          <a:noFill/>
          <a:ln w="47625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188640"/>
            <a:ext cx="2623586" cy="1728192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919424"/>
              </p:ext>
            </p:extLst>
          </p:nvPr>
        </p:nvGraphicFramePr>
        <p:xfrm>
          <a:off x="683568" y="4005063"/>
          <a:ext cx="7776864" cy="2160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944216"/>
                <a:gridCol w="1944216"/>
                <a:gridCol w="1944216"/>
              </a:tblGrid>
              <a:tr h="769741">
                <a:tc>
                  <a:txBody>
                    <a:bodyPr/>
                    <a:lstStyle/>
                    <a:p>
                      <a:pPr algn="ctr"/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layer 2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layer 4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layer 5</a:t>
                      </a:r>
                      <a:endParaRPr lang="en-US" sz="2800" baseline="0" dirty="0"/>
                    </a:p>
                  </a:txBody>
                  <a:tcPr/>
                </a:tc>
              </a:tr>
              <a:tr h="769741"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similarity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10.5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8.6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7.6</a:t>
                      </a:r>
                      <a:endParaRPr lang="en-US" sz="2800" baseline="0" dirty="0"/>
                    </a:p>
                  </a:txBody>
                  <a:tcPr/>
                </a:tc>
              </a:tr>
              <a:tr h="620759"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closeness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4.8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3.9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3.2</a:t>
                      </a:r>
                      <a:endParaRPr lang="en-US" sz="280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27584" y="2276872"/>
            <a:ext cx="748883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2400" indent="-392400">
              <a:buClr>
                <a:schemeClr val="accent1"/>
              </a:buClr>
              <a:buSzPct val="115000"/>
              <a:buFont typeface="Wingdings" charset="2"/>
              <a:buChar char="v"/>
            </a:pPr>
            <a:r>
              <a:rPr lang="en-US" sz="2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similarity score ranged from 0 to 22 </a:t>
            </a:r>
          </a:p>
          <a:p>
            <a:pPr marL="392400" indent="-392400">
              <a:buClr>
                <a:schemeClr val="accent1"/>
              </a:buClr>
              <a:buSzPct val="115000"/>
              <a:buFont typeface="Wingdings" charset="2"/>
              <a:buChar char="v"/>
            </a:pPr>
            <a:r>
              <a:rPr lang="en-US" sz="2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emotional closeness ranged from 1       (not at all close) to 10 ( extremely close)</a:t>
            </a:r>
            <a:endParaRPr lang="en-US" sz="2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502712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397" y="0"/>
            <a:ext cx="6810979" cy="68283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7336" y="620688"/>
            <a:ext cx="927100" cy="558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0192" y="753873"/>
            <a:ext cx="1656184" cy="1090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0361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-27384"/>
            <a:ext cx="6156176" cy="2088232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800" dirty="0" smtClean="0">
                <a:latin typeface="Tahoma" charset="0"/>
              </a:rPr>
              <a:t>6 factors usually shared across all 3 personal network layers surveyed</a:t>
            </a:r>
            <a:endParaRPr lang="en-US" sz="3800" dirty="0">
              <a:latin typeface="Tahoma" charset="0"/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899592" y="6741368"/>
            <a:ext cx="7272808" cy="0"/>
          </a:xfrm>
          <a:prstGeom prst="line">
            <a:avLst/>
          </a:prstGeom>
          <a:noFill/>
          <a:ln w="47625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0902" y="152636"/>
            <a:ext cx="2623586" cy="17281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032" y="3088699"/>
            <a:ext cx="846043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speak the same language/dialect</a:t>
            </a:r>
          </a:p>
          <a:p>
            <a:pPr>
              <a:buClr>
                <a:schemeClr val="accent1"/>
              </a:buClr>
              <a:buSzPct val="115000"/>
            </a:pPr>
            <a:endParaRPr lang="en-US" sz="600" dirty="0" smtClean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same sexual orientation</a:t>
            </a:r>
          </a:p>
          <a:p>
            <a:pPr>
              <a:buClr>
                <a:schemeClr val="accent1"/>
              </a:buClr>
              <a:buSzPct val="115000"/>
            </a:pPr>
            <a:endParaRPr lang="en-US" sz="600" dirty="0" smtClean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same ethnic group</a:t>
            </a:r>
          </a:p>
          <a:p>
            <a:pPr>
              <a:buClr>
                <a:schemeClr val="accent1"/>
              </a:buClr>
              <a:buSzPct val="115000"/>
            </a:pPr>
            <a:endParaRPr lang="en-US" sz="600" dirty="0" smtClean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same generation/similar age</a:t>
            </a:r>
          </a:p>
          <a:p>
            <a:pPr>
              <a:buClr>
                <a:schemeClr val="accent1"/>
              </a:buClr>
              <a:buSzPct val="115000"/>
            </a:pPr>
            <a:endParaRPr lang="en-US" sz="6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same class/socioeconomic status</a:t>
            </a:r>
          </a:p>
          <a:p>
            <a:pPr>
              <a:buClr>
                <a:schemeClr val="accent1"/>
              </a:buClr>
              <a:buSzPct val="115000"/>
            </a:pPr>
            <a:endParaRPr lang="en-US" sz="6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similar level of intelligence/education</a:t>
            </a:r>
            <a:endParaRPr lang="en-US" sz="32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2042845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these 6 commonly shared factors are predictable &amp; possibly a bit concerning</a:t>
            </a:r>
            <a:endParaRPr lang="en-US" sz="28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20901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188640"/>
            <a:ext cx="6156176" cy="1728192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800" dirty="0" smtClean="0">
                <a:latin typeface="Tahoma" charset="0"/>
              </a:rPr>
              <a:t>6 factors (plus contact frequency) most </a:t>
            </a:r>
            <a:r>
              <a:rPr lang="en-US" sz="3800" dirty="0" err="1" smtClean="0">
                <a:latin typeface="Tahoma" charset="0"/>
              </a:rPr>
              <a:t>distin</a:t>
            </a:r>
            <a:r>
              <a:rPr lang="en-US" sz="3800" dirty="0" smtClean="0">
                <a:latin typeface="Tahoma" charset="0"/>
              </a:rPr>
              <a:t>- -</a:t>
            </a:r>
            <a:r>
              <a:rPr lang="en-US" sz="3800" dirty="0" err="1" smtClean="0">
                <a:latin typeface="Tahoma" charset="0"/>
              </a:rPr>
              <a:t>guished</a:t>
            </a:r>
            <a:r>
              <a:rPr lang="en-US" sz="3800" dirty="0" smtClean="0">
                <a:latin typeface="Tahoma" charset="0"/>
              </a:rPr>
              <a:t> between layers</a:t>
            </a:r>
            <a:endParaRPr lang="en-US" sz="3800" dirty="0">
              <a:latin typeface="Tahoma" charset="0"/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899592" y="6597352"/>
            <a:ext cx="7272808" cy="0"/>
          </a:xfrm>
          <a:prstGeom prst="line">
            <a:avLst/>
          </a:prstGeom>
          <a:noFill/>
          <a:ln w="47625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0902" y="188640"/>
            <a:ext cx="2623586" cy="172819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2276872"/>
            <a:ext cx="8964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5000"/>
            </a:pPr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“the final model for emotional </a:t>
            </a:r>
            <a:r>
              <a:rPr lang="en-US" sz="3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</a:t>
            </a:r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loseness shows 6 variables plus layer make unique significant positive contributions”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496" y="4143851"/>
            <a:ext cx="4339650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sense of humor</a:t>
            </a:r>
          </a:p>
          <a:p>
            <a:pPr>
              <a:buClr>
                <a:schemeClr val="accent1"/>
              </a:buClr>
              <a:buSzPct val="115000"/>
            </a:pPr>
            <a:endParaRPr lang="en-US" sz="1000" dirty="0" smtClean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moral beliefs</a:t>
            </a:r>
          </a:p>
          <a:p>
            <a:pPr>
              <a:buClr>
                <a:schemeClr val="accent1"/>
              </a:buClr>
              <a:buSzPct val="115000"/>
            </a:pPr>
            <a:endParaRPr lang="en-US" sz="1000" dirty="0" smtClean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hobbies/interests</a:t>
            </a:r>
            <a:endParaRPr lang="en-US" sz="32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3968" y="4143851"/>
            <a:ext cx="4852610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similar personalities</a:t>
            </a:r>
          </a:p>
          <a:p>
            <a:pPr>
              <a:buClr>
                <a:schemeClr val="accent1"/>
              </a:buClr>
              <a:buSzPct val="115000"/>
            </a:pPr>
            <a:endParaRPr lang="en-US" sz="1000" dirty="0" smtClean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taste in music</a:t>
            </a:r>
          </a:p>
          <a:p>
            <a:pPr>
              <a:buClr>
                <a:schemeClr val="accent1"/>
              </a:buClr>
              <a:buSzPct val="115000"/>
            </a:pPr>
            <a:endParaRPr lang="en-US" sz="1000" dirty="0" smtClean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from same area</a:t>
            </a:r>
            <a:endParaRPr lang="en-US" sz="32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09027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-180528" y="-27384"/>
            <a:ext cx="6300192" cy="144016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000" dirty="0" smtClean="0">
                <a:latin typeface="Tahoma" charset="0"/>
                <a:cs typeface="+mj-cs"/>
              </a:rPr>
              <a:t>6 factor similarity tracks closeness</a:t>
            </a:r>
            <a:endParaRPr lang="en-US" sz="4000" dirty="0">
              <a:latin typeface="Tahoma" charset="0"/>
              <a:cs typeface="+mj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551" y="1400616"/>
            <a:ext cx="7521155" cy="54374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44624"/>
            <a:ext cx="2623586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9118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-108520" y="188640"/>
            <a:ext cx="6408712" cy="1944216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000" dirty="0" smtClean="0">
                <a:latin typeface="Tahoma" charset="0"/>
                <a:cs typeface="+mj-cs"/>
              </a:rPr>
              <a:t>maybe these are useful indicators for potential future friendships?</a:t>
            </a:r>
            <a:endParaRPr lang="en-US" sz="4000" dirty="0">
              <a:latin typeface="Tahoma" charset="0"/>
              <a:cs typeface="+mj-cs"/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930559" y="6741368"/>
            <a:ext cx="7272808" cy="0"/>
          </a:xfrm>
          <a:prstGeom prst="line">
            <a:avLst/>
          </a:prstGeom>
          <a:noFill/>
          <a:ln w="47625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2200" y="296652"/>
            <a:ext cx="2623586" cy="172819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-5037" y="2420888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5000"/>
            </a:pPr>
            <a:r>
              <a:rPr lang="en-US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6 factors usually shared across all 3 network layers surveyed: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language/dialect, sexual orientation, ethnic group, generation/age, class/socioeconomic status, intelligence/education 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-5037" y="450912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5000"/>
            </a:pPr>
            <a:r>
              <a:rPr lang="en-US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6 factors (&amp; contact frequency) distinguishing most between more or less emotional closeness: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similar sense of humor, moral beliefs, hobbies/interests, personalities, taste in music, location   </a:t>
            </a:r>
          </a:p>
        </p:txBody>
      </p:sp>
    </p:spTree>
    <p:extLst>
      <p:ext uri="{BB962C8B-B14F-4D97-AF65-F5344CB8AC3E}">
        <p14:creationId xmlns:p14="http://schemas.microsoft.com/office/powerpoint/2010/main" val="129761645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mpass">
  <a:themeElements>
    <a:clrScheme name="Custom 4">
      <a:dk1>
        <a:srgbClr val="526133"/>
      </a:dk1>
      <a:lt1>
        <a:srgbClr val="FFFFFF"/>
      </a:lt1>
      <a:dk2>
        <a:srgbClr val="4E5D31"/>
      </a:dk2>
      <a:lt2>
        <a:srgbClr val="FFFFCC"/>
      </a:lt2>
      <a:accent1>
        <a:srgbClr val="F1CD50"/>
      </a:accent1>
      <a:accent2>
        <a:srgbClr val="A1C607"/>
      </a:accent2>
      <a:accent3>
        <a:srgbClr val="B2B6AD"/>
      </a:accent3>
      <a:accent4>
        <a:srgbClr val="DADADA"/>
      </a:accent4>
      <a:accent5>
        <a:srgbClr val="CAE2AA"/>
      </a:accent5>
      <a:accent6>
        <a:srgbClr val="95C422"/>
      </a:accent6>
      <a:hlink>
        <a:srgbClr val="FFCC00"/>
      </a:hlink>
      <a:folHlink>
        <a:srgbClr val="CCCC00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14529</TotalTime>
  <Words>519</Words>
  <Application>Microsoft Macintosh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Compass</vt:lpstr>
      <vt:lpstr>do birds of a feather flock together?</vt:lpstr>
      <vt:lpstr>asked which of 22 similarities they shared</vt:lpstr>
      <vt:lpstr>similarity &amp; emotional closeness declined across the layers</vt:lpstr>
      <vt:lpstr>PowerPoint Presentation</vt:lpstr>
      <vt:lpstr>6 factors usually shared across all 3 personal network layers surveyed</vt:lpstr>
      <vt:lpstr>6 factors (plus contact frequency) most distin- -guished between layers</vt:lpstr>
      <vt:lpstr>6 factor similarity tracks closeness</vt:lpstr>
      <vt:lpstr>maybe these are useful indicators for potential future friendships?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experience as a client important for being an effective cognitive therapist?</dc:title>
  <dc:creator>James Hawkins.</dc:creator>
  <cp:lastModifiedBy>James Hawkins</cp:lastModifiedBy>
  <cp:revision>717</cp:revision>
  <dcterms:created xsi:type="dcterms:W3CDTF">2003-01-22T11:21:49Z</dcterms:created>
  <dcterms:modified xsi:type="dcterms:W3CDTF">2017-03-09T09:44:42Z</dcterms:modified>
</cp:coreProperties>
</file>