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handoutMasterIdLst>
    <p:handoutMasterId r:id="rId15"/>
  </p:handoutMasterIdLst>
  <p:sldIdLst>
    <p:sldId id="257" r:id="rId2"/>
    <p:sldId id="258" r:id="rId3"/>
    <p:sldId id="260" r:id="rId4"/>
    <p:sldId id="261" r:id="rId5"/>
    <p:sldId id="262" r:id="rId6"/>
    <p:sldId id="265" r:id="rId7"/>
    <p:sldId id="266" r:id="rId8"/>
    <p:sldId id="268" r:id="rId9"/>
    <p:sldId id="269" r:id="rId10"/>
    <p:sldId id="270" r:id="rId11"/>
    <p:sldId id="271" r:id="rId12"/>
    <p:sldId id="27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5620"/>
    <p:restoredTop sz="99897" autoAdjust="0"/>
  </p:normalViewPr>
  <p:slideViewPr>
    <p:cSldViewPr snapToGrid="0" snapToObjects="1">
      <p:cViewPr varScale="1">
        <p:scale>
          <a:sx n="127" d="100"/>
          <a:sy n="127" d="100"/>
        </p:scale>
        <p:origin x="1328"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p:cViewPr varScale="1">
        <p:scale>
          <a:sx n="96" d="100"/>
          <a:sy n="96" d="100"/>
        </p:scale>
        <p:origin x="2920"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D5DF66A-C8E0-1D40-8252-71602C9E0F7E}"/>
              </a:ext>
            </a:extLst>
          </p:cNvPr>
          <p:cNvSpPr txBox="1"/>
          <p:nvPr/>
        </p:nvSpPr>
        <p:spPr>
          <a:xfrm>
            <a:off x="357810" y="265044"/>
            <a:ext cx="6186309" cy="430887"/>
          </a:xfrm>
          <a:prstGeom prst="rect">
            <a:avLst/>
          </a:prstGeom>
          <a:noFill/>
        </p:spPr>
        <p:txBody>
          <a:bodyPr wrap="none" rtlCol="0">
            <a:spAutoFit/>
          </a:bodyPr>
          <a:lstStyle/>
          <a:p>
            <a:r>
              <a:rPr lang="en-GB" sz="2200" b="1" i="1" u="sng" dirty="0">
                <a:latin typeface="Tahoma" panose="020B0604030504040204" pitchFamily="34" charset="0"/>
              </a:rPr>
              <a:t>deliberate practice: highway to excellence</a:t>
            </a:r>
          </a:p>
        </p:txBody>
      </p:sp>
    </p:spTree>
    <p:extLst>
      <p:ext uri="{BB962C8B-B14F-4D97-AF65-F5344CB8AC3E}">
        <p14:creationId xmlns:p14="http://schemas.microsoft.com/office/powerpoint/2010/main" val="1647140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AA488F-1208-4C40-A876-8567DDCAE232}" type="datetimeFigureOut">
              <a:rPr lang="en-US" smtClean="0"/>
              <a:t>10/8/18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EB05E1-00D1-DA4E-84B6-BF23AF375268}" type="slidenum">
              <a:rPr lang="en-US" smtClean="0"/>
              <a:t>‹#›</a:t>
            </a:fld>
            <a:endParaRPr lang="en-US"/>
          </a:p>
        </p:txBody>
      </p:sp>
    </p:spTree>
    <p:extLst>
      <p:ext uri="{BB962C8B-B14F-4D97-AF65-F5344CB8AC3E}">
        <p14:creationId xmlns:p14="http://schemas.microsoft.com/office/powerpoint/2010/main" val="8073858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defRPr/>
            </a:pPr>
            <a:fld id="{5A4B64D6-3626-48C1-8429-BAC119B18411}" type="slidenum">
              <a:rPr lang="en-GB" altLang="en-US" smtClean="0"/>
              <a:pPr eaLnBrk="1" hangingPunct="1">
                <a:spcBef>
                  <a:spcPct val="0"/>
                </a:spcBef>
                <a:defRPr/>
              </a:pPr>
              <a:t>2</a:t>
            </a:fld>
            <a:endParaRPr lang="en-GB" altLang="en-US"/>
          </a:p>
        </p:txBody>
      </p:sp>
      <p:sp>
        <p:nvSpPr>
          <p:cNvPr id="54275" name="Rectangle 2"/>
          <p:cNvSpPr>
            <a:spLocks noGrp="1" noChangeArrowheads="1"/>
          </p:cNvSpPr>
          <p:nvPr>
            <p:ph type="body" idx="1"/>
          </p:nvPr>
        </p:nvSpPr>
        <p:spPr>
          <a:xfrm>
            <a:off x="914400" y="4344988"/>
            <a:ext cx="5029200" cy="3849687"/>
          </a:xfrm>
          <a:noFill/>
        </p:spPr>
        <p:txBody>
          <a:bodyPr lIns="92063" tIns="46032" rIns="92063" bIns="46032"/>
          <a:lstStyle/>
          <a:p>
            <a:pPr eaLnBrk="1" hangingPunct="1"/>
            <a:r>
              <a:rPr lang="en-US" altLang="en-US" sz="2000"/>
              <a:t>Benor in his 1990 survey states that a he identified 131 controlled trials of spiritual healing in English of which 56 showed statistically significant results at p&lt;.01 or better and another 10 at p&lt;.02-.05.  The studies involved healing effects on enzymes, cells, yeasts, bacteria, plants, animals and man.</a:t>
            </a:r>
          </a:p>
          <a:p>
            <a:pPr eaLnBrk="1" hangingPunct="1"/>
            <a:endParaRPr lang="en-US" altLang="en-US" sz="2000"/>
          </a:p>
          <a:p>
            <a:pPr eaLnBrk="1" hangingPunct="1"/>
            <a:r>
              <a:rPr lang="en-US" altLang="en-US" sz="2000"/>
              <a:t>The study published in Holistic Medicine describes the fascinating work on anaesthetized mice which amongst other things showed a “linger effect”.</a:t>
            </a:r>
          </a:p>
        </p:txBody>
      </p:sp>
      <p:sp>
        <p:nvSpPr>
          <p:cNvPr id="54276" name="Rectangle 3"/>
          <p:cNvSpPr>
            <a:spLocks noGrp="1" noRot="1" noChangeAspect="1" noChangeArrowheads="1" noTextEdit="1"/>
          </p:cNvSpPr>
          <p:nvPr>
            <p:ph type="sldImg"/>
          </p:nvPr>
        </p:nvSpPr>
        <p:spPr>
          <a:xfrm>
            <a:off x="1289050" y="795338"/>
            <a:ext cx="4281488" cy="3209925"/>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43"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44"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45"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46"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47"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48"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49"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50"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51"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52"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53"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54"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gradFill rotWithShape="0">
                      <a:gsLst>
                        <a:gs pos="0">
                          <a:schemeClr val="bg2"/>
                        </a:gs>
                        <a:gs pos="100000">
                          <a:schemeClr val="bg1"/>
                        </a:gs>
                      </a:gsLst>
                      <a:lin ang="18900000" scaled="1"/>
                    </a:gra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 name="Rectangle 20"/>
              <p:cNvSpPr>
                <a:spLocks noChangeArrowheads="1"/>
              </p:cNvSpPr>
              <p:nvPr userDrawn="1"/>
            </p:nvSpPr>
            <p:spPr bwMode="ltGray">
              <a:xfrm rot="6798887">
                <a:off x="7" y="3874"/>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7"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8"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70"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27"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28"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29"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30"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31"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32"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33"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34"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35"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38"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39" name="Freeform 150"/>
              <p:cNvSpPr>
                <a:spLocks/>
              </p:cNvSpPr>
              <p:nvPr userDrawn="1"/>
            </p:nvSpPr>
            <p:spPr bwMode="ltGray">
              <a:xfrm rot="-2857037">
                <a:off x="619" y="3550"/>
                <a:ext cx="68" cy="69"/>
              </a:xfrm>
              <a:custGeom>
                <a:avLst/>
                <a:gdLst>
                  <a:gd name="T0" fmla="*/ 0 w 144"/>
                  <a:gd name="T1" fmla="*/ 1 h 154"/>
                  <a:gd name="T2" fmla="*/ 0 w 144"/>
                  <a:gd name="T3" fmla="*/ 1 h 154"/>
                  <a:gd name="T4" fmla="*/ 1 w 144"/>
                  <a:gd name="T5" fmla="*/ 1 h 154"/>
                  <a:gd name="T6" fmla="*/ 0 w 144"/>
                  <a:gd name="T7" fmla="*/ 0 h 154"/>
                  <a:gd name="T8" fmla="*/ 1 w 144"/>
                  <a:gd name="T9" fmla="*/ 0 h 154"/>
                  <a:gd name="T10" fmla="*/ 1 w 144"/>
                  <a:gd name="T11" fmla="*/ 0 h 154"/>
                  <a:gd name="T12" fmla="*/ 1 w 144"/>
                  <a:gd name="T13" fmla="*/ 0 h 154"/>
                  <a:gd name="T14" fmla="*/ 1 w 144"/>
                  <a:gd name="T15" fmla="*/ 0 h 154"/>
                  <a:gd name="T16" fmla="*/ 0 w 144"/>
                  <a:gd name="T17" fmla="*/ 0 h 154"/>
                  <a:gd name="T18" fmla="*/ 1 w 144"/>
                  <a:gd name="T19" fmla="*/ 1 h 154"/>
                  <a:gd name="T20" fmla="*/ 0 w 144"/>
                  <a:gd name="T21" fmla="*/ 1 h 154"/>
                  <a:gd name="T22" fmla="*/ 0 w 144"/>
                  <a:gd name="T23" fmla="*/ 1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40"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defRPr/>
                </a:pPr>
                <a:endParaRPr lang="en-GB">
                  <a:solidFill>
                    <a:srgbClr val="FFFFFF"/>
                  </a:solidFill>
                  <a:latin typeface="Tahoma" pitchFamily="34" charset="0"/>
                  <a:cs typeface="Arial" charset="0"/>
                </a:endParaRPr>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defRPr/>
                </a:pPr>
                <a:endParaRPr lang="en-GB">
                  <a:solidFill>
                    <a:srgbClr val="FFFFFF"/>
                  </a:solidFill>
                  <a:latin typeface="Tahoma" pitchFamily="34" charset="0"/>
                  <a:cs typeface="Arial" charset="0"/>
                </a:endParaRPr>
              </a:p>
            </p:txBody>
          </p:sp>
        </p:grpSp>
      </p:grpSp>
      <p:sp>
        <p:nvSpPr>
          <p:cNvPr id="86169" name="Rectangle 153"/>
          <p:cNvSpPr>
            <a:spLocks noGrp="1" noChangeArrowheads="1"/>
          </p:cNvSpPr>
          <p:nvPr>
            <p:ph type="ctrTitle" sz="quarter"/>
          </p:nvPr>
        </p:nvSpPr>
        <p:spPr>
          <a:xfrm>
            <a:off x="685800" y="1768477"/>
            <a:ext cx="7772400" cy="1736725"/>
          </a:xfrm>
        </p:spPr>
        <p:txBody>
          <a:bodyPr anchor="b" anchorCtr="1"/>
          <a:lstStyle>
            <a:lvl1pPr>
              <a:defRPr sz="5400"/>
            </a:lvl1pPr>
          </a:lstStyle>
          <a:p>
            <a:pPr lvl="0"/>
            <a:r>
              <a:rPr lang="en-GB" noProof="0"/>
              <a:t>Click to edit Master title style</a:t>
            </a:r>
          </a:p>
        </p:txBody>
      </p:sp>
      <p:sp>
        <p:nvSpPr>
          <p:cNvPr id="86170"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pPr lvl="0"/>
            <a:r>
              <a:rPr lang="en-GB" noProof="0"/>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GB">
              <a:solidFill>
                <a:srgbClr val="FFFFFF"/>
              </a:solidFill>
              <a:latin typeface="Tahoma"/>
            </a:endParaRPr>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GB">
              <a:solidFill>
                <a:srgbClr val="FFFFFF"/>
              </a:solidFill>
              <a:latin typeface="Tahoma"/>
            </a:endParaRPr>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pPr>
              <a:defRPr/>
            </a:pPr>
            <a:fld id="{DE7586C6-C292-4780-929D-97999A772E37}" type="slidenum">
              <a:rPr lang="en-GB">
                <a:solidFill>
                  <a:srgbClr val="FFFFFF"/>
                </a:solidFill>
                <a:latin typeface="Tahoma"/>
              </a:rPr>
              <a:pPr>
                <a:defRPr/>
              </a:pPr>
              <a:t>‹#›</a:t>
            </a:fld>
            <a:endParaRPr lang="en-GB">
              <a:solidFill>
                <a:srgbClr val="FFFFFF"/>
              </a:solidFill>
              <a:latin typeface="Tahoma"/>
            </a:endParaRPr>
          </a:p>
        </p:txBody>
      </p:sp>
    </p:spTree>
    <p:extLst>
      <p:ext uri="{BB962C8B-B14F-4D97-AF65-F5344CB8AC3E}">
        <p14:creationId xmlns:p14="http://schemas.microsoft.com/office/powerpoint/2010/main" val="7914408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AC830455-B9D5-4B3E-AB56-ACB74EE3D49B}"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63706165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9" y="228602"/>
            <a:ext cx="2135187" cy="58705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01626" y="228602"/>
            <a:ext cx="6253163" cy="5870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BAAA9D71-EEB7-42E0-BEE5-48041E59EC0B}"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274579813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01626" y="228600"/>
            <a:ext cx="8540750" cy="1143000"/>
          </a:xfrm>
        </p:spPr>
        <p:txBody>
          <a:bodyPr/>
          <a:lstStyle/>
          <a:p>
            <a:r>
              <a:rPr lang="en-US"/>
              <a:t>Click to edit Master title style</a:t>
            </a:r>
            <a:endParaRPr lang="en-GB"/>
          </a:p>
        </p:txBody>
      </p:sp>
      <p:sp>
        <p:nvSpPr>
          <p:cNvPr id="3" name="Content Placeholder 2"/>
          <p:cNvSpPr>
            <a:spLocks noGrp="1"/>
          </p:cNvSpPr>
          <p:nvPr>
            <p:ph sz="quarter" idx="1"/>
          </p:nvPr>
        </p:nvSpPr>
        <p:spPr>
          <a:xfrm>
            <a:off x="301626" y="1600200"/>
            <a:ext cx="4194175" cy="217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301626" y="3925890"/>
            <a:ext cx="4194175" cy="2173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half" idx="3"/>
          </p:nvPr>
        </p:nvSpPr>
        <p:spPr>
          <a:xfrm>
            <a:off x="4648200"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7"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8" name="Rectangle 156"/>
          <p:cNvSpPr>
            <a:spLocks noGrp="1" noChangeArrowheads="1"/>
          </p:cNvSpPr>
          <p:nvPr>
            <p:ph type="sldNum" sz="quarter" idx="12"/>
          </p:nvPr>
        </p:nvSpPr>
        <p:spPr>
          <a:ln/>
        </p:spPr>
        <p:txBody>
          <a:bodyPr/>
          <a:lstStyle>
            <a:lvl1pPr>
              <a:defRPr/>
            </a:lvl1pPr>
          </a:lstStyle>
          <a:p>
            <a:pPr>
              <a:defRPr/>
            </a:pPr>
            <a:fld id="{74A7F5A5-EF70-47C5-8CD6-CE9A704AE6A6}"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516011892"/>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6" y="228600"/>
            <a:ext cx="854075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301626" y="1600200"/>
            <a:ext cx="4194175" cy="44989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600200"/>
            <a:ext cx="4194175" cy="217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3925890"/>
            <a:ext cx="4194175" cy="21732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7"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8" name="Rectangle 156"/>
          <p:cNvSpPr>
            <a:spLocks noGrp="1" noChangeArrowheads="1"/>
          </p:cNvSpPr>
          <p:nvPr>
            <p:ph type="sldNum" sz="quarter" idx="12"/>
          </p:nvPr>
        </p:nvSpPr>
        <p:spPr>
          <a:ln/>
        </p:spPr>
        <p:txBody>
          <a:bodyPr/>
          <a:lstStyle>
            <a:lvl1pPr>
              <a:defRPr/>
            </a:lvl1pPr>
          </a:lstStyle>
          <a:p>
            <a:pPr>
              <a:defRPr/>
            </a:pPr>
            <a:fld id="{DD4583CD-FED2-4BD9-9D45-FCAF8D73D73A}"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3612808331"/>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328" y="228600"/>
            <a:ext cx="779438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1055077" y="1828800"/>
            <a:ext cx="3878874"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5074628" y="1828800"/>
            <a:ext cx="3880338" cy="4648200"/>
          </a:xfrm>
        </p:spPr>
        <p:txBody>
          <a:bodyPr/>
          <a:lstStyle/>
          <a:p>
            <a:pPr lvl="0"/>
            <a:endParaRPr lang="en-GB" noProof="0"/>
          </a:p>
        </p:txBody>
      </p:sp>
    </p:spTree>
    <p:extLst>
      <p:ext uri="{BB962C8B-B14F-4D97-AF65-F5344CB8AC3E}">
        <p14:creationId xmlns:p14="http://schemas.microsoft.com/office/powerpoint/2010/main" val="221645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8B4A230E-53F5-4A50-A9F7-86F9D10BA7BB}"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406489926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E7910A64-EDCD-4DE7-BBC7-A0434C390952}"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51836586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01626"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7B057A54-D03E-4F52-A581-6A801AC2AD9E}"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353426006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8"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9" name="Rectangle 156"/>
          <p:cNvSpPr>
            <a:spLocks noGrp="1" noChangeArrowheads="1"/>
          </p:cNvSpPr>
          <p:nvPr>
            <p:ph type="sldNum" sz="quarter" idx="12"/>
          </p:nvPr>
        </p:nvSpPr>
        <p:spPr>
          <a:ln/>
        </p:spPr>
        <p:txBody>
          <a:bodyPr/>
          <a:lstStyle>
            <a:lvl1pPr>
              <a:defRPr/>
            </a:lvl1pPr>
          </a:lstStyle>
          <a:p>
            <a:pPr>
              <a:defRPr/>
            </a:pPr>
            <a:fld id="{843DD921-1105-4863-84FC-B1419330C497}"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284370073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4"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5" name="Rectangle 156"/>
          <p:cNvSpPr>
            <a:spLocks noGrp="1" noChangeArrowheads="1"/>
          </p:cNvSpPr>
          <p:nvPr>
            <p:ph type="sldNum" sz="quarter" idx="12"/>
          </p:nvPr>
        </p:nvSpPr>
        <p:spPr>
          <a:ln/>
        </p:spPr>
        <p:txBody>
          <a:bodyPr/>
          <a:lstStyle>
            <a:lvl1pPr>
              <a:defRPr/>
            </a:lvl1pPr>
          </a:lstStyle>
          <a:p>
            <a:pPr>
              <a:defRPr/>
            </a:pPr>
            <a:fld id="{492D072A-5B27-4B6F-9F0E-6D821EF5262A}"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418970580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3"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4" name="Rectangle 156"/>
          <p:cNvSpPr>
            <a:spLocks noGrp="1" noChangeArrowheads="1"/>
          </p:cNvSpPr>
          <p:nvPr>
            <p:ph type="sldNum" sz="quarter" idx="12"/>
          </p:nvPr>
        </p:nvSpPr>
        <p:spPr>
          <a:ln/>
        </p:spPr>
        <p:txBody>
          <a:bodyPr/>
          <a:lstStyle>
            <a:lvl1pPr>
              <a:defRPr/>
            </a:lvl1pPr>
          </a:lstStyle>
          <a:p>
            <a:pPr>
              <a:defRPr/>
            </a:pPr>
            <a:fld id="{986AA65B-5C4C-4D25-B338-A9730359EC6E}"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385106294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EB0B7C5C-7F7D-4E33-9534-69A8B34AEAED}"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322126481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GB">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2DF3C464-B8D1-4C2A-A05C-99537FF60DEC}" type="slidenum">
              <a:rPr lang="en-GB">
                <a:solidFill>
                  <a:srgbClr val="FFFFFF"/>
                </a:solidFill>
              </a:rPr>
              <a:pPr>
                <a:defRPr/>
              </a:pPr>
              <a:t>‹#›</a:t>
            </a:fld>
            <a:endParaRPr lang="en-GB">
              <a:solidFill>
                <a:srgbClr val="FFFFFF"/>
              </a:solidFill>
            </a:endParaRPr>
          </a:p>
        </p:txBody>
      </p:sp>
    </p:spTree>
    <p:extLst>
      <p:ext uri="{BB962C8B-B14F-4D97-AF65-F5344CB8AC3E}">
        <p14:creationId xmlns:p14="http://schemas.microsoft.com/office/powerpoint/2010/main" val="175208832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1169" name="Freeform 4"/>
              <p:cNvSpPr>
                <a:spLocks/>
              </p:cNvSpPr>
              <p:nvPr userDrawn="1"/>
            </p:nvSpPr>
            <p:spPr bwMode="hidden">
              <a:xfrm>
                <a:off x="1399" y="1116"/>
                <a:ext cx="2815" cy="2110"/>
              </a:xfrm>
              <a:custGeom>
                <a:avLst/>
                <a:gdLst>
                  <a:gd name="T0" fmla="*/ 950 w 2815"/>
                  <a:gd name="T1" fmla="*/ 85 h 2110"/>
                  <a:gd name="T2" fmla="*/ 628 w 2815"/>
                  <a:gd name="T3" fmla="*/ 438 h 2110"/>
                  <a:gd name="T4" fmla="*/ 66 w 2815"/>
                  <a:gd name="T5" fmla="*/ 471 h 2110"/>
                  <a:gd name="T6" fmla="*/ 0 w 2815"/>
                  <a:gd name="T7" fmla="*/ 627 h 2110"/>
                  <a:gd name="T8" fmla="*/ 372 w 2815"/>
                  <a:gd name="T9" fmla="*/ 1026 h 2110"/>
                  <a:gd name="T10" fmla="*/ 611 w 2815"/>
                  <a:gd name="T11" fmla="*/ 902 h 2110"/>
                  <a:gd name="T12" fmla="*/ 992 w 2815"/>
                  <a:gd name="T13" fmla="*/ 1085 h 2110"/>
                  <a:gd name="T14" fmla="*/ 1116 w 2815"/>
                  <a:gd name="T15" fmla="*/ 1339 h 2110"/>
                  <a:gd name="T16" fmla="*/ 1083 w 2815"/>
                  <a:gd name="T17" fmla="*/ 1450 h 2110"/>
                  <a:gd name="T18" fmla="*/ 1124 w 2815"/>
                  <a:gd name="T19" fmla="*/ 1659 h 2110"/>
                  <a:gd name="T20" fmla="*/ 1149 w 2815"/>
                  <a:gd name="T21" fmla="*/ 1999 h 2110"/>
                  <a:gd name="T22" fmla="*/ 1463 w 2815"/>
                  <a:gd name="T23" fmla="*/ 2110 h 2110"/>
                  <a:gd name="T24" fmla="*/ 1686 w 2815"/>
                  <a:gd name="T25" fmla="*/ 2025 h 2110"/>
                  <a:gd name="T26" fmla="*/ 1603 w 2815"/>
                  <a:gd name="T27" fmla="*/ 1777 h 2110"/>
                  <a:gd name="T28" fmla="*/ 1991 w 2815"/>
                  <a:gd name="T29" fmla="*/ 1555 h 2110"/>
                  <a:gd name="T30" fmla="*/ 2281 w 2815"/>
                  <a:gd name="T31" fmla="*/ 1542 h 2110"/>
                  <a:gd name="T32" fmla="*/ 2446 w 2815"/>
                  <a:gd name="T33" fmla="*/ 1359 h 2110"/>
                  <a:gd name="T34" fmla="*/ 2361 w 2815"/>
                  <a:gd name="T35" fmla="*/ 1001 h 2110"/>
                  <a:gd name="T36" fmla="*/ 2606 w 2815"/>
                  <a:gd name="T37" fmla="*/ 893 h 2110"/>
                  <a:gd name="T38" fmla="*/ 2815 w 2815"/>
                  <a:gd name="T39" fmla="*/ 454 h 2110"/>
                  <a:gd name="T40" fmla="*/ 2518 w 2815"/>
                  <a:gd name="T41" fmla="*/ 0 h 2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0" name="Freeform 5"/>
              <p:cNvSpPr>
                <a:spLocks/>
              </p:cNvSpPr>
              <p:nvPr userDrawn="1"/>
            </p:nvSpPr>
            <p:spPr bwMode="hidden">
              <a:xfrm>
                <a:off x="672" y="1116"/>
                <a:ext cx="3966" cy="2366"/>
              </a:xfrm>
              <a:custGeom>
                <a:avLst/>
                <a:gdLst>
                  <a:gd name="T0" fmla="*/ 1423 w 3966"/>
                  <a:gd name="T1" fmla="*/ 65 h 2366"/>
                  <a:gd name="T2" fmla="*/ 1148 w 3966"/>
                  <a:gd name="T3" fmla="*/ 262 h 2366"/>
                  <a:gd name="T4" fmla="*/ 934 w 3966"/>
                  <a:gd name="T5" fmla="*/ 216 h 2366"/>
                  <a:gd name="T6" fmla="*/ 529 w 3966"/>
                  <a:gd name="T7" fmla="*/ 314 h 2366"/>
                  <a:gd name="T8" fmla="*/ 174 w 3966"/>
                  <a:gd name="T9" fmla="*/ 327 h 2366"/>
                  <a:gd name="T10" fmla="*/ 0 w 3966"/>
                  <a:gd name="T11" fmla="*/ 628 h 2366"/>
                  <a:gd name="T12" fmla="*/ 91 w 3966"/>
                  <a:gd name="T13" fmla="*/ 726 h 2366"/>
                  <a:gd name="T14" fmla="*/ 231 w 3966"/>
                  <a:gd name="T15" fmla="*/ 654 h 2366"/>
                  <a:gd name="T16" fmla="*/ 430 w 3966"/>
                  <a:gd name="T17" fmla="*/ 687 h 2366"/>
                  <a:gd name="T18" fmla="*/ 504 w 3966"/>
                  <a:gd name="T19" fmla="*/ 850 h 2366"/>
                  <a:gd name="T20" fmla="*/ 347 w 3966"/>
                  <a:gd name="T21" fmla="*/ 1020 h 2366"/>
                  <a:gd name="T22" fmla="*/ 529 w 3966"/>
                  <a:gd name="T23" fmla="*/ 1144 h 2366"/>
                  <a:gd name="T24" fmla="*/ 727 w 3966"/>
                  <a:gd name="T25" fmla="*/ 1105 h 2366"/>
                  <a:gd name="T26" fmla="*/ 901 w 3966"/>
                  <a:gd name="T27" fmla="*/ 1216 h 2366"/>
                  <a:gd name="T28" fmla="*/ 1256 w 3966"/>
                  <a:gd name="T29" fmla="*/ 1229 h 2366"/>
                  <a:gd name="T30" fmla="*/ 1611 w 3966"/>
                  <a:gd name="T31" fmla="*/ 1425 h 2366"/>
                  <a:gd name="T32" fmla="*/ 1694 w 3966"/>
                  <a:gd name="T33" fmla="*/ 1673 h 2366"/>
                  <a:gd name="T34" fmla="*/ 1619 w 3966"/>
                  <a:gd name="T35" fmla="*/ 2118 h 2366"/>
                  <a:gd name="T36" fmla="*/ 1694 w 3966"/>
                  <a:gd name="T37" fmla="*/ 2268 h 2366"/>
                  <a:gd name="T38" fmla="*/ 2132 w 3966"/>
                  <a:gd name="T39" fmla="*/ 2242 h 2366"/>
                  <a:gd name="T40" fmla="*/ 2289 w 3966"/>
                  <a:gd name="T41" fmla="*/ 2366 h 2366"/>
                  <a:gd name="T42" fmla="*/ 2594 w 3966"/>
                  <a:gd name="T43" fmla="*/ 2046 h 2366"/>
                  <a:gd name="T44" fmla="*/ 2537 w 3966"/>
                  <a:gd name="T45" fmla="*/ 1817 h 2366"/>
                  <a:gd name="T46" fmla="*/ 2818 w 3966"/>
                  <a:gd name="T47" fmla="*/ 1673 h 2366"/>
                  <a:gd name="T48" fmla="*/ 3016 w 3966"/>
                  <a:gd name="T49" fmla="*/ 1719 h 2366"/>
                  <a:gd name="T50" fmla="*/ 3280 w 3966"/>
                  <a:gd name="T51" fmla="*/ 1615 h 2366"/>
                  <a:gd name="T52" fmla="*/ 3405 w 3966"/>
                  <a:gd name="T53" fmla="*/ 1174 h 2366"/>
                  <a:gd name="T54" fmla="*/ 3643 w 3966"/>
                  <a:gd name="T55" fmla="*/ 922 h 2366"/>
                  <a:gd name="T56" fmla="*/ 3966 w 3966"/>
                  <a:gd name="T57" fmla="*/ 896 h 2366"/>
                  <a:gd name="T58" fmla="*/ 3908 w 3966"/>
                  <a:gd name="T59" fmla="*/ 733 h 2366"/>
                  <a:gd name="T60" fmla="*/ 3669 w 3966"/>
                  <a:gd name="T61" fmla="*/ 563 h 2366"/>
                  <a:gd name="T62" fmla="*/ 3817 w 3966"/>
                  <a:gd name="T63" fmla="*/ 210 h 2366"/>
                  <a:gd name="T64" fmla="*/ 3590 w 3966"/>
                  <a:gd name="T65" fmla="*/ 0 h 23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1" name="Freeform 6"/>
              <p:cNvSpPr>
                <a:spLocks/>
              </p:cNvSpPr>
              <p:nvPr userDrawn="1"/>
            </p:nvSpPr>
            <p:spPr bwMode="hidden">
              <a:xfrm>
                <a:off x="20" y="1069"/>
                <a:ext cx="5732" cy="3107"/>
              </a:xfrm>
              <a:custGeom>
                <a:avLst/>
                <a:gdLst>
                  <a:gd name="T0" fmla="*/ 81 w 5732"/>
                  <a:gd name="T1" fmla="*/ 0 h 3107"/>
                  <a:gd name="T2" fmla="*/ 133 w 5732"/>
                  <a:gd name="T3" fmla="*/ 328 h 3107"/>
                  <a:gd name="T4" fmla="*/ 0 w 5732"/>
                  <a:gd name="T5" fmla="*/ 666 h 3107"/>
                  <a:gd name="T6" fmla="*/ 83 w 5732"/>
                  <a:gd name="T7" fmla="*/ 1221 h 3107"/>
                  <a:gd name="T8" fmla="*/ 413 w 5732"/>
                  <a:gd name="T9" fmla="*/ 1515 h 3107"/>
                  <a:gd name="T10" fmla="*/ 881 w 5732"/>
                  <a:gd name="T11" fmla="*/ 1700 h 3107"/>
                  <a:gd name="T12" fmla="*/ 1440 w 5732"/>
                  <a:gd name="T13" fmla="*/ 1651 h 3107"/>
                  <a:gd name="T14" fmla="*/ 1755 w 5732"/>
                  <a:gd name="T15" fmla="*/ 1940 h 3107"/>
                  <a:gd name="T16" fmla="*/ 1653 w 5732"/>
                  <a:gd name="T17" fmla="*/ 2126 h 3107"/>
                  <a:gd name="T18" fmla="*/ 1136 w 5732"/>
                  <a:gd name="T19" fmla="*/ 2142 h 3107"/>
                  <a:gd name="T20" fmla="*/ 911 w 5732"/>
                  <a:gd name="T21" fmla="*/ 2021 h 3107"/>
                  <a:gd name="T22" fmla="*/ 739 w 5732"/>
                  <a:gd name="T23" fmla="*/ 2142 h 3107"/>
                  <a:gd name="T24" fmla="*/ 954 w 5732"/>
                  <a:gd name="T25" fmla="*/ 2524 h 3107"/>
                  <a:gd name="T26" fmla="*/ 973 w 5732"/>
                  <a:gd name="T27" fmla="*/ 2905 h 3107"/>
                  <a:gd name="T28" fmla="*/ 1511 w 5732"/>
                  <a:gd name="T29" fmla="*/ 3107 h 3107"/>
                  <a:gd name="T30" fmla="*/ 1644 w 5732"/>
                  <a:gd name="T31" fmla="*/ 2922 h 3107"/>
                  <a:gd name="T32" fmla="*/ 2077 w 5732"/>
                  <a:gd name="T33" fmla="*/ 2797 h 3107"/>
                  <a:gd name="T34" fmla="*/ 2610 w 5732"/>
                  <a:gd name="T35" fmla="*/ 2962 h 3107"/>
                  <a:gd name="T36" fmla="*/ 3222 w 5732"/>
                  <a:gd name="T37" fmla="*/ 2812 h 3107"/>
                  <a:gd name="T38" fmla="*/ 3443 w 5732"/>
                  <a:gd name="T39" fmla="*/ 2922 h 3107"/>
                  <a:gd name="T40" fmla="*/ 3861 w 5732"/>
                  <a:gd name="T41" fmla="*/ 2648 h 3107"/>
                  <a:gd name="T42" fmla="*/ 4125 w 5732"/>
                  <a:gd name="T43" fmla="*/ 2311 h 3107"/>
                  <a:gd name="T44" fmla="*/ 4369 w 5732"/>
                  <a:gd name="T45" fmla="*/ 2318 h 3107"/>
                  <a:gd name="T46" fmla="*/ 4554 w 5732"/>
                  <a:gd name="T47" fmla="*/ 2445 h 3107"/>
                  <a:gd name="T48" fmla="*/ 5015 w 5732"/>
                  <a:gd name="T49" fmla="*/ 2142 h 3107"/>
                  <a:gd name="T50" fmla="*/ 5404 w 5732"/>
                  <a:gd name="T51" fmla="*/ 2185 h 3107"/>
                  <a:gd name="T52" fmla="*/ 5732 w 5732"/>
                  <a:gd name="T53" fmla="*/ 2069 h 310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2" name="Freeform 7"/>
              <p:cNvSpPr>
                <a:spLocks/>
              </p:cNvSpPr>
              <p:nvPr userDrawn="1"/>
            </p:nvSpPr>
            <p:spPr bwMode="hidden">
              <a:xfrm>
                <a:off x="242" y="1145"/>
                <a:ext cx="5512" cy="2760"/>
              </a:xfrm>
              <a:custGeom>
                <a:avLst/>
                <a:gdLst>
                  <a:gd name="T0" fmla="*/ 240 w 5512"/>
                  <a:gd name="T1" fmla="*/ 0 h 2760"/>
                  <a:gd name="T2" fmla="*/ 0 w 5512"/>
                  <a:gd name="T3" fmla="*/ 336 h 2760"/>
                  <a:gd name="T4" fmla="*/ 82 w 5512"/>
                  <a:gd name="T5" fmla="*/ 821 h 2760"/>
                  <a:gd name="T6" fmla="*/ 243 w 5512"/>
                  <a:gd name="T7" fmla="*/ 873 h 2760"/>
                  <a:gd name="T8" fmla="*/ 473 w 5512"/>
                  <a:gd name="T9" fmla="*/ 1087 h 2760"/>
                  <a:gd name="T10" fmla="*/ 557 w 5512"/>
                  <a:gd name="T11" fmla="*/ 1441 h 2760"/>
                  <a:gd name="T12" fmla="*/ 839 w 5512"/>
                  <a:gd name="T13" fmla="*/ 1499 h 2760"/>
                  <a:gd name="T14" fmla="*/ 1258 w 5512"/>
                  <a:gd name="T15" fmla="*/ 1349 h 2760"/>
                  <a:gd name="T16" fmla="*/ 1307 w 5512"/>
                  <a:gd name="T17" fmla="*/ 1493 h 2760"/>
                  <a:gd name="T18" fmla="*/ 1621 w 5512"/>
                  <a:gd name="T19" fmla="*/ 1513 h 2760"/>
                  <a:gd name="T20" fmla="*/ 1862 w 5512"/>
                  <a:gd name="T21" fmla="*/ 1865 h 2760"/>
                  <a:gd name="T22" fmla="*/ 1668 w 5512"/>
                  <a:gd name="T23" fmla="*/ 2166 h 2760"/>
                  <a:gd name="T24" fmla="*/ 1308 w 5512"/>
                  <a:gd name="T25" fmla="*/ 2217 h 2760"/>
                  <a:gd name="T26" fmla="*/ 992 w 5512"/>
                  <a:gd name="T27" fmla="*/ 2172 h 2760"/>
                  <a:gd name="T28" fmla="*/ 903 w 5512"/>
                  <a:gd name="T29" fmla="*/ 2244 h 2760"/>
                  <a:gd name="T30" fmla="*/ 1008 w 5512"/>
                  <a:gd name="T31" fmla="*/ 2415 h 2760"/>
                  <a:gd name="T32" fmla="*/ 992 w 5512"/>
                  <a:gd name="T33" fmla="*/ 2538 h 2760"/>
                  <a:gd name="T34" fmla="*/ 1137 w 5512"/>
                  <a:gd name="T35" fmla="*/ 2760 h 2760"/>
                  <a:gd name="T36" fmla="*/ 1661 w 5512"/>
                  <a:gd name="T37" fmla="*/ 2623 h 2760"/>
                  <a:gd name="T38" fmla="*/ 1725 w 5512"/>
                  <a:gd name="T39" fmla="*/ 2492 h 2760"/>
                  <a:gd name="T40" fmla="*/ 1895 w 5512"/>
                  <a:gd name="T41" fmla="*/ 2551 h 2760"/>
                  <a:gd name="T42" fmla="*/ 2338 w 5512"/>
                  <a:gd name="T43" fmla="*/ 2448 h 2760"/>
                  <a:gd name="T44" fmla="*/ 2443 w 5512"/>
                  <a:gd name="T45" fmla="*/ 2714 h 2760"/>
                  <a:gd name="T46" fmla="*/ 2870 w 5512"/>
                  <a:gd name="T47" fmla="*/ 2541 h 2760"/>
                  <a:gd name="T48" fmla="*/ 3264 w 5512"/>
                  <a:gd name="T49" fmla="*/ 2591 h 2760"/>
                  <a:gd name="T50" fmla="*/ 3522 w 5512"/>
                  <a:gd name="T51" fmla="*/ 2427 h 2760"/>
                  <a:gd name="T52" fmla="*/ 3594 w 5512"/>
                  <a:gd name="T53" fmla="*/ 2081 h 2760"/>
                  <a:gd name="T54" fmla="*/ 4013 w 5512"/>
                  <a:gd name="T55" fmla="*/ 2087 h 2760"/>
                  <a:gd name="T56" fmla="*/ 4070 w 5512"/>
                  <a:gd name="T57" fmla="*/ 1924 h 2760"/>
                  <a:gd name="T58" fmla="*/ 4239 w 5512"/>
                  <a:gd name="T59" fmla="*/ 1931 h 2760"/>
                  <a:gd name="T60" fmla="*/ 4465 w 5512"/>
                  <a:gd name="T61" fmla="*/ 2094 h 2760"/>
                  <a:gd name="T62" fmla="*/ 4836 w 5512"/>
                  <a:gd name="T63" fmla="*/ 1814 h 2760"/>
                  <a:gd name="T64" fmla="*/ 5225 w 5512"/>
                  <a:gd name="T65" fmla="*/ 1785 h 2760"/>
                  <a:gd name="T66" fmla="*/ 5367 w 5512"/>
                  <a:gd name="T67" fmla="*/ 1571 h 2760"/>
                  <a:gd name="T68" fmla="*/ 5512 w 5512"/>
                  <a:gd name="T69" fmla="*/ 1585 h 276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3" name="Freeform 8"/>
              <p:cNvSpPr>
                <a:spLocks/>
              </p:cNvSpPr>
              <p:nvPr userDrawn="1"/>
            </p:nvSpPr>
            <p:spPr bwMode="hidden">
              <a:xfrm>
                <a:off x="4840" y="984"/>
                <a:ext cx="790" cy="1189"/>
              </a:xfrm>
              <a:custGeom>
                <a:avLst/>
                <a:gdLst>
                  <a:gd name="T0" fmla="*/ 139 w 790"/>
                  <a:gd name="T1" fmla="*/ 0 h 1189"/>
                  <a:gd name="T2" fmla="*/ 210 w 790"/>
                  <a:gd name="T3" fmla="*/ 233 h 1189"/>
                  <a:gd name="T4" fmla="*/ 159 w 790"/>
                  <a:gd name="T5" fmla="*/ 643 h 1189"/>
                  <a:gd name="T6" fmla="*/ 454 w 790"/>
                  <a:gd name="T7" fmla="*/ 771 h 1189"/>
                  <a:gd name="T8" fmla="*/ 605 w 790"/>
                  <a:gd name="T9" fmla="*/ 1046 h 1189"/>
                  <a:gd name="T10" fmla="*/ 790 w 790"/>
                  <a:gd name="T11" fmla="*/ 1189 h 1189"/>
                  <a:gd name="T12" fmla="*/ 540 w 790"/>
                  <a:gd name="T13" fmla="*/ 1111 h 1189"/>
                  <a:gd name="T14" fmla="*/ 363 w 790"/>
                  <a:gd name="T15" fmla="*/ 883 h 1189"/>
                  <a:gd name="T16" fmla="*/ 139 w 790"/>
                  <a:gd name="T17" fmla="*/ 852 h 1189"/>
                  <a:gd name="T18" fmla="*/ 0 w 790"/>
                  <a:gd name="T19" fmla="*/ 499 h 1189"/>
                  <a:gd name="T20" fmla="*/ 48 w 790"/>
                  <a:gd name="T21" fmla="*/ 209 h 11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4" name="Freeform 9"/>
              <p:cNvSpPr>
                <a:spLocks/>
              </p:cNvSpPr>
              <p:nvPr userDrawn="1"/>
            </p:nvSpPr>
            <p:spPr bwMode="hidden">
              <a:xfrm>
                <a:off x="5173" y="896"/>
                <a:ext cx="579" cy="1117"/>
              </a:xfrm>
              <a:custGeom>
                <a:avLst/>
                <a:gdLst>
                  <a:gd name="T0" fmla="*/ 0 w 579"/>
                  <a:gd name="T1" fmla="*/ 0 h 1117"/>
                  <a:gd name="T2" fmla="*/ 128 w 579"/>
                  <a:gd name="T3" fmla="*/ 328 h 1117"/>
                  <a:gd name="T4" fmla="*/ 9 w 579"/>
                  <a:gd name="T5" fmla="*/ 659 h 1117"/>
                  <a:gd name="T6" fmla="*/ 40 w 579"/>
                  <a:gd name="T7" fmla="*/ 763 h 1117"/>
                  <a:gd name="T8" fmla="*/ 234 w 579"/>
                  <a:gd name="T9" fmla="*/ 739 h 1117"/>
                  <a:gd name="T10" fmla="*/ 344 w 579"/>
                  <a:gd name="T11" fmla="*/ 1055 h 1117"/>
                  <a:gd name="T12" fmla="*/ 579 w 579"/>
                  <a:gd name="T13" fmla="*/ 1117 h 111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5" name="Freeform 10"/>
              <p:cNvSpPr>
                <a:spLocks/>
              </p:cNvSpPr>
              <p:nvPr userDrawn="1"/>
            </p:nvSpPr>
            <p:spPr bwMode="hidden">
              <a:xfrm>
                <a:off x="3291" y="968"/>
                <a:ext cx="2471" cy="2396"/>
              </a:xfrm>
              <a:custGeom>
                <a:avLst/>
                <a:gdLst>
                  <a:gd name="T0" fmla="*/ 1118 w 2471"/>
                  <a:gd name="T1" fmla="*/ 0 h 2396"/>
                  <a:gd name="T2" fmla="*/ 1179 w 2471"/>
                  <a:gd name="T3" fmla="*/ 225 h 2396"/>
                  <a:gd name="T4" fmla="*/ 1393 w 2471"/>
                  <a:gd name="T5" fmla="*/ 339 h 2396"/>
                  <a:gd name="T6" fmla="*/ 1404 w 2471"/>
                  <a:gd name="T7" fmla="*/ 548 h 2396"/>
                  <a:gd name="T8" fmla="*/ 1342 w 2471"/>
                  <a:gd name="T9" fmla="*/ 732 h 2396"/>
                  <a:gd name="T10" fmla="*/ 1434 w 2471"/>
                  <a:gd name="T11" fmla="*/ 925 h 2396"/>
                  <a:gd name="T12" fmla="*/ 1455 w 2471"/>
                  <a:gd name="T13" fmla="*/ 1109 h 2396"/>
                  <a:gd name="T14" fmla="*/ 1311 w 2471"/>
                  <a:gd name="T15" fmla="*/ 1142 h 2396"/>
                  <a:gd name="T16" fmla="*/ 926 w 2471"/>
                  <a:gd name="T17" fmla="*/ 1384 h 2396"/>
                  <a:gd name="T18" fmla="*/ 975 w 2471"/>
                  <a:gd name="T19" fmla="*/ 1456 h 2396"/>
                  <a:gd name="T20" fmla="*/ 956 w 2471"/>
                  <a:gd name="T21" fmla="*/ 1624 h 2396"/>
                  <a:gd name="T22" fmla="*/ 782 w 2471"/>
                  <a:gd name="T23" fmla="*/ 1817 h 2396"/>
                  <a:gd name="T24" fmla="*/ 539 w 2471"/>
                  <a:gd name="T25" fmla="*/ 1978 h 2396"/>
                  <a:gd name="T26" fmla="*/ 152 w 2471"/>
                  <a:gd name="T27" fmla="*/ 2026 h 2396"/>
                  <a:gd name="T28" fmla="*/ 19 w 2471"/>
                  <a:gd name="T29" fmla="*/ 2251 h 2396"/>
                  <a:gd name="T30" fmla="*/ 0 w 2471"/>
                  <a:gd name="T31" fmla="*/ 2396 h 2396"/>
                  <a:gd name="T32" fmla="*/ 213 w 2471"/>
                  <a:gd name="T33" fmla="*/ 2179 h 2396"/>
                  <a:gd name="T34" fmla="*/ 629 w 2471"/>
                  <a:gd name="T35" fmla="*/ 2090 h 2396"/>
                  <a:gd name="T36" fmla="*/ 894 w 2471"/>
                  <a:gd name="T37" fmla="*/ 1906 h 2396"/>
                  <a:gd name="T38" fmla="*/ 1230 w 2471"/>
                  <a:gd name="T39" fmla="*/ 1986 h 2396"/>
                  <a:gd name="T40" fmla="*/ 1668 w 2471"/>
                  <a:gd name="T41" fmla="*/ 1906 h 2396"/>
                  <a:gd name="T42" fmla="*/ 1983 w 2471"/>
                  <a:gd name="T43" fmla="*/ 1745 h 2396"/>
                  <a:gd name="T44" fmla="*/ 2014 w 2471"/>
                  <a:gd name="T45" fmla="*/ 1600 h 2396"/>
                  <a:gd name="T46" fmla="*/ 2237 w 2471"/>
                  <a:gd name="T47" fmla="*/ 1496 h 2396"/>
                  <a:gd name="T48" fmla="*/ 2359 w 2471"/>
                  <a:gd name="T49" fmla="*/ 1552 h 2396"/>
                  <a:gd name="T50" fmla="*/ 2471 w 2471"/>
                  <a:gd name="T51" fmla="*/ 1479 h 23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6" name="Freeform 11"/>
              <p:cNvSpPr>
                <a:spLocks/>
              </p:cNvSpPr>
              <p:nvPr userDrawn="1"/>
            </p:nvSpPr>
            <p:spPr bwMode="hidden">
              <a:xfrm>
                <a:off x="2366" y="1067"/>
                <a:ext cx="1399" cy="1349"/>
              </a:xfrm>
              <a:custGeom>
                <a:avLst/>
                <a:gdLst>
                  <a:gd name="T0" fmla="*/ 620 w 1399"/>
                  <a:gd name="T1" fmla="*/ 155 h 1349"/>
                  <a:gd name="T2" fmla="*/ 421 w 1399"/>
                  <a:gd name="T3" fmla="*/ 155 h 1349"/>
                  <a:gd name="T4" fmla="*/ 205 w 1399"/>
                  <a:gd name="T5" fmla="*/ 507 h 1349"/>
                  <a:gd name="T6" fmla="*/ 0 w 1399"/>
                  <a:gd name="T7" fmla="*/ 673 h 1349"/>
                  <a:gd name="T8" fmla="*/ 487 w 1399"/>
                  <a:gd name="T9" fmla="*/ 783 h 1349"/>
                  <a:gd name="T10" fmla="*/ 425 w 1399"/>
                  <a:gd name="T11" fmla="*/ 1009 h 1349"/>
                  <a:gd name="T12" fmla="*/ 617 w 1399"/>
                  <a:gd name="T13" fmla="*/ 1086 h 1349"/>
                  <a:gd name="T14" fmla="*/ 498 w 1399"/>
                  <a:gd name="T15" fmla="*/ 1349 h 1349"/>
                  <a:gd name="T16" fmla="*/ 961 w 1399"/>
                  <a:gd name="T17" fmla="*/ 1035 h 1349"/>
                  <a:gd name="T18" fmla="*/ 926 w 1399"/>
                  <a:gd name="T19" fmla="*/ 776 h 1349"/>
                  <a:gd name="T20" fmla="*/ 1181 w 1399"/>
                  <a:gd name="T21" fmla="*/ 749 h 1349"/>
                  <a:gd name="T22" fmla="*/ 1399 w 1399"/>
                  <a:gd name="T23" fmla="*/ 601 h 1349"/>
                  <a:gd name="T24" fmla="*/ 1315 w 1399"/>
                  <a:gd name="T25" fmla="*/ 416 h 1349"/>
                  <a:gd name="T26" fmla="*/ 1341 w 1399"/>
                  <a:gd name="T27" fmla="*/ 196 h 1349"/>
                  <a:gd name="T28" fmla="*/ 1171 w 1399"/>
                  <a:gd name="T29" fmla="*/ 164 h 1349"/>
                  <a:gd name="T30" fmla="*/ 928 w 1399"/>
                  <a:gd name="T31" fmla="*/ 0 h 1349"/>
                  <a:gd name="T32" fmla="*/ 620 w 1399"/>
                  <a:gd name="T33" fmla="*/ 155 h 13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7" name="Freeform 12"/>
              <p:cNvSpPr>
                <a:spLocks/>
              </p:cNvSpPr>
              <p:nvPr userDrawn="1"/>
            </p:nvSpPr>
            <p:spPr bwMode="hidden">
              <a:xfrm>
                <a:off x="4275" y="2031"/>
                <a:ext cx="1256" cy="810"/>
              </a:xfrm>
              <a:custGeom>
                <a:avLst/>
                <a:gdLst>
                  <a:gd name="T0" fmla="*/ 719 w 1256"/>
                  <a:gd name="T1" fmla="*/ 183 h 810"/>
                  <a:gd name="T2" fmla="*/ 760 w 1256"/>
                  <a:gd name="T3" fmla="*/ 33 h 810"/>
                  <a:gd name="T4" fmla="*/ 884 w 1256"/>
                  <a:gd name="T5" fmla="*/ 0 h 810"/>
                  <a:gd name="T6" fmla="*/ 983 w 1256"/>
                  <a:gd name="T7" fmla="*/ 78 h 810"/>
                  <a:gd name="T8" fmla="*/ 1082 w 1256"/>
                  <a:gd name="T9" fmla="*/ 248 h 810"/>
                  <a:gd name="T10" fmla="*/ 1256 w 1256"/>
                  <a:gd name="T11" fmla="*/ 229 h 810"/>
                  <a:gd name="T12" fmla="*/ 1248 w 1256"/>
                  <a:gd name="T13" fmla="*/ 359 h 810"/>
                  <a:gd name="T14" fmla="*/ 1016 w 1256"/>
                  <a:gd name="T15" fmla="*/ 431 h 810"/>
                  <a:gd name="T16" fmla="*/ 879 w 1256"/>
                  <a:gd name="T17" fmla="*/ 417 h 810"/>
                  <a:gd name="T18" fmla="*/ 719 w 1256"/>
                  <a:gd name="T19" fmla="*/ 481 h 810"/>
                  <a:gd name="T20" fmla="*/ 591 w 1256"/>
                  <a:gd name="T21" fmla="*/ 633 h 810"/>
                  <a:gd name="T22" fmla="*/ 423 w 1256"/>
                  <a:gd name="T23" fmla="*/ 537 h 810"/>
                  <a:gd name="T24" fmla="*/ 256 w 1256"/>
                  <a:gd name="T25" fmla="*/ 810 h 810"/>
                  <a:gd name="T26" fmla="*/ 66 w 1256"/>
                  <a:gd name="T27" fmla="*/ 764 h 810"/>
                  <a:gd name="T28" fmla="*/ 0 w 1256"/>
                  <a:gd name="T29" fmla="*/ 601 h 810"/>
                  <a:gd name="T30" fmla="*/ 157 w 1256"/>
                  <a:gd name="T31" fmla="*/ 483 h 810"/>
                  <a:gd name="T32" fmla="*/ 248 w 1256"/>
                  <a:gd name="T33" fmla="*/ 281 h 810"/>
                  <a:gd name="T34" fmla="*/ 438 w 1256"/>
                  <a:gd name="T35" fmla="*/ 150 h 810"/>
                  <a:gd name="T36" fmla="*/ 719 w 1256"/>
                  <a:gd name="T37" fmla="*/ 189 h 8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8" name="Freeform 13"/>
              <p:cNvSpPr>
                <a:spLocks/>
              </p:cNvSpPr>
              <p:nvPr userDrawn="1"/>
            </p:nvSpPr>
            <p:spPr bwMode="hidden">
              <a:xfrm>
                <a:off x="2914" y="3476"/>
                <a:ext cx="2848" cy="788"/>
              </a:xfrm>
              <a:custGeom>
                <a:avLst/>
                <a:gdLst>
                  <a:gd name="T0" fmla="*/ 2838 w 2848"/>
                  <a:gd name="T1" fmla="*/ 16 h 788"/>
                  <a:gd name="T2" fmla="*/ 2493 w 2848"/>
                  <a:gd name="T3" fmla="*/ 0 h 788"/>
                  <a:gd name="T4" fmla="*/ 2278 w 2848"/>
                  <a:gd name="T5" fmla="*/ 81 h 788"/>
                  <a:gd name="T6" fmla="*/ 1936 w 2848"/>
                  <a:gd name="T7" fmla="*/ 44 h 788"/>
                  <a:gd name="T8" fmla="*/ 1739 w 2848"/>
                  <a:gd name="T9" fmla="*/ 354 h 788"/>
                  <a:gd name="T10" fmla="*/ 1600 w 2848"/>
                  <a:gd name="T11" fmla="*/ 212 h 788"/>
                  <a:gd name="T12" fmla="*/ 1352 w 2848"/>
                  <a:gd name="T13" fmla="*/ 308 h 788"/>
                  <a:gd name="T14" fmla="*/ 1445 w 2848"/>
                  <a:gd name="T15" fmla="*/ 515 h 788"/>
                  <a:gd name="T16" fmla="*/ 1072 w 2848"/>
                  <a:gd name="T17" fmla="*/ 412 h 788"/>
                  <a:gd name="T18" fmla="*/ 888 w 2848"/>
                  <a:gd name="T19" fmla="*/ 540 h 788"/>
                  <a:gd name="T20" fmla="*/ 0 w 2848"/>
                  <a:gd name="T21" fmla="*/ 660 h 788"/>
                  <a:gd name="T22" fmla="*/ 288 w 2848"/>
                  <a:gd name="T23" fmla="*/ 788 h 788"/>
                  <a:gd name="T24" fmla="*/ 1040 w 2848"/>
                  <a:gd name="T25" fmla="*/ 676 h 788"/>
                  <a:gd name="T26" fmla="*/ 1272 w 2848"/>
                  <a:gd name="T27" fmla="*/ 748 h 788"/>
                  <a:gd name="T28" fmla="*/ 2096 w 2848"/>
                  <a:gd name="T29" fmla="*/ 691 h 788"/>
                  <a:gd name="T30" fmla="*/ 2320 w 2848"/>
                  <a:gd name="T31" fmla="*/ 748 h 788"/>
                  <a:gd name="T32" fmla="*/ 2456 w 2848"/>
                  <a:gd name="T33" fmla="*/ 596 h 788"/>
                  <a:gd name="T34" fmla="*/ 2712 w 2848"/>
                  <a:gd name="T35" fmla="*/ 716 h 788"/>
                  <a:gd name="T36" fmla="*/ 2716 w 2848"/>
                  <a:gd name="T37" fmla="*/ 339 h 788"/>
                  <a:gd name="T38" fmla="*/ 2848 w 2848"/>
                  <a:gd name="T39" fmla="*/ 258 h 78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79" name="Freeform 14"/>
              <p:cNvSpPr>
                <a:spLocks/>
              </p:cNvSpPr>
              <p:nvPr userDrawn="1"/>
            </p:nvSpPr>
            <p:spPr bwMode="hidden">
              <a:xfrm>
                <a:off x="5443" y="922"/>
                <a:ext cx="319" cy="854"/>
              </a:xfrm>
              <a:custGeom>
                <a:avLst/>
                <a:gdLst>
                  <a:gd name="T0" fmla="*/ 0 w 319"/>
                  <a:gd name="T1" fmla="*/ 0 h 854"/>
                  <a:gd name="T2" fmla="*/ 106 w 319"/>
                  <a:gd name="T3" fmla="*/ 313 h 854"/>
                  <a:gd name="T4" fmla="*/ 106 w 319"/>
                  <a:gd name="T5" fmla="*/ 634 h 854"/>
                  <a:gd name="T6" fmla="*/ 268 w 319"/>
                  <a:gd name="T7" fmla="*/ 854 h 854"/>
                  <a:gd name="T8" fmla="*/ 278 w 319"/>
                  <a:gd name="T9" fmla="*/ 577 h 854"/>
                  <a:gd name="T10" fmla="*/ 238 w 319"/>
                  <a:gd name="T11" fmla="*/ 400 h 854"/>
                  <a:gd name="T12" fmla="*/ 319 w 319"/>
                  <a:gd name="T13" fmla="*/ 240 h 85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80" name="Freeform 15"/>
              <p:cNvSpPr>
                <a:spLocks/>
              </p:cNvSpPr>
              <p:nvPr userDrawn="1"/>
            </p:nvSpPr>
            <p:spPr bwMode="hidden">
              <a:xfrm>
                <a:off x="4954" y="3568"/>
                <a:ext cx="646" cy="392"/>
              </a:xfrm>
              <a:custGeom>
                <a:avLst/>
                <a:gdLst>
                  <a:gd name="T0" fmla="*/ 504 w 646"/>
                  <a:gd name="T1" fmla="*/ 0 h 392"/>
                  <a:gd name="T2" fmla="*/ 320 w 646"/>
                  <a:gd name="T3" fmla="*/ 61 h 392"/>
                  <a:gd name="T4" fmla="*/ 238 w 646"/>
                  <a:gd name="T5" fmla="*/ 109 h 392"/>
                  <a:gd name="T6" fmla="*/ 144 w 646"/>
                  <a:gd name="T7" fmla="*/ 216 h 392"/>
                  <a:gd name="T8" fmla="*/ 0 w 646"/>
                  <a:gd name="T9" fmla="*/ 392 h 392"/>
                  <a:gd name="T10" fmla="*/ 360 w 646"/>
                  <a:gd name="T11" fmla="*/ 263 h 392"/>
                  <a:gd name="T12" fmla="*/ 432 w 646"/>
                  <a:gd name="T13" fmla="*/ 182 h 392"/>
                  <a:gd name="T14" fmla="*/ 646 w 646"/>
                  <a:gd name="T15" fmla="*/ 142 h 392"/>
                  <a:gd name="T16" fmla="*/ 504 w 646"/>
                  <a:gd name="T17" fmla="*/ 0 h 3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solidFill>
                      <a:schemeClr val="bg1"/>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81" name="Freeform 16"/>
              <p:cNvSpPr>
                <a:spLocks/>
              </p:cNvSpPr>
              <p:nvPr userDrawn="1"/>
            </p:nvSpPr>
            <p:spPr bwMode="hidden">
              <a:xfrm>
                <a:off x="50" y="2400"/>
                <a:ext cx="2736" cy="1920"/>
              </a:xfrm>
              <a:custGeom>
                <a:avLst/>
                <a:gdLst>
                  <a:gd name="T0" fmla="*/ 0 w 2736"/>
                  <a:gd name="T1" fmla="*/ 0 h 1920"/>
                  <a:gd name="T2" fmla="*/ 96 w 2736"/>
                  <a:gd name="T3" fmla="*/ 336 h 1920"/>
                  <a:gd name="T4" fmla="*/ 384 w 2736"/>
                  <a:gd name="T5" fmla="*/ 384 h 1920"/>
                  <a:gd name="T6" fmla="*/ 576 w 2736"/>
                  <a:gd name="T7" fmla="*/ 720 h 1920"/>
                  <a:gd name="T8" fmla="*/ 528 w 2736"/>
                  <a:gd name="T9" fmla="*/ 960 h 1920"/>
                  <a:gd name="T10" fmla="*/ 672 w 2736"/>
                  <a:gd name="T11" fmla="*/ 1104 h 1920"/>
                  <a:gd name="T12" fmla="*/ 576 w 2736"/>
                  <a:gd name="T13" fmla="*/ 1392 h 1920"/>
                  <a:gd name="T14" fmla="*/ 624 w 2736"/>
                  <a:gd name="T15" fmla="*/ 1632 h 1920"/>
                  <a:gd name="T16" fmla="*/ 1488 w 2736"/>
                  <a:gd name="T17" fmla="*/ 1872 h 1920"/>
                  <a:gd name="T18" fmla="*/ 1680 w 2736"/>
                  <a:gd name="T19" fmla="*/ 1728 h 1920"/>
                  <a:gd name="T20" fmla="*/ 2208 w 2736"/>
                  <a:gd name="T21" fmla="*/ 1728 h 1920"/>
                  <a:gd name="T22" fmla="*/ 2304 w 2736"/>
                  <a:gd name="T23" fmla="*/ 1632 h 1920"/>
                  <a:gd name="T24" fmla="*/ 2736 w 2736"/>
                  <a:gd name="T25" fmla="*/ 1872 h 1920"/>
                  <a:gd name="T26" fmla="*/ 2640 w 2736"/>
                  <a:gd name="T27" fmla="*/ 1920 h 1920"/>
                  <a:gd name="T28" fmla="*/ 2304 w 2736"/>
                  <a:gd name="T29" fmla="*/ 1824 h 1920"/>
                  <a:gd name="T30" fmla="*/ 2160 w 2736"/>
                  <a:gd name="T31" fmla="*/ 1872 h 1920"/>
                  <a:gd name="T32" fmla="*/ 1632 w 2736"/>
                  <a:gd name="T33" fmla="*/ 1920 h 1920"/>
                  <a:gd name="T34" fmla="*/ 1440 w 2736"/>
                  <a:gd name="T35" fmla="*/ 1920 h 1920"/>
                  <a:gd name="T36" fmla="*/ 480 w 2736"/>
                  <a:gd name="T37" fmla="*/ 1824 h 1920"/>
                  <a:gd name="T38" fmla="*/ 192 w 2736"/>
                  <a:gd name="T39" fmla="*/ 1872 h 1920"/>
                  <a:gd name="T40" fmla="*/ 96 w 2736"/>
                  <a:gd name="T41" fmla="*/ 1680 h 1920"/>
                  <a:gd name="T42" fmla="*/ 288 w 2736"/>
                  <a:gd name="T43" fmla="*/ 1440 h 1920"/>
                  <a:gd name="T44" fmla="*/ 336 w 2736"/>
                  <a:gd name="T45" fmla="*/ 1104 h 1920"/>
                  <a:gd name="T46" fmla="*/ 144 w 2736"/>
                  <a:gd name="T47" fmla="*/ 864 h 1920"/>
                  <a:gd name="T48" fmla="*/ 240 w 2736"/>
                  <a:gd name="T49" fmla="*/ 624 h 1920"/>
                  <a:gd name="T50" fmla="*/ 48 w 2736"/>
                  <a:gd name="T51" fmla="*/ 528 h 1920"/>
                  <a:gd name="T52" fmla="*/ 0 w 2736"/>
                  <a:gd name="T53" fmla="*/ 0 h 19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a:extLst>
                <a:ext uri="{909E8E84-426E-40dd-AFC4-6F175D3DCCD1}">
                  <a14:hiddenFill xmlns:a14="http://schemas.microsoft.com/office/drawing/2010/main" xmlns="">
                    <a:gradFill rotWithShape="0">
                      <a:gsLst>
                        <a:gs pos="0">
                          <a:schemeClr val="bg2"/>
                        </a:gs>
                        <a:gs pos="100000">
                          <a:schemeClr val="bg1"/>
                        </a:gs>
                      </a:gsLst>
                      <a:lin ang="18900000" scaled="1"/>
                    </a:gradFill>
                  </a14:hiddenFill>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grpSp>
        <p:grpSp>
          <p:nvGrpSpPr>
            <p:cNvPr id="1033" name="Group 17"/>
            <p:cNvGrpSpPr>
              <a:grpSpLocks/>
            </p:cNvGrpSpPr>
            <p:nvPr userDrawn="1"/>
          </p:nvGrpSpPr>
          <p:grpSpPr bwMode="auto">
            <a:xfrm>
              <a:off x="0" y="2291"/>
              <a:ext cx="1385" cy="1702"/>
              <a:chOff x="0" y="2291"/>
              <a:chExt cx="1385" cy="1702"/>
            </a:xfrm>
          </p:grpSpPr>
          <p:sp>
            <p:nvSpPr>
              <p:cNvPr id="1034" name="Rectangle 18"/>
              <p:cNvSpPr>
                <a:spLocks noChangeArrowheads="1"/>
              </p:cNvSpPr>
              <p:nvPr userDrawn="1"/>
            </p:nvSpPr>
            <p:spPr bwMode="ltGray">
              <a:xfrm rot="6798887">
                <a:off x="63" y="3882"/>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35" name="Rectangle 19"/>
              <p:cNvSpPr>
                <a:spLocks noChangeArrowheads="1"/>
              </p:cNvSpPr>
              <p:nvPr userDrawn="1"/>
            </p:nvSpPr>
            <p:spPr bwMode="ltGray">
              <a:xfrm rot="6798887">
                <a:off x="33" y="3880"/>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36" name="Rectangle 20"/>
              <p:cNvSpPr>
                <a:spLocks noChangeArrowheads="1"/>
              </p:cNvSpPr>
              <p:nvPr userDrawn="1"/>
            </p:nvSpPr>
            <p:spPr bwMode="ltGray">
              <a:xfrm rot="6798887">
                <a:off x="7" y="3874"/>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37" name="Rectangle 21"/>
              <p:cNvSpPr>
                <a:spLocks noChangeArrowheads="1"/>
              </p:cNvSpPr>
              <p:nvPr userDrawn="1"/>
            </p:nvSpPr>
            <p:spPr bwMode="ltGray">
              <a:xfrm rot="5999912">
                <a:off x="209" y="388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38" name="Rectangle 22"/>
              <p:cNvSpPr>
                <a:spLocks noChangeArrowheads="1"/>
              </p:cNvSpPr>
              <p:nvPr userDrawn="1"/>
            </p:nvSpPr>
            <p:spPr bwMode="ltGray">
              <a:xfrm rot="5999912">
                <a:off x="183" y="388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39" name="Rectangle 23"/>
              <p:cNvSpPr>
                <a:spLocks noChangeArrowheads="1"/>
              </p:cNvSpPr>
              <p:nvPr userDrawn="1"/>
            </p:nvSpPr>
            <p:spPr bwMode="ltGray">
              <a:xfrm rot="6250138">
                <a:off x="153" y="388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0" name="Rectangle 24"/>
              <p:cNvSpPr>
                <a:spLocks noChangeArrowheads="1"/>
              </p:cNvSpPr>
              <p:nvPr userDrawn="1"/>
            </p:nvSpPr>
            <p:spPr bwMode="ltGray">
              <a:xfrm rot="6238076">
                <a:off x="123" y="388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1" name="Rectangle 25"/>
              <p:cNvSpPr>
                <a:spLocks noChangeArrowheads="1"/>
              </p:cNvSpPr>
              <p:nvPr userDrawn="1"/>
            </p:nvSpPr>
            <p:spPr bwMode="ltGray">
              <a:xfrm rot="5380717">
                <a:off x="363" y="386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2" name="Rectangle 26"/>
              <p:cNvSpPr>
                <a:spLocks noChangeArrowheads="1"/>
              </p:cNvSpPr>
              <p:nvPr userDrawn="1"/>
            </p:nvSpPr>
            <p:spPr bwMode="ltGray">
              <a:xfrm rot="5380717">
                <a:off x="333" y="3872"/>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3" name="Rectangle 27"/>
              <p:cNvSpPr>
                <a:spLocks noChangeArrowheads="1"/>
              </p:cNvSpPr>
              <p:nvPr userDrawn="1"/>
            </p:nvSpPr>
            <p:spPr bwMode="ltGray">
              <a:xfrm rot="5583200">
                <a:off x="303" y="387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4" name="Rectangle 28"/>
              <p:cNvSpPr>
                <a:spLocks noChangeArrowheads="1"/>
              </p:cNvSpPr>
              <p:nvPr userDrawn="1"/>
            </p:nvSpPr>
            <p:spPr bwMode="ltGray">
              <a:xfrm rot="5737625">
                <a:off x="271" y="3882"/>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5" name="Rectangle 29"/>
              <p:cNvSpPr>
                <a:spLocks noChangeArrowheads="1"/>
              </p:cNvSpPr>
              <p:nvPr userDrawn="1"/>
            </p:nvSpPr>
            <p:spPr bwMode="ltGray">
              <a:xfrm rot="4715477">
                <a:off x="517" y="382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6" name="Rectangle 30"/>
              <p:cNvSpPr>
                <a:spLocks noChangeArrowheads="1"/>
              </p:cNvSpPr>
              <p:nvPr userDrawn="1"/>
            </p:nvSpPr>
            <p:spPr bwMode="ltGray">
              <a:xfrm rot="4924949">
                <a:off x="486" y="3834"/>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7" name="Rectangle 31"/>
              <p:cNvSpPr>
                <a:spLocks noChangeArrowheads="1"/>
              </p:cNvSpPr>
              <p:nvPr userDrawn="1"/>
            </p:nvSpPr>
            <p:spPr bwMode="ltGray">
              <a:xfrm rot="4924949">
                <a:off x="456" y="384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8" name="Rectangle 32"/>
              <p:cNvSpPr>
                <a:spLocks noChangeArrowheads="1"/>
              </p:cNvSpPr>
              <p:nvPr userDrawn="1"/>
            </p:nvSpPr>
            <p:spPr bwMode="ltGray">
              <a:xfrm rot="5041352">
                <a:off x="427" y="3850"/>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49" name="Rectangle 33"/>
              <p:cNvSpPr>
                <a:spLocks noChangeArrowheads="1"/>
              </p:cNvSpPr>
              <p:nvPr userDrawn="1"/>
            </p:nvSpPr>
            <p:spPr bwMode="ltGray">
              <a:xfrm rot="3816889">
                <a:off x="664" y="3762"/>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0" name="Rectangle 34"/>
              <p:cNvSpPr>
                <a:spLocks noChangeArrowheads="1"/>
              </p:cNvSpPr>
              <p:nvPr userDrawn="1"/>
            </p:nvSpPr>
            <p:spPr bwMode="ltGray">
              <a:xfrm rot="3816889">
                <a:off x="634" y="3780"/>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1" name="Rectangle 35"/>
              <p:cNvSpPr>
                <a:spLocks noChangeArrowheads="1"/>
              </p:cNvSpPr>
              <p:nvPr userDrawn="1"/>
            </p:nvSpPr>
            <p:spPr bwMode="ltGray">
              <a:xfrm rot="4104184">
                <a:off x="606" y="3790"/>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2" name="Rectangle 36"/>
              <p:cNvSpPr>
                <a:spLocks noChangeArrowheads="1"/>
              </p:cNvSpPr>
              <p:nvPr userDrawn="1"/>
            </p:nvSpPr>
            <p:spPr bwMode="ltGray">
              <a:xfrm rot="4325343">
                <a:off x="575" y="3804"/>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3" name="Rectangle 37"/>
              <p:cNvSpPr>
                <a:spLocks noChangeArrowheads="1"/>
              </p:cNvSpPr>
              <p:nvPr userDrawn="1"/>
            </p:nvSpPr>
            <p:spPr bwMode="ltGray">
              <a:xfrm rot="3368036">
                <a:off x="800" y="3682"/>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4" name="Rectangle 38"/>
              <p:cNvSpPr>
                <a:spLocks noChangeArrowheads="1"/>
              </p:cNvSpPr>
              <p:nvPr userDrawn="1"/>
            </p:nvSpPr>
            <p:spPr bwMode="ltGray">
              <a:xfrm rot="3368036">
                <a:off x="772" y="369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5" name="Rectangle 39"/>
              <p:cNvSpPr>
                <a:spLocks noChangeArrowheads="1"/>
              </p:cNvSpPr>
              <p:nvPr userDrawn="1"/>
            </p:nvSpPr>
            <p:spPr bwMode="ltGray">
              <a:xfrm rot="3368036">
                <a:off x="746" y="3716"/>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6" name="Rectangle 40"/>
              <p:cNvSpPr>
                <a:spLocks noChangeArrowheads="1"/>
              </p:cNvSpPr>
              <p:nvPr userDrawn="1"/>
            </p:nvSpPr>
            <p:spPr bwMode="ltGray">
              <a:xfrm rot="3816889">
                <a:off x="717" y="3734"/>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7" name="Rectangle 41"/>
              <p:cNvSpPr>
                <a:spLocks noChangeArrowheads="1"/>
              </p:cNvSpPr>
              <p:nvPr userDrawn="1"/>
            </p:nvSpPr>
            <p:spPr bwMode="ltGray">
              <a:xfrm rot="2302266">
                <a:off x="923" y="3587"/>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8" name="Rectangle 42"/>
              <p:cNvSpPr>
                <a:spLocks noChangeArrowheads="1"/>
              </p:cNvSpPr>
              <p:nvPr userDrawn="1"/>
            </p:nvSpPr>
            <p:spPr bwMode="ltGray">
              <a:xfrm rot="2302266">
                <a:off x="899" y="360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59" name="Rectangle 43"/>
              <p:cNvSpPr>
                <a:spLocks noChangeArrowheads="1"/>
              </p:cNvSpPr>
              <p:nvPr userDrawn="1"/>
            </p:nvSpPr>
            <p:spPr bwMode="ltGray">
              <a:xfrm rot="2707562">
                <a:off x="876" y="362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0" name="Rectangle 44"/>
              <p:cNvSpPr>
                <a:spLocks noChangeArrowheads="1"/>
              </p:cNvSpPr>
              <p:nvPr userDrawn="1"/>
            </p:nvSpPr>
            <p:spPr bwMode="ltGray">
              <a:xfrm rot="2707562">
                <a:off x="850" y="3644"/>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1" name="Rectangle 45"/>
              <p:cNvSpPr>
                <a:spLocks noChangeArrowheads="1"/>
              </p:cNvSpPr>
              <p:nvPr userDrawn="1"/>
            </p:nvSpPr>
            <p:spPr bwMode="ltGray">
              <a:xfrm rot="1525830">
                <a:off x="1027" y="3473"/>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2" name="Rectangle 46"/>
              <p:cNvSpPr>
                <a:spLocks noChangeArrowheads="1"/>
              </p:cNvSpPr>
              <p:nvPr userDrawn="1"/>
            </p:nvSpPr>
            <p:spPr bwMode="ltGray">
              <a:xfrm rot="1525830">
                <a:off x="1009" y="3497"/>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3" name="Rectangle 47"/>
              <p:cNvSpPr>
                <a:spLocks noChangeArrowheads="1"/>
              </p:cNvSpPr>
              <p:nvPr userDrawn="1"/>
            </p:nvSpPr>
            <p:spPr bwMode="ltGray">
              <a:xfrm rot="1788117">
                <a:off x="990" y="3519"/>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4" name="Rectangle 48"/>
              <p:cNvSpPr>
                <a:spLocks noChangeArrowheads="1"/>
              </p:cNvSpPr>
              <p:nvPr userDrawn="1"/>
            </p:nvSpPr>
            <p:spPr bwMode="ltGray">
              <a:xfrm rot="1788117">
                <a:off x="969" y="354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5" name="Rectangle 49"/>
              <p:cNvSpPr>
                <a:spLocks noChangeArrowheads="1"/>
              </p:cNvSpPr>
              <p:nvPr userDrawn="1"/>
            </p:nvSpPr>
            <p:spPr bwMode="ltGray">
              <a:xfrm rot="841630">
                <a:off x="1113" y="3355"/>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6" name="Rectangle 50"/>
              <p:cNvSpPr>
                <a:spLocks noChangeArrowheads="1"/>
              </p:cNvSpPr>
              <p:nvPr userDrawn="1"/>
            </p:nvSpPr>
            <p:spPr bwMode="ltGray">
              <a:xfrm rot="841630">
                <a:off x="1100" y="337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7" name="Rectangle 51"/>
              <p:cNvSpPr>
                <a:spLocks noChangeArrowheads="1"/>
              </p:cNvSpPr>
              <p:nvPr userDrawn="1"/>
            </p:nvSpPr>
            <p:spPr bwMode="ltGray">
              <a:xfrm rot="1308689">
                <a:off x="1086" y="340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8" name="Rectangle 52"/>
              <p:cNvSpPr>
                <a:spLocks noChangeArrowheads="1"/>
              </p:cNvSpPr>
              <p:nvPr userDrawn="1"/>
            </p:nvSpPr>
            <p:spPr bwMode="ltGray">
              <a:xfrm rot="1308689">
                <a:off x="1064" y="3425"/>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69" name="Rectangle 53"/>
              <p:cNvSpPr>
                <a:spLocks noChangeArrowheads="1"/>
              </p:cNvSpPr>
              <p:nvPr userDrawn="1"/>
            </p:nvSpPr>
            <p:spPr bwMode="ltGray">
              <a:xfrm rot="469913">
                <a:off x="1172" y="3225"/>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0" name="Rectangle 54"/>
              <p:cNvSpPr>
                <a:spLocks noChangeArrowheads="1"/>
              </p:cNvSpPr>
              <p:nvPr userDrawn="1"/>
            </p:nvSpPr>
            <p:spPr bwMode="ltGray">
              <a:xfrm rot="559869">
                <a:off x="1162" y="3250"/>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1" name="Rectangle 55"/>
              <p:cNvSpPr>
                <a:spLocks noChangeArrowheads="1"/>
              </p:cNvSpPr>
              <p:nvPr userDrawn="1"/>
            </p:nvSpPr>
            <p:spPr bwMode="ltGray">
              <a:xfrm rot="734079">
                <a:off x="1154" y="3276"/>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2" name="Rectangle 56"/>
              <p:cNvSpPr>
                <a:spLocks noChangeArrowheads="1"/>
              </p:cNvSpPr>
              <p:nvPr userDrawn="1"/>
            </p:nvSpPr>
            <p:spPr bwMode="ltGray">
              <a:xfrm rot="734079">
                <a:off x="1141" y="3304"/>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3" name="Rectangle 57"/>
              <p:cNvSpPr>
                <a:spLocks noChangeArrowheads="1"/>
              </p:cNvSpPr>
              <p:nvPr userDrawn="1"/>
            </p:nvSpPr>
            <p:spPr bwMode="ltGray">
              <a:xfrm rot="-293905">
                <a:off x="1211" y="3096"/>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4" name="Rectangle 58"/>
              <p:cNvSpPr>
                <a:spLocks noChangeArrowheads="1"/>
              </p:cNvSpPr>
              <p:nvPr userDrawn="1"/>
            </p:nvSpPr>
            <p:spPr bwMode="ltGray">
              <a:xfrm rot="-8">
                <a:off x="1201" y="3122"/>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5" name="Rectangle 59"/>
              <p:cNvSpPr>
                <a:spLocks noChangeArrowheads="1"/>
              </p:cNvSpPr>
              <p:nvPr userDrawn="1"/>
            </p:nvSpPr>
            <p:spPr bwMode="ltGray">
              <a:xfrm rot="-8">
                <a:off x="1200" y="3147"/>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6" name="Rectangle 60"/>
              <p:cNvSpPr>
                <a:spLocks noChangeArrowheads="1"/>
              </p:cNvSpPr>
              <p:nvPr userDrawn="1"/>
            </p:nvSpPr>
            <p:spPr bwMode="ltGray">
              <a:xfrm rot="214188">
                <a:off x="1189" y="3173"/>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7" name="Rectangle 61"/>
              <p:cNvSpPr>
                <a:spLocks noChangeArrowheads="1"/>
              </p:cNvSpPr>
              <p:nvPr userDrawn="1"/>
            </p:nvSpPr>
            <p:spPr bwMode="ltGray">
              <a:xfrm rot="-682388">
                <a:off x="1219" y="296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8" name="Rectangle 62"/>
              <p:cNvSpPr>
                <a:spLocks noChangeArrowheads="1"/>
              </p:cNvSpPr>
              <p:nvPr userDrawn="1"/>
            </p:nvSpPr>
            <p:spPr bwMode="ltGray">
              <a:xfrm rot="-480400">
                <a:off x="1220" y="2991"/>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79" name="Rectangle 63"/>
              <p:cNvSpPr>
                <a:spLocks noChangeArrowheads="1"/>
              </p:cNvSpPr>
              <p:nvPr userDrawn="1"/>
            </p:nvSpPr>
            <p:spPr bwMode="ltGray">
              <a:xfrm rot="-480400">
                <a:off x="1220" y="301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0" name="Rectangle 64"/>
              <p:cNvSpPr>
                <a:spLocks noChangeArrowheads="1"/>
              </p:cNvSpPr>
              <p:nvPr userDrawn="1"/>
            </p:nvSpPr>
            <p:spPr bwMode="ltGray">
              <a:xfrm rot="-270546">
                <a:off x="1219" y="3041"/>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1" name="Rectangle 65"/>
              <p:cNvSpPr>
                <a:spLocks noChangeArrowheads="1"/>
              </p:cNvSpPr>
              <p:nvPr userDrawn="1"/>
            </p:nvSpPr>
            <p:spPr bwMode="ltGray">
              <a:xfrm rot="-1132286">
                <a:off x="1207" y="2843"/>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2" name="Rectangle 66"/>
              <p:cNvSpPr>
                <a:spLocks noChangeArrowheads="1"/>
              </p:cNvSpPr>
              <p:nvPr userDrawn="1"/>
            </p:nvSpPr>
            <p:spPr bwMode="ltGray">
              <a:xfrm rot="-969272">
                <a:off x="1213" y="2864"/>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3" name="Rectangle 67"/>
              <p:cNvSpPr>
                <a:spLocks noChangeArrowheads="1"/>
              </p:cNvSpPr>
              <p:nvPr userDrawn="1"/>
            </p:nvSpPr>
            <p:spPr bwMode="ltGray">
              <a:xfrm rot="-969272">
                <a:off x="1216" y="2888"/>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4" name="Rectangle 68"/>
              <p:cNvSpPr>
                <a:spLocks noChangeArrowheads="1"/>
              </p:cNvSpPr>
              <p:nvPr userDrawn="1"/>
            </p:nvSpPr>
            <p:spPr bwMode="ltGray">
              <a:xfrm rot="-806259">
                <a:off x="1219" y="291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5" name="Rectangle 69"/>
              <p:cNvSpPr>
                <a:spLocks noChangeArrowheads="1"/>
              </p:cNvSpPr>
              <p:nvPr userDrawn="1"/>
            </p:nvSpPr>
            <p:spPr bwMode="ltGray">
              <a:xfrm rot="-1543941">
                <a:off x="1165" y="2727"/>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6" name="Rectangle 70"/>
              <p:cNvSpPr>
                <a:spLocks noChangeArrowheads="1"/>
              </p:cNvSpPr>
              <p:nvPr userDrawn="1"/>
            </p:nvSpPr>
            <p:spPr bwMode="ltGray">
              <a:xfrm rot="-1341953">
                <a:off x="1176" y="2752"/>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7" name="Rectangle 71"/>
              <p:cNvSpPr>
                <a:spLocks noChangeArrowheads="1"/>
              </p:cNvSpPr>
              <p:nvPr userDrawn="1"/>
            </p:nvSpPr>
            <p:spPr bwMode="ltGray">
              <a:xfrm rot="-1341953">
                <a:off x="1184" y="277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8" name="Rectangle 72"/>
              <p:cNvSpPr>
                <a:spLocks noChangeArrowheads="1"/>
              </p:cNvSpPr>
              <p:nvPr userDrawn="1"/>
            </p:nvSpPr>
            <p:spPr bwMode="ltGray">
              <a:xfrm rot="-1341953">
                <a:off x="1194" y="279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89" name="Rectangle 73"/>
              <p:cNvSpPr>
                <a:spLocks noChangeArrowheads="1"/>
              </p:cNvSpPr>
              <p:nvPr userDrawn="1"/>
            </p:nvSpPr>
            <p:spPr bwMode="ltGray">
              <a:xfrm rot="-1928746">
                <a:off x="1101" y="2628"/>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0" name="Rectangle 74"/>
              <p:cNvSpPr>
                <a:spLocks noChangeArrowheads="1"/>
              </p:cNvSpPr>
              <p:nvPr userDrawn="1"/>
            </p:nvSpPr>
            <p:spPr bwMode="ltGray">
              <a:xfrm rot="-1844175">
                <a:off x="1114" y="2645"/>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1" name="Rectangle 75"/>
              <p:cNvSpPr>
                <a:spLocks noChangeArrowheads="1"/>
              </p:cNvSpPr>
              <p:nvPr userDrawn="1"/>
            </p:nvSpPr>
            <p:spPr bwMode="ltGray">
              <a:xfrm rot="-1752383">
                <a:off x="1129" y="2667"/>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2" name="Rectangle 76"/>
              <p:cNvSpPr>
                <a:spLocks noChangeArrowheads="1"/>
              </p:cNvSpPr>
              <p:nvPr userDrawn="1"/>
            </p:nvSpPr>
            <p:spPr bwMode="ltGray">
              <a:xfrm rot="-1752383">
                <a:off x="1142" y="2684"/>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3" name="Rectangle 77"/>
              <p:cNvSpPr>
                <a:spLocks noChangeArrowheads="1"/>
              </p:cNvSpPr>
              <p:nvPr userDrawn="1"/>
            </p:nvSpPr>
            <p:spPr bwMode="ltGray">
              <a:xfrm rot="-2466736">
                <a:off x="1014" y="2538"/>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4" name="Rectangle 78"/>
              <p:cNvSpPr>
                <a:spLocks noChangeArrowheads="1"/>
              </p:cNvSpPr>
              <p:nvPr userDrawn="1"/>
            </p:nvSpPr>
            <p:spPr bwMode="ltGray">
              <a:xfrm rot="-2466736">
                <a:off x="1035" y="2557"/>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5" name="Rectangle 79"/>
              <p:cNvSpPr>
                <a:spLocks noChangeArrowheads="1"/>
              </p:cNvSpPr>
              <p:nvPr userDrawn="1"/>
            </p:nvSpPr>
            <p:spPr bwMode="ltGray">
              <a:xfrm rot="-2466736">
                <a:off x="1050" y="2574"/>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6" name="Rectangle 80"/>
              <p:cNvSpPr>
                <a:spLocks noChangeArrowheads="1"/>
              </p:cNvSpPr>
              <p:nvPr userDrawn="1"/>
            </p:nvSpPr>
            <p:spPr bwMode="ltGray">
              <a:xfrm rot="-2342866">
                <a:off x="1068" y="2590"/>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7" name="Freeform 81"/>
              <p:cNvSpPr>
                <a:spLocks/>
              </p:cNvSpPr>
              <p:nvPr userDrawn="1"/>
            </p:nvSpPr>
            <p:spPr bwMode="ltGray">
              <a:xfrm>
                <a:off x="486" y="2563"/>
                <a:ext cx="180" cy="151"/>
              </a:xfrm>
              <a:custGeom>
                <a:avLst/>
                <a:gdLst>
                  <a:gd name="T0" fmla="*/ 0 w 180"/>
                  <a:gd name="T1" fmla="*/ 144 h 151"/>
                  <a:gd name="T2" fmla="*/ 28 w 180"/>
                  <a:gd name="T3" fmla="*/ 147 h 151"/>
                  <a:gd name="T4" fmla="*/ 64 w 180"/>
                  <a:gd name="T5" fmla="*/ 46 h 151"/>
                  <a:gd name="T6" fmla="*/ 94 w 180"/>
                  <a:gd name="T7" fmla="*/ 151 h 151"/>
                  <a:gd name="T8" fmla="*/ 129 w 180"/>
                  <a:gd name="T9" fmla="*/ 151 h 151"/>
                  <a:gd name="T10" fmla="*/ 180 w 180"/>
                  <a:gd name="T11" fmla="*/ 9 h 151"/>
                  <a:gd name="T12" fmla="*/ 148 w 180"/>
                  <a:gd name="T13" fmla="*/ 10 h 151"/>
                  <a:gd name="T14" fmla="*/ 112 w 180"/>
                  <a:gd name="T15" fmla="*/ 112 h 151"/>
                  <a:gd name="T16" fmla="*/ 79 w 180"/>
                  <a:gd name="T17" fmla="*/ 0 h 151"/>
                  <a:gd name="T18" fmla="*/ 48 w 180"/>
                  <a:gd name="T19" fmla="*/ 0 h 151"/>
                  <a:gd name="T20" fmla="*/ 0 w 180"/>
                  <a:gd name="T21" fmla="*/ 144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098" name="Rectangle 82"/>
              <p:cNvSpPr>
                <a:spLocks noChangeArrowheads="1"/>
              </p:cNvSpPr>
              <p:nvPr userDrawn="1"/>
            </p:nvSpPr>
            <p:spPr bwMode="ltGray">
              <a:xfrm rot="6575641">
                <a:off x="-217" y="3138"/>
                <a:ext cx="122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099" name="Rectangle 83"/>
              <p:cNvSpPr>
                <a:spLocks noChangeArrowheads="1"/>
              </p:cNvSpPr>
              <p:nvPr userDrawn="1"/>
            </p:nvSpPr>
            <p:spPr bwMode="ltGray">
              <a:xfrm rot="238799">
                <a:off x="4" y="3146"/>
                <a:ext cx="103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0" name="Rectangle 84"/>
              <p:cNvSpPr>
                <a:spLocks noChangeArrowheads="1"/>
              </p:cNvSpPr>
              <p:nvPr userDrawn="1"/>
            </p:nvSpPr>
            <p:spPr bwMode="ltGray">
              <a:xfrm rot="-2957028">
                <a:off x="907" y="2472"/>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1" name="Rectangle 85"/>
              <p:cNvSpPr>
                <a:spLocks noChangeArrowheads="1"/>
              </p:cNvSpPr>
              <p:nvPr userDrawn="1"/>
            </p:nvSpPr>
            <p:spPr bwMode="ltGray">
              <a:xfrm rot="-2957028">
                <a:off x="930" y="2486"/>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2" name="Rectangle 86"/>
              <p:cNvSpPr>
                <a:spLocks noChangeArrowheads="1"/>
              </p:cNvSpPr>
              <p:nvPr userDrawn="1"/>
            </p:nvSpPr>
            <p:spPr bwMode="ltGray">
              <a:xfrm rot="-2957028">
                <a:off x="954" y="2497"/>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3" name="Rectangle 87"/>
              <p:cNvSpPr>
                <a:spLocks noChangeArrowheads="1"/>
              </p:cNvSpPr>
              <p:nvPr userDrawn="1"/>
            </p:nvSpPr>
            <p:spPr bwMode="ltGray">
              <a:xfrm rot="-2661033">
                <a:off x="974" y="2509"/>
                <a:ext cx="86"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4" name="Rectangle 88"/>
              <p:cNvSpPr>
                <a:spLocks noChangeArrowheads="1"/>
              </p:cNvSpPr>
              <p:nvPr userDrawn="1"/>
            </p:nvSpPr>
            <p:spPr bwMode="ltGray">
              <a:xfrm rot="-3638503">
                <a:off x="788" y="2426"/>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5" name="Rectangle 89"/>
              <p:cNvSpPr>
                <a:spLocks noChangeArrowheads="1"/>
              </p:cNvSpPr>
              <p:nvPr userDrawn="1"/>
            </p:nvSpPr>
            <p:spPr bwMode="ltGray">
              <a:xfrm rot="-3638503">
                <a:off x="815" y="2434"/>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6" name="Rectangle 90"/>
              <p:cNvSpPr>
                <a:spLocks noChangeArrowheads="1"/>
              </p:cNvSpPr>
              <p:nvPr userDrawn="1"/>
            </p:nvSpPr>
            <p:spPr bwMode="ltGray">
              <a:xfrm rot="-3514633">
                <a:off x="837" y="2440"/>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7" name="Rectangle 91"/>
              <p:cNvSpPr>
                <a:spLocks noChangeArrowheads="1"/>
              </p:cNvSpPr>
              <p:nvPr userDrawn="1"/>
            </p:nvSpPr>
            <p:spPr bwMode="ltGray">
              <a:xfrm rot="-3220799">
                <a:off x="862" y="2452"/>
                <a:ext cx="8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8" name="Rectangle 92"/>
              <p:cNvSpPr>
                <a:spLocks noChangeArrowheads="1"/>
              </p:cNvSpPr>
              <p:nvPr userDrawn="1"/>
            </p:nvSpPr>
            <p:spPr bwMode="ltGray">
              <a:xfrm rot="-4338250">
                <a:off x="649" y="2396"/>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09" name="Rectangle 93"/>
              <p:cNvSpPr>
                <a:spLocks noChangeArrowheads="1"/>
              </p:cNvSpPr>
              <p:nvPr userDrawn="1"/>
            </p:nvSpPr>
            <p:spPr bwMode="ltGray">
              <a:xfrm rot="-4250359">
                <a:off x="677" y="2402"/>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0" name="Rectangle 94"/>
              <p:cNvSpPr>
                <a:spLocks noChangeArrowheads="1"/>
              </p:cNvSpPr>
              <p:nvPr userDrawn="1"/>
            </p:nvSpPr>
            <p:spPr bwMode="ltGray">
              <a:xfrm rot="-4250359">
                <a:off x="708" y="2406"/>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1" name="Rectangle 95"/>
              <p:cNvSpPr>
                <a:spLocks noChangeArrowheads="1"/>
              </p:cNvSpPr>
              <p:nvPr userDrawn="1"/>
            </p:nvSpPr>
            <p:spPr bwMode="ltGray">
              <a:xfrm rot="-3989246">
                <a:off x="738" y="2410"/>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2" name="Rectangle 96"/>
              <p:cNvSpPr>
                <a:spLocks noChangeArrowheads="1"/>
              </p:cNvSpPr>
              <p:nvPr userDrawn="1"/>
            </p:nvSpPr>
            <p:spPr bwMode="ltGray">
              <a:xfrm rot="-4862215">
                <a:off x="503" y="239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3" name="Rectangle 97"/>
              <p:cNvSpPr>
                <a:spLocks noChangeArrowheads="1"/>
              </p:cNvSpPr>
              <p:nvPr userDrawn="1"/>
            </p:nvSpPr>
            <p:spPr bwMode="ltGray">
              <a:xfrm rot="-4673370">
                <a:off x="534" y="2392"/>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4" name="Rectangle 98"/>
              <p:cNvSpPr>
                <a:spLocks noChangeArrowheads="1"/>
              </p:cNvSpPr>
              <p:nvPr userDrawn="1"/>
            </p:nvSpPr>
            <p:spPr bwMode="ltGray">
              <a:xfrm rot="-4646721">
                <a:off x="563" y="2390"/>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5" name="Rectangle 99"/>
              <p:cNvSpPr>
                <a:spLocks noChangeArrowheads="1"/>
              </p:cNvSpPr>
              <p:nvPr userDrawn="1"/>
            </p:nvSpPr>
            <p:spPr bwMode="ltGray">
              <a:xfrm rot="-4580623">
                <a:off x="595" y="2390"/>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6" name="Rectangle 100"/>
              <p:cNvSpPr>
                <a:spLocks noChangeArrowheads="1"/>
              </p:cNvSpPr>
              <p:nvPr userDrawn="1"/>
            </p:nvSpPr>
            <p:spPr bwMode="ltGray">
              <a:xfrm rot="-5195129">
                <a:off x="355" y="241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7" name="Rectangle 101"/>
              <p:cNvSpPr>
                <a:spLocks noChangeArrowheads="1"/>
              </p:cNvSpPr>
              <p:nvPr userDrawn="1"/>
            </p:nvSpPr>
            <p:spPr bwMode="ltGray">
              <a:xfrm rot="-5360484">
                <a:off x="385" y="2408"/>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8" name="Rectangle 102"/>
              <p:cNvSpPr>
                <a:spLocks noChangeArrowheads="1"/>
              </p:cNvSpPr>
              <p:nvPr userDrawn="1"/>
            </p:nvSpPr>
            <p:spPr bwMode="ltGray">
              <a:xfrm rot="-5288939">
                <a:off x="419" y="2404"/>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19" name="Rectangle 103"/>
              <p:cNvSpPr>
                <a:spLocks noChangeArrowheads="1"/>
              </p:cNvSpPr>
              <p:nvPr userDrawn="1"/>
            </p:nvSpPr>
            <p:spPr bwMode="ltGray">
              <a:xfrm rot="-5164854">
                <a:off x="449" y="2400"/>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0" name="Rectangle 104"/>
              <p:cNvSpPr>
                <a:spLocks noChangeArrowheads="1"/>
              </p:cNvSpPr>
              <p:nvPr userDrawn="1"/>
            </p:nvSpPr>
            <p:spPr bwMode="ltGray">
              <a:xfrm rot="-6132163">
                <a:off x="206" y="245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1" name="Rectangle 105"/>
              <p:cNvSpPr>
                <a:spLocks noChangeArrowheads="1"/>
              </p:cNvSpPr>
              <p:nvPr userDrawn="1"/>
            </p:nvSpPr>
            <p:spPr bwMode="ltGray">
              <a:xfrm rot="-6220433">
                <a:off x="237" y="244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2" name="Rectangle 106"/>
              <p:cNvSpPr>
                <a:spLocks noChangeArrowheads="1"/>
              </p:cNvSpPr>
              <p:nvPr userDrawn="1"/>
            </p:nvSpPr>
            <p:spPr bwMode="ltGray">
              <a:xfrm rot="-6110943">
                <a:off x="266" y="243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3" name="Rectangle 107"/>
              <p:cNvSpPr>
                <a:spLocks noChangeArrowheads="1"/>
              </p:cNvSpPr>
              <p:nvPr userDrawn="1"/>
            </p:nvSpPr>
            <p:spPr bwMode="ltGray">
              <a:xfrm rot="-5919570">
                <a:off x="293" y="2426"/>
                <a:ext cx="69"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4" name="Rectangle 108"/>
              <p:cNvSpPr>
                <a:spLocks noChangeArrowheads="1"/>
              </p:cNvSpPr>
              <p:nvPr userDrawn="1"/>
            </p:nvSpPr>
            <p:spPr bwMode="ltGray">
              <a:xfrm rot="-7376291">
                <a:off x="6" y="254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5" name="Rectangle 109"/>
              <p:cNvSpPr>
                <a:spLocks noChangeArrowheads="1"/>
              </p:cNvSpPr>
              <p:nvPr userDrawn="1"/>
            </p:nvSpPr>
            <p:spPr bwMode="ltGray">
              <a:xfrm rot="-7168347">
                <a:off x="65" y="2516"/>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6" name="Rectangle 110"/>
              <p:cNvSpPr>
                <a:spLocks noChangeArrowheads="1"/>
              </p:cNvSpPr>
              <p:nvPr userDrawn="1"/>
            </p:nvSpPr>
            <p:spPr bwMode="ltGray">
              <a:xfrm rot="-6802416">
                <a:off x="92" y="2502"/>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7" name="Rectangle 111"/>
              <p:cNvSpPr>
                <a:spLocks noChangeArrowheads="1"/>
              </p:cNvSpPr>
              <p:nvPr userDrawn="1"/>
            </p:nvSpPr>
            <p:spPr bwMode="ltGray">
              <a:xfrm rot="-6802416">
                <a:off x="119" y="2492"/>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8" name="Rectangle 112"/>
              <p:cNvSpPr>
                <a:spLocks noChangeArrowheads="1"/>
              </p:cNvSpPr>
              <p:nvPr userDrawn="1"/>
            </p:nvSpPr>
            <p:spPr bwMode="ltGray">
              <a:xfrm rot="-6457704">
                <a:off x="150" y="2478"/>
                <a:ext cx="6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29" name="Rectangle 113"/>
              <p:cNvSpPr>
                <a:spLocks noChangeArrowheads="1"/>
              </p:cNvSpPr>
              <p:nvPr userDrawn="1"/>
            </p:nvSpPr>
            <p:spPr bwMode="ltGray">
              <a:xfrm rot="-1876771">
                <a:off x="0" y="3363"/>
                <a:ext cx="7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0" name="Rectangle 114"/>
              <p:cNvSpPr>
                <a:spLocks noChangeArrowheads="1"/>
              </p:cNvSpPr>
              <p:nvPr userDrawn="1"/>
            </p:nvSpPr>
            <p:spPr bwMode="ltGray">
              <a:xfrm rot="3283992">
                <a:off x="511" y="3478"/>
                <a:ext cx="24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1" name="Rectangle 115"/>
              <p:cNvSpPr>
                <a:spLocks noChangeArrowheads="1"/>
              </p:cNvSpPr>
              <p:nvPr userDrawn="1"/>
            </p:nvSpPr>
            <p:spPr bwMode="ltGray">
              <a:xfrm rot="3283992">
                <a:off x="35" y="2798"/>
                <a:ext cx="24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2" name="Rectangle 116"/>
              <p:cNvSpPr>
                <a:spLocks noChangeArrowheads="1"/>
              </p:cNvSpPr>
              <p:nvPr userDrawn="1"/>
            </p:nvSpPr>
            <p:spPr bwMode="ltGray">
              <a:xfrm rot="-1876771">
                <a:off x="700" y="2851"/>
                <a:ext cx="31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3" name="Rectangle 117"/>
              <p:cNvSpPr>
                <a:spLocks noChangeArrowheads="1"/>
              </p:cNvSpPr>
              <p:nvPr userDrawn="1"/>
            </p:nvSpPr>
            <p:spPr bwMode="ltGray">
              <a:xfrm rot="5908516">
                <a:off x="200" y="3915"/>
                <a:ext cx="138"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4" name="Rectangle 118"/>
              <p:cNvSpPr>
                <a:spLocks noChangeArrowheads="1"/>
              </p:cNvSpPr>
              <p:nvPr userDrawn="1"/>
            </p:nvSpPr>
            <p:spPr bwMode="ltGray">
              <a:xfrm rot="6683973">
                <a:off x="45" y="3915"/>
                <a:ext cx="144"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5" name="Rectangle 119"/>
              <p:cNvSpPr>
                <a:spLocks noChangeArrowheads="1"/>
              </p:cNvSpPr>
              <p:nvPr userDrawn="1"/>
            </p:nvSpPr>
            <p:spPr bwMode="ltGray">
              <a:xfrm rot="5245609">
                <a:off x="361" y="3893"/>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6" name="Rectangle 120"/>
              <p:cNvSpPr>
                <a:spLocks noChangeArrowheads="1"/>
              </p:cNvSpPr>
              <p:nvPr userDrawn="1"/>
            </p:nvSpPr>
            <p:spPr bwMode="ltGray">
              <a:xfrm rot="4500520">
                <a:off x="522" y="3847"/>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7" name="Rectangle 121"/>
              <p:cNvSpPr>
                <a:spLocks noChangeArrowheads="1"/>
              </p:cNvSpPr>
              <p:nvPr userDrawn="1"/>
            </p:nvSpPr>
            <p:spPr bwMode="ltGray">
              <a:xfrm rot="3805227">
                <a:off x="670" y="3778"/>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8" name="Rectangle 122"/>
              <p:cNvSpPr>
                <a:spLocks noChangeArrowheads="1"/>
              </p:cNvSpPr>
              <p:nvPr userDrawn="1"/>
            </p:nvSpPr>
            <p:spPr bwMode="ltGray">
              <a:xfrm rot="3060138">
                <a:off x="813" y="3688"/>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39" name="Rectangle 123"/>
              <p:cNvSpPr>
                <a:spLocks noChangeArrowheads="1"/>
              </p:cNvSpPr>
              <p:nvPr userDrawn="1"/>
            </p:nvSpPr>
            <p:spPr bwMode="ltGray">
              <a:xfrm rot="2090281">
                <a:off x="938" y="3582"/>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0" name="Rectangle 124"/>
              <p:cNvSpPr>
                <a:spLocks noChangeArrowheads="1"/>
              </p:cNvSpPr>
              <p:nvPr userDrawn="1"/>
            </p:nvSpPr>
            <p:spPr bwMode="ltGray">
              <a:xfrm rot="-7168347">
                <a:off x="-18" y="2506"/>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1" name="Rectangle 125"/>
              <p:cNvSpPr>
                <a:spLocks noChangeArrowheads="1"/>
              </p:cNvSpPr>
              <p:nvPr userDrawn="1"/>
            </p:nvSpPr>
            <p:spPr bwMode="ltGray">
              <a:xfrm rot="-6406501">
                <a:off x="136" y="2433"/>
                <a:ext cx="132"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2" name="Rectangle 126"/>
              <p:cNvSpPr>
                <a:spLocks noChangeArrowheads="1"/>
              </p:cNvSpPr>
              <p:nvPr userDrawn="1"/>
            </p:nvSpPr>
            <p:spPr bwMode="ltGray">
              <a:xfrm rot="-4970620">
                <a:off x="447" y="2364"/>
                <a:ext cx="138"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3" name="Rectangle 127"/>
              <p:cNvSpPr>
                <a:spLocks noChangeArrowheads="1"/>
              </p:cNvSpPr>
              <p:nvPr userDrawn="1"/>
            </p:nvSpPr>
            <p:spPr bwMode="ltGray">
              <a:xfrm rot="-4298502">
                <a:off x="597" y="2360"/>
                <a:ext cx="150"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4" name="Rectangle 128"/>
              <p:cNvSpPr>
                <a:spLocks noChangeArrowheads="1"/>
              </p:cNvSpPr>
              <p:nvPr userDrawn="1"/>
            </p:nvSpPr>
            <p:spPr bwMode="ltGray">
              <a:xfrm rot="-3676305">
                <a:off x="739" y="2386"/>
                <a:ext cx="155"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5" name="Rectangle 129"/>
              <p:cNvSpPr>
                <a:spLocks noChangeArrowheads="1"/>
              </p:cNvSpPr>
              <p:nvPr userDrawn="1"/>
            </p:nvSpPr>
            <p:spPr bwMode="ltGray">
              <a:xfrm rot="-3188616">
                <a:off x="869" y="2430"/>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6" name="Rectangle 130"/>
              <p:cNvSpPr>
                <a:spLocks noChangeArrowheads="1"/>
              </p:cNvSpPr>
              <p:nvPr userDrawn="1"/>
            </p:nvSpPr>
            <p:spPr bwMode="ltGray">
              <a:xfrm rot="-2610246">
                <a:off x="984" y="2497"/>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7" name="Rectangle 131"/>
              <p:cNvSpPr>
                <a:spLocks noChangeArrowheads="1"/>
              </p:cNvSpPr>
              <p:nvPr userDrawn="1"/>
            </p:nvSpPr>
            <p:spPr bwMode="ltGray">
              <a:xfrm rot="-2190008">
                <a:off x="1075" y="2585"/>
                <a:ext cx="173"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8" name="Rectangle 132"/>
              <p:cNvSpPr>
                <a:spLocks noChangeArrowheads="1"/>
              </p:cNvSpPr>
              <p:nvPr userDrawn="1"/>
            </p:nvSpPr>
            <p:spPr bwMode="ltGray">
              <a:xfrm rot="-1728558">
                <a:off x="1147" y="2688"/>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49" name="Rectangle 133"/>
              <p:cNvSpPr>
                <a:spLocks noChangeArrowheads="1"/>
              </p:cNvSpPr>
              <p:nvPr userDrawn="1"/>
            </p:nvSpPr>
            <p:spPr bwMode="ltGray">
              <a:xfrm rot="-1172118">
                <a:off x="1198" y="2805"/>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50" name="Rectangle 134"/>
              <p:cNvSpPr>
                <a:spLocks noChangeArrowheads="1"/>
              </p:cNvSpPr>
              <p:nvPr userDrawn="1"/>
            </p:nvSpPr>
            <p:spPr bwMode="ltGray">
              <a:xfrm rot="-753845">
                <a:off x="1218" y="2930"/>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51" name="Rectangle 135"/>
              <p:cNvSpPr>
                <a:spLocks noChangeArrowheads="1"/>
              </p:cNvSpPr>
              <p:nvPr userDrawn="1"/>
            </p:nvSpPr>
            <p:spPr bwMode="ltGray">
              <a:xfrm rot="-287823">
                <a:off x="1213" y="3066"/>
                <a:ext cx="167"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52" name="Rectangle 136"/>
              <p:cNvSpPr>
                <a:spLocks noChangeArrowheads="1"/>
              </p:cNvSpPr>
              <p:nvPr userDrawn="1"/>
            </p:nvSpPr>
            <p:spPr bwMode="ltGray">
              <a:xfrm rot="696741">
                <a:off x="1126" y="3337"/>
                <a:ext cx="150"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53" name="Rectangle 137"/>
              <p:cNvSpPr>
                <a:spLocks noChangeArrowheads="1"/>
              </p:cNvSpPr>
              <p:nvPr userDrawn="1"/>
            </p:nvSpPr>
            <p:spPr bwMode="ltGray">
              <a:xfrm rot="1529990">
                <a:off x="1041" y="3465"/>
                <a:ext cx="140"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54" name="Freeform 138"/>
              <p:cNvSpPr>
                <a:spLocks/>
              </p:cNvSpPr>
              <p:nvPr userDrawn="1"/>
            </p:nvSpPr>
            <p:spPr bwMode="ltGray">
              <a:xfrm>
                <a:off x="850" y="3136"/>
                <a:ext cx="204" cy="120"/>
              </a:xfrm>
              <a:custGeom>
                <a:avLst/>
                <a:gdLst>
                  <a:gd name="T0" fmla="*/ 168 w 204"/>
                  <a:gd name="T1" fmla="*/ 120 h 120"/>
                  <a:gd name="T2" fmla="*/ 204 w 204"/>
                  <a:gd name="T3" fmla="*/ 12 h 120"/>
                  <a:gd name="T4" fmla="*/ 42 w 204"/>
                  <a:gd name="T5" fmla="*/ 0 h 120"/>
                  <a:gd name="T6" fmla="*/ 0 w 204"/>
                  <a:gd name="T7" fmla="*/ 108 h 120"/>
                  <a:gd name="T8" fmla="*/ 30 w 204"/>
                  <a:gd name="T9" fmla="*/ 114 h 120"/>
                  <a:gd name="T10" fmla="*/ 60 w 204"/>
                  <a:gd name="T11" fmla="*/ 30 h 120"/>
                  <a:gd name="T12" fmla="*/ 102 w 204"/>
                  <a:gd name="T13" fmla="*/ 36 h 120"/>
                  <a:gd name="T14" fmla="*/ 78 w 204"/>
                  <a:gd name="T15" fmla="*/ 108 h 120"/>
                  <a:gd name="T16" fmla="*/ 102 w 204"/>
                  <a:gd name="T17" fmla="*/ 108 h 120"/>
                  <a:gd name="T18" fmla="*/ 132 w 204"/>
                  <a:gd name="T19" fmla="*/ 36 h 120"/>
                  <a:gd name="T20" fmla="*/ 162 w 204"/>
                  <a:gd name="T21" fmla="*/ 36 h 120"/>
                  <a:gd name="T22" fmla="*/ 138 w 204"/>
                  <a:gd name="T23" fmla="*/ 114 h 120"/>
                  <a:gd name="T24" fmla="*/ 168 w 204"/>
                  <a:gd name="T25" fmla="*/ 120 h 1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55" name="Freeform 139"/>
              <p:cNvSpPr>
                <a:spLocks/>
              </p:cNvSpPr>
              <p:nvPr userDrawn="1"/>
            </p:nvSpPr>
            <p:spPr bwMode="ltGray">
              <a:xfrm>
                <a:off x="19" y="2722"/>
                <a:ext cx="90" cy="78"/>
              </a:xfrm>
              <a:custGeom>
                <a:avLst/>
                <a:gdLst>
                  <a:gd name="T0" fmla="*/ 66 w 90"/>
                  <a:gd name="T1" fmla="*/ 36 h 78"/>
                  <a:gd name="T2" fmla="*/ 66 w 90"/>
                  <a:gd name="T3" fmla="*/ 36 h 78"/>
                  <a:gd name="T4" fmla="*/ 18 w 90"/>
                  <a:gd name="T5" fmla="*/ 24 h 78"/>
                  <a:gd name="T6" fmla="*/ 0 w 90"/>
                  <a:gd name="T7" fmla="*/ 30 h 78"/>
                  <a:gd name="T8" fmla="*/ 36 w 90"/>
                  <a:gd name="T9" fmla="*/ 78 h 78"/>
                  <a:gd name="T10" fmla="*/ 48 w 90"/>
                  <a:gd name="T11" fmla="*/ 72 h 78"/>
                  <a:gd name="T12" fmla="*/ 24 w 90"/>
                  <a:gd name="T13" fmla="*/ 36 h 78"/>
                  <a:gd name="T14" fmla="*/ 24 w 90"/>
                  <a:gd name="T15" fmla="*/ 36 h 78"/>
                  <a:gd name="T16" fmla="*/ 72 w 90"/>
                  <a:gd name="T17" fmla="*/ 54 h 78"/>
                  <a:gd name="T18" fmla="*/ 90 w 90"/>
                  <a:gd name="T19" fmla="*/ 42 h 78"/>
                  <a:gd name="T20" fmla="*/ 54 w 90"/>
                  <a:gd name="T21" fmla="*/ 0 h 78"/>
                  <a:gd name="T22" fmla="*/ 42 w 90"/>
                  <a:gd name="T23" fmla="*/ 6 h 78"/>
                  <a:gd name="T24" fmla="*/ 66 w 90"/>
                  <a:gd name="T25" fmla="*/ 36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8">
                    <a:moveTo>
                      <a:pt x="66" y="36"/>
                    </a:moveTo>
                    <a:lnTo>
                      <a:pt x="66" y="36"/>
                    </a:lnTo>
                    <a:lnTo>
                      <a:pt x="18" y="24"/>
                    </a:lnTo>
                    <a:lnTo>
                      <a:pt x="0" y="30"/>
                    </a:lnTo>
                    <a:lnTo>
                      <a:pt x="36" y="78"/>
                    </a:lnTo>
                    <a:lnTo>
                      <a:pt x="48" y="72"/>
                    </a:lnTo>
                    <a:lnTo>
                      <a:pt x="24" y="36"/>
                    </a:lnTo>
                    <a:lnTo>
                      <a:pt x="72" y="54"/>
                    </a:lnTo>
                    <a:lnTo>
                      <a:pt x="90" y="42"/>
                    </a:lnTo>
                    <a:lnTo>
                      <a:pt x="54" y="0"/>
                    </a:lnTo>
                    <a:lnTo>
                      <a:pt x="42" y="6"/>
                    </a:lnTo>
                    <a:lnTo>
                      <a:pt x="66" y="36"/>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56" name="Freeform 140"/>
              <p:cNvSpPr>
                <a:spLocks/>
              </p:cNvSpPr>
              <p:nvPr userDrawn="1"/>
            </p:nvSpPr>
            <p:spPr bwMode="ltGray">
              <a:xfrm>
                <a:off x="97" y="2651"/>
                <a:ext cx="101" cy="89"/>
              </a:xfrm>
              <a:custGeom>
                <a:avLst/>
                <a:gdLst>
                  <a:gd name="T0" fmla="*/ 54 w 101"/>
                  <a:gd name="T1" fmla="*/ 89 h 89"/>
                  <a:gd name="T2" fmla="*/ 65 w 101"/>
                  <a:gd name="T3" fmla="*/ 83 h 89"/>
                  <a:gd name="T4" fmla="*/ 48 w 101"/>
                  <a:gd name="T5" fmla="*/ 35 h 89"/>
                  <a:gd name="T6" fmla="*/ 89 w 101"/>
                  <a:gd name="T7" fmla="*/ 65 h 89"/>
                  <a:gd name="T8" fmla="*/ 101 w 101"/>
                  <a:gd name="T9" fmla="*/ 59 h 89"/>
                  <a:gd name="T10" fmla="*/ 83 w 101"/>
                  <a:gd name="T11" fmla="*/ 0 h 89"/>
                  <a:gd name="T12" fmla="*/ 71 w 101"/>
                  <a:gd name="T13" fmla="*/ 12 h 89"/>
                  <a:gd name="T14" fmla="*/ 83 w 101"/>
                  <a:gd name="T15" fmla="*/ 41 h 89"/>
                  <a:gd name="T16" fmla="*/ 48 w 101"/>
                  <a:gd name="T17" fmla="*/ 23 h 89"/>
                  <a:gd name="T18" fmla="*/ 36 w 101"/>
                  <a:gd name="T19" fmla="*/ 29 h 89"/>
                  <a:gd name="T20" fmla="*/ 45 w 101"/>
                  <a:gd name="T21" fmla="*/ 68 h 89"/>
                  <a:gd name="T22" fmla="*/ 18 w 101"/>
                  <a:gd name="T23" fmla="*/ 41 h 89"/>
                  <a:gd name="T24" fmla="*/ 0 w 101"/>
                  <a:gd name="T25" fmla="*/ 53 h 89"/>
                  <a:gd name="T26" fmla="*/ 54 w 101"/>
                  <a:gd name="T27" fmla="*/ 89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57" name="Freeform 141"/>
              <p:cNvSpPr>
                <a:spLocks/>
              </p:cNvSpPr>
              <p:nvPr userDrawn="1"/>
            </p:nvSpPr>
            <p:spPr bwMode="ltGray">
              <a:xfrm>
                <a:off x="677" y="3502"/>
                <a:ext cx="83" cy="78"/>
              </a:xfrm>
              <a:custGeom>
                <a:avLst/>
                <a:gdLst>
                  <a:gd name="T0" fmla="*/ 36 w 83"/>
                  <a:gd name="T1" fmla="*/ 78 h 78"/>
                  <a:gd name="T2" fmla="*/ 83 w 83"/>
                  <a:gd name="T3" fmla="*/ 48 h 78"/>
                  <a:gd name="T4" fmla="*/ 54 w 83"/>
                  <a:gd name="T5" fmla="*/ 0 h 78"/>
                  <a:gd name="T6" fmla="*/ 0 w 83"/>
                  <a:gd name="T7" fmla="*/ 30 h 78"/>
                  <a:gd name="T8" fmla="*/ 6 w 83"/>
                  <a:gd name="T9" fmla="*/ 36 h 78"/>
                  <a:gd name="T10" fmla="*/ 42 w 83"/>
                  <a:gd name="T11" fmla="*/ 18 h 78"/>
                  <a:gd name="T12" fmla="*/ 54 w 83"/>
                  <a:gd name="T13" fmla="*/ 30 h 78"/>
                  <a:gd name="T14" fmla="*/ 24 w 83"/>
                  <a:gd name="T15" fmla="*/ 48 h 78"/>
                  <a:gd name="T16" fmla="*/ 30 w 83"/>
                  <a:gd name="T17" fmla="*/ 54 h 78"/>
                  <a:gd name="T18" fmla="*/ 60 w 83"/>
                  <a:gd name="T19" fmla="*/ 36 h 78"/>
                  <a:gd name="T20" fmla="*/ 66 w 83"/>
                  <a:gd name="T21" fmla="*/ 48 h 78"/>
                  <a:gd name="T22" fmla="*/ 30 w 83"/>
                  <a:gd name="T23" fmla="*/ 66 h 78"/>
                  <a:gd name="T24" fmla="*/ 36 w 83"/>
                  <a:gd name="T25" fmla="*/ 78 h 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58" name="Freeform 142"/>
              <p:cNvSpPr>
                <a:spLocks/>
              </p:cNvSpPr>
              <p:nvPr userDrawn="1"/>
            </p:nvSpPr>
            <p:spPr bwMode="ltGray">
              <a:xfrm>
                <a:off x="940" y="2782"/>
                <a:ext cx="90" cy="72"/>
              </a:xfrm>
              <a:custGeom>
                <a:avLst/>
                <a:gdLst>
                  <a:gd name="T0" fmla="*/ 90 w 90"/>
                  <a:gd name="T1" fmla="*/ 30 h 72"/>
                  <a:gd name="T2" fmla="*/ 66 w 90"/>
                  <a:gd name="T3" fmla="*/ 0 h 72"/>
                  <a:gd name="T4" fmla="*/ 0 w 90"/>
                  <a:gd name="T5" fmla="*/ 36 h 72"/>
                  <a:gd name="T6" fmla="*/ 24 w 90"/>
                  <a:gd name="T7" fmla="*/ 72 h 72"/>
                  <a:gd name="T8" fmla="*/ 36 w 90"/>
                  <a:gd name="T9" fmla="*/ 66 h 72"/>
                  <a:gd name="T10" fmla="*/ 18 w 90"/>
                  <a:gd name="T11" fmla="*/ 42 h 72"/>
                  <a:gd name="T12" fmla="*/ 36 w 90"/>
                  <a:gd name="T13" fmla="*/ 30 h 72"/>
                  <a:gd name="T14" fmla="*/ 54 w 90"/>
                  <a:gd name="T15" fmla="*/ 54 h 72"/>
                  <a:gd name="T16" fmla="*/ 60 w 90"/>
                  <a:gd name="T17" fmla="*/ 48 h 72"/>
                  <a:gd name="T18" fmla="*/ 48 w 90"/>
                  <a:gd name="T19" fmla="*/ 24 h 72"/>
                  <a:gd name="T20" fmla="*/ 60 w 90"/>
                  <a:gd name="T21" fmla="*/ 12 h 72"/>
                  <a:gd name="T22" fmla="*/ 78 w 90"/>
                  <a:gd name="T23" fmla="*/ 42 h 72"/>
                  <a:gd name="T24" fmla="*/ 90 w 90"/>
                  <a:gd name="T25" fmla="*/ 30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59" name="Freeform 143"/>
              <p:cNvSpPr>
                <a:spLocks/>
              </p:cNvSpPr>
              <p:nvPr userDrawn="1"/>
            </p:nvSpPr>
            <p:spPr bwMode="ltGray">
              <a:xfrm>
                <a:off x="898" y="2716"/>
                <a:ext cx="90" cy="84"/>
              </a:xfrm>
              <a:custGeom>
                <a:avLst/>
                <a:gdLst>
                  <a:gd name="T0" fmla="*/ 42 w 90"/>
                  <a:gd name="T1" fmla="*/ 60 h 84"/>
                  <a:gd name="T2" fmla="*/ 42 w 90"/>
                  <a:gd name="T3" fmla="*/ 60 h 84"/>
                  <a:gd name="T4" fmla="*/ 72 w 90"/>
                  <a:gd name="T5" fmla="*/ 12 h 84"/>
                  <a:gd name="T6" fmla="*/ 66 w 90"/>
                  <a:gd name="T7" fmla="*/ 0 h 84"/>
                  <a:gd name="T8" fmla="*/ 0 w 90"/>
                  <a:gd name="T9" fmla="*/ 42 h 84"/>
                  <a:gd name="T10" fmla="*/ 6 w 90"/>
                  <a:gd name="T11" fmla="*/ 54 h 84"/>
                  <a:gd name="T12" fmla="*/ 54 w 90"/>
                  <a:gd name="T13" fmla="*/ 24 h 84"/>
                  <a:gd name="T14" fmla="*/ 54 w 90"/>
                  <a:gd name="T15" fmla="*/ 24 h 84"/>
                  <a:gd name="T16" fmla="*/ 18 w 90"/>
                  <a:gd name="T17" fmla="*/ 72 h 84"/>
                  <a:gd name="T18" fmla="*/ 24 w 90"/>
                  <a:gd name="T19" fmla="*/ 84 h 84"/>
                  <a:gd name="T20" fmla="*/ 90 w 90"/>
                  <a:gd name="T21" fmla="*/ 42 h 84"/>
                  <a:gd name="T22" fmla="*/ 84 w 90"/>
                  <a:gd name="T23" fmla="*/ 30 h 84"/>
                  <a:gd name="T24" fmla="*/ 42 w 90"/>
                  <a:gd name="T25" fmla="*/ 60 h 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0" h="84">
                    <a:moveTo>
                      <a:pt x="42" y="60"/>
                    </a:moveTo>
                    <a:lnTo>
                      <a:pt x="42" y="60"/>
                    </a:lnTo>
                    <a:lnTo>
                      <a:pt x="72" y="12"/>
                    </a:lnTo>
                    <a:lnTo>
                      <a:pt x="66" y="0"/>
                    </a:lnTo>
                    <a:lnTo>
                      <a:pt x="0" y="42"/>
                    </a:lnTo>
                    <a:lnTo>
                      <a:pt x="6" y="54"/>
                    </a:lnTo>
                    <a:lnTo>
                      <a:pt x="54" y="24"/>
                    </a:lnTo>
                    <a:lnTo>
                      <a:pt x="18" y="72"/>
                    </a:lnTo>
                    <a:lnTo>
                      <a:pt x="24" y="84"/>
                    </a:lnTo>
                    <a:lnTo>
                      <a:pt x="90" y="42"/>
                    </a:lnTo>
                    <a:lnTo>
                      <a:pt x="84" y="30"/>
                    </a:lnTo>
                    <a:lnTo>
                      <a:pt x="42" y="6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60" name="Freeform 144"/>
              <p:cNvSpPr>
                <a:spLocks/>
              </p:cNvSpPr>
              <p:nvPr userDrawn="1"/>
            </p:nvSpPr>
            <p:spPr bwMode="ltGray">
              <a:xfrm>
                <a:off x="7" y="3837"/>
                <a:ext cx="6" cy="12"/>
              </a:xfrm>
              <a:custGeom>
                <a:avLst/>
                <a:gdLst>
                  <a:gd name="T0" fmla="*/ 6 w 6"/>
                  <a:gd name="T1" fmla="*/ 0 h 12"/>
                  <a:gd name="T2" fmla="*/ 6 w 6"/>
                  <a:gd name="T3" fmla="*/ 0 h 12"/>
                  <a:gd name="T4" fmla="*/ 0 w 6"/>
                  <a:gd name="T5" fmla="*/ 0 h 12"/>
                  <a:gd name="T6" fmla="*/ 0 w 6"/>
                  <a:gd name="T7" fmla="*/ 0 h 12"/>
                  <a:gd name="T8" fmla="*/ 0 w 6"/>
                  <a:gd name="T9" fmla="*/ 12 h 12"/>
                  <a:gd name="T10" fmla="*/ 6 w 6"/>
                  <a:gd name="T11" fmla="*/ 0 h 12"/>
                  <a:gd name="T12" fmla="*/ 6 w 6"/>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12">
                    <a:moveTo>
                      <a:pt x="6" y="0"/>
                    </a:moveTo>
                    <a:lnTo>
                      <a:pt x="6" y="0"/>
                    </a:lnTo>
                    <a:lnTo>
                      <a:pt x="0" y="0"/>
                    </a:lnTo>
                    <a:lnTo>
                      <a:pt x="0" y="12"/>
                    </a:lnTo>
                    <a:lnTo>
                      <a:pt x="6" y="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61" name="Freeform 145"/>
              <p:cNvSpPr>
                <a:spLocks/>
              </p:cNvSpPr>
              <p:nvPr userDrawn="1"/>
            </p:nvSpPr>
            <p:spPr bwMode="ltGray">
              <a:xfrm>
                <a:off x="7" y="2555"/>
                <a:ext cx="30" cy="48"/>
              </a:xfrm>
              <a:custGeom>
                <a:avLst/>
                <a:gdLst>
                  <a:gd name="T0" fmla="*/ 18 w 30"/>
                  <a:gd name="T1" fmla="*/ 48 h 48"/>
                  <a:gd name="T2" fmla="*/ 18 w 30"/>
                  <a:gd name="T3" fmla="*/ 48 h 48"/>
                  <a:gd name="T4" fmla="*/ 30 w 30"/>
                  <a:gd name="T5" fmla="*/ 42 h 48"/>
                  <a:gd name="T6" fmla="*/ 0 w 30"/>
                  <a:gd name="T7" fmla="*/ 0 h 48"/>
                  <a:gd name="T8" fmla="*/ 0 w 30"/>
                  <a:gd name="T9" fmla="*/ 24 h 48"/>
                  <a:gd name="T10" fmla="*/ 18 w 30"/>
                  <a:gd name="T11" fmla="*/ 48 h 48"/>
                  <a:gd name="T12" fmla="*/ 18 w 30"/>
                  <a:gd name="T13" fmla="*/ 48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48">
                    <a:moveTo>
                      <a:pt x="18" y="48"/>
                    </a:moveTo>
                    <a:lnTo>
                      <a:pt x="18" y="48"/>
                    </a:lnTo>
                    <a:lnTo>
                      <a:pt x="30" y="42"/>
                    </a:lnTo>
                    <a:lnTo>
                      <a:pt x="0" y="0"/>
                    </a:lnTo>
                    <a:lnTo>
                      <a:pt x="0" y="24"/>
                    </a:lnTo>
                    <a:lnTo>
                      <a:pt x="18" y="4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62" name="Freeform 146"/>
              <p:cNvSpPr>
                <a:spLocks/>
              </p:cNvSpPr>
              <p:nvPr userDrawn="1"/>
            </p:nvSpPr>
            <p:spPr bwMode="ltGray">
              <a:xfrm>
                <a:off x="7" y="3843"/>
                <a:ext cx="36" cy="66"/>
              </a:xfrm>
              <a:custGeom>
                <a:avLst/>
                <a:gdLst>
                  <a:gd name="T0" fmla="*/ 36 w 36"/>
                  <a:gd name="T1" fmla="*/ 0 h 66"/>
                  <a:gd name="T2" fmla="*/ 24 w 36"/>
                  <a:gd name="T3" fmla="*/ 0 h 66"/>
                  <a:gd name="T4" fmla="*/ 24 w 36"/>
                  <a:gd name="T5" fmla="*/ 0 h 66"/>
                  <a:gd name="T6" fmla="*/ 0 w 36"/>
                  <a:gd name="T7" fmla="*/ 36 h 66"/>
                  <a:gd name="T8" fmla="*/ 0 w 36"/>
                  <a:gd name="T9" fmla="*/ 66 h 66"/>
                  <a:gd name="T10" fmla="*/ 36 w 36"/>
                  <a:gd name="T11" fmla="*/ 0 h 66"/>
                  <a:gd name="T12" fmla="*/ 36 w 36"/>
                  <a:gd name="T13" fmla="*/ 0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 h="66">
                    <a:moveTo>
                      <a:pt x="36" y="0"/>
                    </a:moveTo>
                    <a:lnTo>
                      <a:pt x="24" y="0"/>
                    </a:lnTo>
                    <a:lnTo>
                      <a:pt x="0" y="36"/>
                    </a:lnTo>
                    <a:lnTo>
                      <a:pt x="0" y="66"/>
                    </a:lnTo>
                    <a:lnTo>
                      <a:pt x="36" y="0"/>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63" name="Rectangle 147"/>
              <p:cNvSpPr>
                <a:spLocks noChangeArrowheads="1"/>
              </p:cNvSpPr>
              <p:nvPr userDrawn="1"/>
            </p:nvSpPr>
            <p:spPr bwMode="ltGray">
              <a:xfrm rot="244926">
                <a:off x="1177" y="3201"/>
                <a:ext cx="161"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64" name="Rectangle 148"/>
              <p:cNvSpPr>
                <a:spLocks noChangeArrowheads="1"/>
              </p:cNvSpPr>
              <p:nvPr userDrawn="1"/>
            </p:nvSpPr>
            <p:spPr bwMode="ltGray">
              <a:xfrm rot="-5598588">
                <a:off x="290" y="2386"/>
                <a:ext cx="138" cy="12"/>
              </a:xfrm>
              <a:prstGeom prst="rect">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defTabSz="914400" eaLnBrk="1" fontAlgn="base" hangingPunct="1">
                  <a:spcBef>
                    <a:spcPct val="0"/>
                  </a:spcBef>
                  <a:spcAft>
                    <a:spcPct val="0"/>
                  </a:spcAft>
                  <a:defRPr/>
                </a:pPr>
                <a:endParaRPr lang="en-US" altLang="en-US">
                  <a:solidFill>
                    <a:srgbClr val="FFFFFF"/>
                  </a:solidFill>
                  <a:cs typeface="Arial" charset="0"/>
                </a:endParaRPr>
              </a:p>
            </p:txBody>
          </p:sp>
          <p:sp>
            <p:nvSpPr>
              <p:cNvPr id="1165" name="Freeform 149"/>
              <p:cNvSpPr>
                <a:spLocks/>
              </p:cNvSpPr>
              <p:nvPr userDrawn="1"/>
            </p:nvSpPr>
            <p:spPr bwMode="ltGray">
              <a:xfrm>
                <a:off x="139" y="3573"/>
                <a:ext cx="144" cy="154"/>
              </a:xfrm>
              <a:custGeom>
                <a:avLst/>
                <a:gdLst>
                  <a:gd name="T0" fmla="*/ 0 w 144"/>
                  <a:gd name="T1" fmla="*/ 102 h 154"/>
                  <a:gd name="T2" fmla="*/ 59 w 144"/>
                  <a:gd name="T3" fmla="*/ 154 h 154"/>
                  <a:gd name="T4" fmla="*/ 117 w 144"/>
                  <a:gd name="T5" fmla="*/ 120 h 154"/>
                  <a:gd name="T6" fmla="*/ 62 w 144"/>
                  <a:gd name="T7" fmla="*/ 55 h 154"/>
                  <a:gd name="T8" fmla="*/ 104 w 144"/>
                  <a:gd name="T9" fmla="*/ 34 h 154"/>
                  <a:gd name="T10" fmla="*/ 117 w 144"/>
                  <a:gd name="T11" fmla="*/ 53 h 154"/>
                  <a:gd name="T12" fmla="*/ 141 w 144"/>
                  <a:gd name="T13" fmla="*/ 47 h 154"/>
                  <a:gd name="T14" fmla="*/ 97 w 144"/>
                  <a:gd name="T15" fmla="*/ 2 h 154"/>
                  <a:gd name="T16" fmla="*/ 36 w 144"/>
                  <a:gd name="T17" fmla="*/ 33 h 154"/>
                  <a:gd name="T18" fmla="*/ 90 w 144"/>
                  <a:gd name="T19" fmla="*/ 107 h 154"/>
                  <a:gd name="T20" fmla="*/ 28 w 144"/>
                  <a:gd name="T21" fmla="*/ 101 h 154"/>
                  <a:gd name="T22" fmla="*/ 0 w 144"/>
                  <a:gd name="T23" fmla="*/ 102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1166" name="Freeform 150"/>
              <p:cNvSpPr>
                <a:spLocks/>
              </p:cNvSpPr>
              <p:nvPr userDrawn="1"/>
            </p:nvSpPr>
            <p:spPr bwMode="ltGray">
              <a:xfrm rot="-2857037">
                <a:off x="619" y="3550"/>
                <a:ext cx="68" cy="69"/>
              </a:xfrm>
              <a:custGeom>
                <a:avLst/>
                <a:gdLst>
                  <a:gd name="T0" fmla="*/ 0 w 144"/>
                  <a:gd name="T1" fmla="*/ 1 h 154"/>
                  <a:gd name="T2" fmla="*/ 0 w 144"/>
                  <a:gd name="T3" fmla="*/ 1 h 154"/>
                  <a:gd name="T4" fmla="*/ 1 w 144"/>
                  <a:gd name="T5" fmla="*/ 1 h 154"/>
                  <a:gd name="T6" fmla="*/ 0 w 144"/>
                  <a:gd name="T7" fmla="*/ 0 h 154"/>
                  <a:gd name="T8" fmla="*/ 1 w 144"/>
                  <a:gd name="T9" fmla="*/ 0 h 154"/>
                  <a:gd name="T10" fmla="*/ 1 w 144"/>
                  <a:gd name="T11" fmla="*/ 0 h 154"/>
                  <a:gd name="T12" fmla="*/ 1 w 144"/>
                  <a:gd name="T13" fmla="*/ 0 h 154"/>
                  <a:gd name="T14" fmla="*/ 1 w 144"/>
                  <a:gd name="T15" fmla="*/ 0 h 154"/>
                  <a:gd name="T16" fmla="*/ 0 w 144"/>
                  <a:gd name="T17" fmla="*/ 0 h 154"/>
                  <a:gd name="T18" fmla="*/ 1 w 144"/>
                  <a:gd name="T19" fmla="*/ 1 h 154"/>
                  <a:gd name="T20" fmla="*/ 0 w 144"/>
                  <a:gd name="T21" fmla="*/ 1 h 154"/>
                  <a:gd name="T22" fmla="*/ 0 w 144"/>
                  <a:gd name="T23" fmla="*/ 1 h 1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GB">
                  <a:solidFill>
                    <a:srgbClr val="FFFFFF"/>
                  </a:solidFill>
                  <a:latin typeface="Tahoma" pitchFamily="34" charset="0"/>
                  <a:cs typeface="Arial" charset="0"/>
                </a:endParaRPr>
              </a:p>
            </p:txBody>
          </p:sp>
          <p:sp>
            <p:nvSpPr>
              <p:cNvPr id="85143" name="Freeform 151"/>
              <p:cNvSpPr>
                <a:spLocks/>
              </p:cNvSpPr>
              <p:nvPr userDrawn="1"/>
            </p:nvSpPr>
            <p:spPr bwMode="ltGray">
              <a:xfrm>
                <a:off x="235" y="2503"/>
                <a:ext cx="348" cy="1272"/>
              </a:xfrm>
              <a:custGeom>
                <a:avLst/>
                <a:gdLst>
                  <a:gd name="T0" fmla="*/ 0 w 348"/>
                  <a:gd name="T1" fmla="*/ 0 h 1272"/>
                  <a:gd name="T2" fmla="*/ 287 w 348"/>
                  <a:gd name="T3" fmla="*/ 582 h 1272"/>
                  <a:gd name="T4" fmla="*/ 348 w 348"/>
                  <a:gd name="T5" fmla="*/ 1272 h 1272"/>
                  <a:gd name="T6" fmla="*/ 54 w 348"/>
                  <a:gd name="T7" fmla="*/ 676 h 1272"/>
                  <a:gd name="T8" fmla="*/ 0 w 348"/>
                  <a:gd name="T9" fmla="*/ 0 h 1272"/>
                </a:gdLst>
                <a:ahLst/>
                <a:cxnLst>
                  <a:cxn ang="0">
                    <a:pos x="T0" y="T1"/>
                  </a:cxn>
                  <a:cxn ang="0">
                    <a:pos x="T2" y="T3"/>
                  </a:cxn>
                  <a:cxn ang="0">
                    <a:pos x="T4" y="T5"/>
                  </a:cxn>
                  <a:cxn ang="0">
                    <a:pos x="T6" y="T7"/>
                  </a:cxn>
                  <a:cxn ang="0">
                    <a:pos x="T8" y="T9"/>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a:noFill/>
              </a:ln>
              <a:effectLst/>
              <a:extLst>
                <a:ext uri="{91240B29-F687-4f45-9708-019B960494DF}">
                  <a14:hiddenLine xmlns:a14="http://schemas.microsoft.com/office/drawing/2010/main" xmlns=""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defRPr/>
                </a:pPr>
                <a:endParaRPr lang="en-GB">
                  <a:solidFill>
                    <a:srgbClr val="FFFFFF"/>
                  </a:solidFill>
                  <a:latin typeface="Tahoma" pitchFamily="34" charset="0"/>
                  <a:cs typeface="Arial" charset="0"/>
                </a:endParaRPr>
              </a:p>
            </p:txBody>
          </p:sp>
          <p:sp>
            <p:nvSpPr>
              <p:cNvPr id="85144"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defTabSz="914400" fontAlgn="base">
                  <a:spcBef>
                    <a:spcPct val="0"/>
                  </a:spcBef>
                  <a:spcAft>
                    <a:spcPct val="0"/>
                  </a:spcAft>
                  <a:defRPr/>
                </a:pPr>
                <a:endParaRPr lang="en-GB">
                  <a:solidFill>
                    <a:srgbClr val="FFFFFF"/>
                  </a:solidFill>
                  <a:latin typeface="Tahoma" pitchFamily="34" charset="0"/>
                  <a:cs typeface="Arial" charset="0"/>
                </a:endParaRPr>
              </a:p>
            </p:txBody>
          </p:sp>
        </p:grpSp>
      </p:grpSp>
      <p:sp>
        <p:nvSpPr>
          <p:cNvPr id="85145" name="Rectangle 153"/>
          <p:cNvSpPr>
            <a:spLocks noGrp="1" noRot="1" noChangeArrowheads="1"/>
          </p:cNvSpPr>
          <p:nvPr>
            <p:ph type="title"/>
          </p:nvPr>
        </p:nvSpPr>
        <p:spPr bwMode="auto">
          <a:xfrm>
            <a:off x="301626" y="228600"/>
            <a:ext cx="854075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85146" name="Rectangle 154"/>
          <p:cNvSpPr>
            <a:spLocks noGrp="1" noChangeArrowheads="1"/>
          </p:cNvSpPr>
          <p:nvPr>
            <p:ph type="dt" sz="half" idx="2"/>
          </p:nvPr>
        </p:nvSpPr>
        <p:spPr bwMode="auto">
          <a:xfrm>
            <a:off x="301626" y="6245225"/>
            <a:ext cx="22891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Arial" charset="0"/>
                <a:cs typeface="+mn-cs"/>
              </a:defRPr>
            </a:lvl1pPr>
          </a:lstStyle>
          <a:p>
            <a:pPr defTabSz="914400" fontAlgn="base">
              <a:spcBef>
                <a:spcPct val="0"/>
              </a:spcBef>
              <a:spcAft>
                <a:spcPct val="0"/>
              </a:spcAft>
              <a:defRPr/>
            </a:pPr>
            <a:endParaRPr lang="en-GB">
              <a:solidFill>
                <a:srgbClr val="FFFFFF"/>
              </a:solidFill>
            </a:endParaRPr>
          </a:p>
        </p:txBody>
      </p:sp>
      <p:sp>
        <p:nvSpPr>
          <p:cNvPr id="85147" name="Rectangle 15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Arial" charset="0"/>
                <a:cs typeface="+mn-cs"/>
              </a:defRPr>
            </a:lvl1pPr>
          </a:lstStyle>
          <a:p>
            <a:pPr defTabSz="914400" fontAlgn="base">
              <a:spcBef>
                <a:spcPct val="0"/>
              </a:spcBef>
              <a:spcAft>
                <a:spcPct val="0"/>
              </a:spcAft>
              <a:defRPr/>
            </a:pPr>
            <a:endParaRPr lang="en-GB">
              <a:solidFill>
                <a:srgbClr val="FFFFFF"/>
              </a:solidFill>
            </a:endParaRPr>
          </a:p>
        </p:txBody>
      </p:sp>
      <p:sp>
        <p:nvSpPr>
          <p:cNvPr id="85148" name="Rectangle 156"/>
          <p:cNvSpPr>
            <a:spLocks noGrp="1" noChangeArrowheads="1"/>
          </p:cNvSpPr>
          <p:nvPr>
            <p:ph type="sldNum" sz="quarter" idx="4"/>
          </p:nvPr>
        </p:nvSpPr>
        <p:spPr bwMode="auto">
          <a:xfrm>
            <a:off x="6553200" y="6245225"/>
            <a:ext cx="2289175"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defTabSz="914400" fontAlgn="base">
              <a:spcBef>
                <a:spcPct val="0"/>
              </a:spcBef>
              <a:spcAft>
                <a:spcPct val="0"/>
              </a:spcAft>
              <a:defRPr/>
            </a:pPr>
            <a:fld id="{0F5F108F-FA47-479C-BD84-C83357D1CC7B}" type="slidenum">
              <a:rPr lang="en-GB">
                <a:solidFill>
                  <a:srgbClr val="FFFFFF"/>
                </a:solidFill>
              </a:rPr>
              <a:pPr defTabSz="914400" fontAlgn="base">
                <a:spcBef>
                  <a:spcPct val="0"/>
                </a:spcBef>
                <a:spcAft>
                  <a:spcPct val="0"/>
                </a:spcAft>
                <a:defRPr/>
              </a:pPr>
              <a:t>‹#›</a:t>
            </a:fld>
            <a:endParaRPr lang="en-GB">
              <a:solidFill>
                <a:srgbClr val="FFFFFF"/>
              </a:solidFill>
            </a:endParaRPr>
          </a:p>
        </p:txBody>
      </p:sp>
      <p:sp>
        <p:nvSpPr>
          <p:cNvPr id="85149" name="Rectangle 157"/>
          <p:cNvSpPr>
            <a:spLocks noGrp="1" noRot="1" noChangeArrowheads="1"/>
          </p:cNvSpPr>
          <p:nvPr>
            <p:ph type="body" idx="1"/>
          </p:nvPr>
        </p:nvSpPr>
        <p:spPr bwMode="auto">
          <a:xfrm>
            <a:off x="301626" y="1600200"/>
            <a:ext cx="8540750" cy="4498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2284048060"/>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8.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331640" y="345976"/>
            <a:ext cx="6696744" cy="1066800"/>
          </a:xfrm>
        </p:spPr>
        <p:txBody>
          <a:bodyPr lIns="92075" tIns="46038" rIns="92075" bIns="46038"/>
          <a:lstStyle/>
          <a:p>
            <a:pPr eaLnBrk="1" hangingPunct="1">
              <a:defRPr/>
            </a:pPr>
            <a:r>
              <a:rPr lang="en-US" sz="4000" dirty="0"/>
              <a:t>four suggestions for ways out of our impasse</a:t>
            </a:r>
          </a:p>
        </p:txBody>
      </p:sp>
      <p:sp>
        <p:nvSpPr>
          <p:cNvPr id="6148" name="Rectangle 4"/>
          <p:cNvSpPr>
            <a:spLocks noGrp="1" noChangeArrowheads="1"/>
          </p:cNvSpPr>
          <p:nvPr>
            <p:ph type="body" sz="half" idx="1"/>
          </p:nvPr>
        </p:nvSpPr>
        <p:spPr>
          <a:xfrm>
            <a:off x="72010" y="1772816"/>
            <a:ext cx="5303858" cy="4320406"/>
          </a:xfrm>
        </p:spPr>
        <p:txBody>
          <a:bodyPr lIns="92075" tIns="46038" rIns="92075" bIns="46038"/>
          <a:lstStyle/>
          <a:p>
            <a:pPr marL="446400" indent="-446400" eaLnBrk="1" hangingPunct="1">
              <a:buSzPct val="120000"/>
              <a:buFont typeface="Wingdings" charset="2"/>
              <a:buChar char="ü"/>
              <a:defRPr/>
            </a:pPr>
            <a:r>
              <a:rPr lang="en-US" sz="2400" dirty="0">
                <a:solidFill>
                  <a:schemeClr val="accent3"/>
                </a:solidFill>
              </a:rPr>
              <a:t>identification and study of     highly successful therapists’ methods and characteristics </a:t>
            </a:r>
          </a:p>
          <a:p>
            <a:pPr marL="0" indent="0" eaLnBrk="1" hangingPunct="1">
              <a:buSzTx/>
              <a:buNone/>
              <a:defRPr/>
            </a:pPr>
            <a:endParaRPr lang="en-US" sz="600" dirty="0"/>
          </a:p>
          <a:p>
            <a:pPr marL="446400" indent="-446400" eaLnBrk="1" hangingPunct="1">
              <a:buSzPct val="120000"/>
              <a:buFont typeface="Wingdings" charset="2"/>
              <a:buChar char="ü"/>
              <a:defRPr/>
            </a:pPr>
            <a:r>
              <a:rPr lang="en-US" sz="2400" dirty="0">
                <a:solidFill>
                  <a:schemeClr val="accent3"/>
                </a:solidFill>
              </a:rPr>
              <a:t>routine outcome monitoring to encourage alerts and problem-solving if one is going off track</a:t>
            </a:r>
          </a:p>
          <a:p>
            <a:pPr marL="0" indent="0" eaLnBrk="1" hangingPunct="1">
              <a:buSzTx/>
              <a:buNone/>
              <a:defRPr/>
            </a:pPr>
            <a:endParaRPr lang="en-US" sz="600" dirty="0"/>
          </a:p>
          <a:p>
            <a:pPr marL="446400" indent="-446400" eaLnBrk="1" hangingPunct="1">
              <a:buSzPct val="120000"/>
              <a:buFont typeface="Wingdings" charset="2"/>
              <a:buChar char="ü"/>
              <a:defRPr/>
            </a:pPr>
            <a:r>
              <a:rPr lang="en-US" sz="2400" dirty="0">
                <a:solidFill>
                  <a:schemeClr val="accent3"/>
                </a:solidFill>
              </a:rPr>
              <a:t>teaching &amp; specific training in ‘facilitative interpersonal skills’</a:t>
            </a:r>
          </a:p>
          <a:p>
            <a:pPr marL="0" indent="0" eaLnBrk="1" hangingPunct="1">
              <a:buSzTx/>
              <a:buFont typeface="Arial" charset="0"/>
              <a:buNone/>
              <a:defRPr/>
            </a:pPr>
            <a:endParaRPr lang="en-US" sz="600" dirty="0"/>
          </a:p>
          <a:p>
            <a:pPr marL="446400" indent="-446400" eaLnBrk="1" hangingPunct="1">
              <a:buSzTx/>
              <a:buFont typeface="Wingdings" pitchFamily="2" charset="2"/>
              <a:buChar char="²"/>
              <a:defRPr/>
            </a:pPr>
            <a:r>
              <a:rPr lang="en-US" sz="2400" dirty="0">
                <a:solidFill>
                  <a:srgbClr val="FFCC00"/>
                </a:solidFill>
              </a:rPr>
              <a:t>lessons from emerging research on how people develop excellence </a:t>
            </a:r>
          </a:p>
        </p:txBody>
      </p:sp>
      <p:sp>
        <p:nvSpPr>
          <p:cNvPr id="15365" name="Line 4"/>
          <p:cNvSpPr>
            <a:spLocks noChangeShapeType="1"/>
          </p:cNvSpPr>
          <p:nvPr/>
        </p:nvSpPr>
        <p:spPr bwMode="auto">
          <a:xfrm>
            <a:off x="611188" y="6669088"/>
            <a:ext cx="7848600" cy="0"/>
          </a:xfrm>
          <a:prstGeom prst="line">
            <a:avLst/>
          </a:prstGeom>
          <a:noFill/>
          <a:ln w="47625">
            <a:solidFill>
              <a:schemeClr val="folHlink"/>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en-GB">
              <a:solidFill>
                <a:srgbClr val="FFFFFF"/>
              </a:solidFill>
              <a:latin typeface="Tahoma" pitchFamily="34" charset="0"/>
              <a:cs typeface="Arial" charset="0"/>
            </a:endParaRPr>
          </a:p>
        </p:txBody>
      </p:sp>
      <p:pic>
        <p:nvPicPr>
          <p:cNvPr id="2" name="Picture 1"/>
          <p:cNvPicPr>
            <a:picLocks noChangeAspect="1"/>
          </p:cNvPicPr>
          <p:nvPr/>
        </p:nvPicPr>
        <p:blipFill>
          <a:blip r:embed="rId2"/>
          <a:stretch>
            <a:fillRect/>
          </a:stretch>
        </p:blipFill>
        <p:spPr>
          <a:xfrm>
            <a:off x="5634488" y="2126068"/>
            <a:ext cx="3330000" cy="3391164"/>
          </a:xfrm>
          <a:prstGeom prst="rect">
            <a:avLst/>
          </a:prstGeom>
        </p:spPr>
      </p:pic>
    </p:spTree>
    <p:extLst>
      <p:ext uri="{BB962C8B-B14F-4D97-AF65-F5344CB8AC3E}">
        <p14:creationId xmlns:p14="http://schemas.microsoft.com/office/powerpoint/2010/main" val="25225910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9" name="Line 6"/>
          <p:cNvSpPr>
            <a:spLocks noChangeShapeType="1"/>
          </p:cNvSpPr>
          <p:nvPr/>
        </p:nvSpPr>
        <p:spPr bwMode="auto">
          <a:xfrm>
            <a:off x="603251" y="6741368"/>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graphicFrame>
        <p:nvGraphicFramePr>
          <p:cNvPr id="45060" name="Chart 3"/>
          <p:cNvGraphicFramePr>
            <a:graphicFrameLocks/>
          </p:cNvGraphicFramePr>
          <p:nvPr/>
        </p:nvGraphicFramePr>
        <p:xfrm>
          <a:off x="236538" y="785815"/>
          <a:ext cx="8670925" cy="5229225"/>
        </p:xfrm>
        <a:graphic>
          <a:graphicData uri="http://schemas.openxmlformats.org/presentationml/2006/ole">
            <mc:AlternateContent xmlns:mc="http://schemas.openxmlformats.org/markup-compatibility/2006">
              <mc:Choice xmlns:v="urn:schemas-microsoft-com:vml" Requires="v">
                <p:oleObj spid="_x0000_s2063" name="Worksheet" r:id="rId3" imgW="8669263" imgH="5230821" progId="Excel.Sheet.8">
                  <p:embed/>
                </p:oleObj>
              </mc:Choice>
              <mc:Fallback>
                <p:oleObj name="Worksheet" r:id="rId3" imgW="8669263" imgH="5230821" progId="Excel.Shee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538" y="785815"/>
                        <a:ext cx="8670925" cy="5229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sp>
        <p:nvSpPr>
          <p:cNvPr id="2" name="TextBox 1"/>
          <p:cNvSpPr txBox="1"/>
          <p:nvPr/>
        </p:nvSpPr>
        <p:spPr>
          <a:xfrm>
            <a:off x="539751" y="5622339"/>
            <a:ext cx="7993063" cy="830997"/>
          </a:xfrm>
          <a:prstGeom prst="rect">
            <a:avLst/>
          </a:prstGeom>
          <a:noFill/>
        </p:spPr>
        <p:txBody>
          <a:bodyPr>
            <a:spAutoFit/>
          </a:bodyPr>
          <a:lstStyle/>
          <a:p>
            <a:pPr algn="ctr">
              <a:defRPr/>
            </a:pPr>
            <a:r>
              <a:rPr lang="en-GB" sz="2400" i="1" dirty="0">
                <a:solidFill>
                  <a:schemeClr val="tx2">
                    <a:lumMod val="90000"/>
                  </a:schemeClr>
                </a:solidFill>
                <a:effectLst>
                  <a:outerShdw blurRad="50800" dist="38100" dir="2700000" algn="tl" rotWithShape="0">
                    <a:prstClr val="black">
                      <a:alpha val="40000"/>
                    </a:prstClr>
                  </a:outerShdw>
                </a:effectLst>
                <a:cs typeface="+mn-cs"/>
              </a:rPr>
              <a:t>cumulative time spent in solitary practice over the first eight years of work as a psychotherapist</a:t>
            </a:r>
          </a:p>
        </p:txBody>
      </p:sp>
      <p:pic>
        <p:nvPicPr>
          <p:cNvPr id="6" name="Picture 5"/>
          <p:cNvPicPr>
            <a:picLocks noChangeAspect="1"/>
          </p:cNvPicPr>
          <p:nvPr/>
        </p:nvPicPr>
        <p:blipFill>
          <a:blip r:embed="rId5"/>
          <a:stretch>
            <a:fillRect/>
          </a:stretch>
        </p:blipFill>
        <p:spPr>
          <a:xfrm>
            <a:off x="75373" y="116632"/>
            <a:ext cx="680203" cy="692696"/>
          </a:xfrm>
          <a:prstGeom prst="rect">
            <a:avLst/>
          </a:prstGeom>
        </p:spPr>
      </p:pic>
      <p:sp>
        <p:nvSpPr>
          <p:cNvPr id="111618" name="Rectangle 2"/>
          <p:cNvSpPr>
            <a:spLocks noGrp="1" noRot="1" noChangeArrowheads="1"/>
          </p:cNvSpPr>
          <p:nvPr>
            <p:ph type="title"/>
          </p:nvPr>
        </p:nvSpPr>
        <p:spPr>
          <a:xfrm>
            <a:off x="288478" y="53975"/>
            <a:ext cx="9036050" cy="1143000"/>
          </a:xfrm>
        </p:spPr>
        <p:txBody>
          <a:bodyPr/>
          <a:lstStyle/>
          <a:p>
            <a:pPr eaLnBrk="1" hangingPunct="1">
              <a:defRPr/>
            </a:pPr>
            <a:r>
              <a:rPr lang="en-GB" sz="3800" dirty="0"/>
              <a:t>psychotherapy/deliberate practice</a:t>
            </a:r>
          </a:p>
        </p:txBody>
      </p:sp>
    </p:spTree>
    <p:extLst>
      <p:ext uri="{BB962C8B-B14F-4D97-AF65-F5344CB8AC3E}">
        <p14:creationId xmlns:p14="http://schemas.microsoft.com/office/powerpoint/2010/main" val="368481336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180404" y="-17463"/>
            <a:ext cx="8928100" cy="1143001"/>
          </a:xfrm>
        </p:spPr>
        <p:txBody>
          <a:bodyPr/>
          <a:lstStyle/>
          <a:p>
            <a:pPr eaLnBrk="1" hangingPunct="1">
              <a:defRPr/>
            </a:pPr>
            <a:r>
              <a:rPr lang="en-GB" sz="3800" dirty="0"/>
              <a:t>design &amp; sequencing of training</a:t>
            </a:r>
          </a:p>
        </p:txBody>
      </p:sp>
      <p:sp>
        <p:nvSpPr>
          <p:cNvPr id="46083" name="Line 6"/>
          <p:cNvSpPr>
            <a:spLocks noChangeShapeType="1"/>
          </p:cNvSpPr>
          <p:nvPr/>
        </p:nvSpPr>
        <p:spPr bwMode="auto">
          <a:xfrm>
            <a:off x="541339" y="5949950"/>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pic>
        <p:nvPicPr>
          <p:cNvPr id="4608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238" y="1981200"/>
            <a:ext cx="8913812" cy="37512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541339" y="6094413"/>
            <a:ext cx="8210775" cy="584776"/>
          </a:xfrm>
          <a:prstGeom prst="rect">
            <a:avLst/>
          </a:prstGeom>
          <a:noFill/>
        </p:spPr>
        <p:txBody>
          <a:bodyPr wrap="square">
            <a:spAutoFit/>
          </a:bodyPr>
          <a:lstStyle/>
          <a:p>
            <a:pPr algn="ctr">
              <a:defRPr/>
            </a:pPr>
            <a:r>
              <a:rPr lang="en-GB" sz="1600" dirty="0">
                <a:cs typeface="+mn-cs"/>
              </a:rPr>
              <a:t>Ericsson K. Anders.  (2013). </a:t>
            </a:r>
            <a:r>
              <a:rPr lang="en-GB" sz="1600" i="1" dirty="0">
                <a:effectLst>
                  <a:outerShdw blurRad="38100" dist="38100" dir="2700000" algn="tl">
                    <a:srgbClr val="000000">
                      <a:alpha val="43137"/>
                    </a:srgbClr>
                  </a:outerShdw>
                </a:effectLst>
                <a:cs typeface="+mn-cs"/>
              </a:rPr>
              <a:t>"The science of human excellence meets psychotherapy.”</a:t>
            </a:r>
            <a:r>
              <a:rPr lang="en-GB" sz="1600" dirty="0">
                <a:effectLst>
                  <a:outerShdw blurRad="38100" dist="38100" dir="2700000" algn="tl">
                    <a:srgbClr val="000000">
                      <a:alpha val="43137"/>
                    </a:srgbClr>
                  </a:outerShdw>
                </a:effectLst>
                <a:cs typeface="+mn-cs"/>
              </a:rPr>
              <a:t> lecture at </a:t>
            </a:r>
            <a:r>
              <a:rPr lang="en-GB" sz="1600" i="1" dirty="0">
                <a:effectLst>
                  <a:outerShdw blurRad="38100" dist="38100" dir="2700000" algn="tl">
                    <a:srgbClr val="000000">
                      <a:alpha val="43137"/>
                    </a:srgbClr>
                  </a:outerShdw>
                </a:effectLst>
                <a:cs typeface="+mn-cs"/>
              </a:rPr>
              <a:t>“Achieving clinical excellence conference.”  </a:t>
            </a:r>
            <a:r>
              <a:rPr lang="en-GB" sz="1600" dirty="0">
                <a:effectLst>
                  <a:outerShdw blurRad="38100" dist="38100" dir="2700000" algn="tl">
                    <a:srgbClr val="000000">
                      <a:alpha val="43137"/>
                    </a:srgbClr>
                  </a:outerShdw>
                </a:effectLst>
                <a:cs typeface="+mn-cs"/>
              </a:rPr>
              <a:t>May 17</a:t>
            </a:r>
            <a:r>
              <a:rPr lang="en-GB" sz="1600" baseline="30000" dirty="0">
                <a:effectLst>
                  <a:outerShdw blurRad="38100" dist="38100" dir="2700000" algn="tl">
                    <a:srgbClr val="000000">
                      <a:alpha val="43137"/>
                    </a:srgbClr>
                  </a:outerShdw>
                </a:effectLst>
                <a:cs typeface="+mn-cs"/>
              </a:rPr>
              <a:t>th</a:t>
            </a:r>
            <a:r>
              <a:rPr lang="en-GB" sz="1600" dirty="0">
                <a:effectLst>
                  <a:outerShdw blurRad="38100" dist="38100" dir="2700000" algn="tl">
                    <a:srgbClr val="000000">
                      <a:alpha val="43137"/>
                    </a:srgbClr>
                  </a:outerShdw>
                </a:effectLst>
                <a:cs typeface="+mn-cs"/>
              </a:rPr>
              <a:t>, Amsterdam. </a:t>
            </a:r>
          </a:p>
        </p:txBody>
      </p:sp>
      <p:sp>
        <p:nvSpPr>
          <p:cNvPr id="2" name="TextBox 1"/>
          <p:cNvSpPr txBox="1"/>
          <p:nvPr/>
        </p:nvSpPr>
        <p:spPr>
          <a:xfrm>
            <a:off x="-34925" y="960440"/>
            <a:ext cx="9144000" cy="1015663"/>
          </a:xfrm>
          <a:prstGeom prst="rect">
            <a:avLst/>
          </a:prstGeom>
          <a:noFill/>
        </p:spPr>
        <p:txBody>
          <a:bodyPr>
            <a:spAutoFit/>
          </a:bodyPr>
          <a:lstStyle/>
          <a:p>
            <a:pPr algn="ctr">
              <a:defRPr/>
            </a:pPr>
            <a:r>
              <a:rPr lang="en-GB" sz="2000" i="1" dirty="0">
                <a:solidFill>
                  <a:schemeClr val="tx2">
                    <a:lumMod val="90000"/>
                  </a:schemeClr>
                </a:solidFill>
                <a:effectLst>
                  <a:outerShdw blurRad="50800" dist="38100" dir="2700000" algn="tl" rotWithShape="0">
                    <a:prstClr val="black">
                      <a:alpha val="40000"/>
                    </a:prstClr>
                  </a:outerShdw>
                </a:effectLst>
                <a:cs typeface="+mn-cs"/>
              </a:rPr>
              <a:t>ideally one monitors current performance &amp; then designs specific individualized training activities: there is relevance here both for psychotherapists &amp; clients.</a:t>
            </a:r>
          </a:p>
        </p:txBody>
      </p:sp>
      <p:pic>
        <p:nvPicPr>
          <p:cNvPr id="8" name="Picture 7"/>
          <p:cNvPicPr>
            <a:picLocks noChangeAspect="1"/>
          </p:cNvPicPr>
          <p:nvPr/>
        </p:nvPicPr>
        <p:blipFill>
          <a:blip r:embed="rId3"/>
          <a:stretch>
            <a:fillRect/>
          </a:stretch>
        </p:blipFill>
        <p:spPr>
          <a:xfrm>
            <a:off x="75373" y="116632"/>
            <a:ext cx="680203" cy="692696"/>
          </a:xfrm>
          <a:prstGeom prst="rect">
            <a:avLst/>
          </a:prstGeom>
        </p:spPr>
      </p:pic>
    </p:spTree>
    <p:extLst>
      <p:ext uri="{BB962C8B-B14F-4D97-AF65-F5344CB8AC3E}">
        <p14:creationId xmlns:p14="http://schemas.microsoft.com/office/powerpoint/2010/main" val="186862724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1" name="Rectangle 3"/>
          <p:cNvSpPr>
            <a:spLocks noChangeArrowheads="1"/>
          </p:cNvSpPr>
          <p:nvPr/>
        </p:nvSpPr>
        <p:spPr bwMode="auto">
          <a:xfrm>
            <a:off x="0" y="1600200"/>
            <a:ext cx="7772400" cy="419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spcBef>
                <a:spcPct val="20000"/>
              </a:spcBef>
              <a:buClr>
                <a:schemeClr val="hlink"/>
              </a:buClr>
              <a:buSzPct val="80000"/>
              <a:buFont typeface="Arial" charset="0"/>
              <a:buChar char="►"/>
              <a:defRPr sz="3200">
                <a:solidFill>
                  <a:schemeClr val="tx1"/>
                </a:solidFill>
                <a:latin typeface="Tahoma" pitchFamily="34" charset="0"/>
              </a:defRPr>
            </a:lvl1pPr>
            <a:lvl2pPr marL="742950" indent="-285750" eaLnBrk="0" hangingPunct="0">
              <a:spcBef>
                <a:spcPct val="20000"/>
              </a:spcBef>
              <a:buClr>
                <a:schemeClr val="folHlink"/>
              </a:buClr>
              <a:buFont typeface="Wingdings" pitchFamily="2" charset="2"/>
              <a:buChar char="§"/>
              <a:defRPr sz="2800">
                <a:solidFill>
                  <a:schemeClr val="tx1"/>
                </a:solidFill>
                <a:latin typeface="Tahoma" pitchFamily="34" charset="0"/>
              </a:defRPr>
            </a:lvl2pPr>
            <a:lvl3pPr marL="1143000" indent="-228600" eaLnBrk="0" hangingPunct="0">
              <a:spcBef>
                <a:spcPct val="20000"/>
              </a:spcBef>
              <a:buClr>
                <a:schemeClr val="hlink"/>
              </a:buClr>
              <a:buSzPct val="80000"/>
              <a:buFont typeface="Arial" charset="0"/>
              <a:buChar char="►"/>
              <a:defRPr sz="2400">
                <a:solidFill>
                  <a:schemeClr val="tx1"/>
                </a:solidFill>
                <a:latin typeface="Tahoma" pitchFamily="34" charset="0"/>
              </a:defRPr>
            </a:lvl3pPr>
            <a:lvl4pPr marL="1600200" indent="-228600" eaLnBrk="0" hangingPunct="0">
              <a:spcBef>
                <a:spcPct val="20000"/>
              </a:spcBef>
              <a:buClr>
                <a:schemeClr val="folHlink"/>
              </a:buClr>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Arial" charset="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9pPr>
          </a:lstStyle>
          <a:p>
            <a:pPr>
              <a:buClrTx/>
              <a:buSzTx/>
              <a:buFontTx/>
              <a:buNone/>
            </a:pPr>
            <a:endParaRPr lang="en-US" altLang="en-US" i="1">
              <a:latin typeface="CG Omega" pitchFamily="34" charset="0"/>
            </a:endParaRPr>
          </a:p>
        </p:txBody>
      </p:sp>
      <p:sp>
        <p:nvSpPr>
          <p:cNvPr id="48132" name="Text Box 12"/>
          <p:cNvSpPr txBox="1">
            <a:spLocks noChangeArrowheads="1"/>
          </p:cNvSpPr>
          <p:nvPr/>
        </p:nvSpPr>
        <p:spPr bwMode="auto">
          <a:xfrm>
            <a:off x="498475" y="2001839"/>
            <a:ext cx="184666"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80000"/>
              <a:buFont typeface="Arial" charset="0"/>
              <a:buChar char="►"/>
              <a:defRPr sz="3200">
                <a:solidFill>
                  <a:schemeClr val="tx1"/>
                </a:solidFill>
                <a:latin typeface="Tahoma" pitchFamily="34" charset="0"/>
              </a:defRPr>
            </a:lvl1pPr>
            <a:lvl2pPr marL="742950" indent="-285750" eaLnBrk="0" hangingPunct="0">
              <a:spcBef>
                <a:spcPct val="20000"/>
              </a:spcBef>
              <a:buClr>
                <a:schemeClr val="folHlink"/>
              </a:buClr>
              <a:buFont typeface="Wingdings" pitchFamily="2" charset="2"/>
              <a:buChar char="§"/>
              <a:defRPr sz="2800">
                <a:solidFill>
                  <a:schemeClr val="tx1"/>
                </a:solidFill>
                <a:latin typeface="Tahoma" pitchFamily="34" charset="0"/>
              </a:defRPr>
            </a:lvl2pPr>
            <a:lvl3pPr marL="1143000" indent="-228600" eaLnBrk="0" hangingPunct="0">
              <a:spcBef>
                <a:spcPct val="20000"/>
              </a:spcBef>
              <a:buClr>
                <a:schemeClr val="hlink"/>
              </a:buClr>
              <a:buSzPct val="80000"/>
              <a:buFont typeface="Arial" charset="0"/>
              <a:buChar char="►"/>
              <a:defRPr sz="2400">
                <a:solidFill>
                  <a:schemeClr val="tx1"/>
                </a:solidFill>
                <a:latin typeface="Tahoma" pitchFamily="34" charset="0"/>
              </a:defRPr>
            </a:lvl3pPr>
            <a:lvl4pPr marL="1600200" indent="-228600" eaLnBrk="0" hangingPunct="0">
              <a:spcBef>
                <a:spcPct val="20000"/>
              </a:spcBef>
              <a:buClr>
                <a:schemeClr val="folHlink"/>
              </a:buClr>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Arial" charset="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9pPr>
          </a:lstStyle>
          <a:p>
            <a:pPr eaLnBrk="1" hangingPunct="1">
              <a:spcBef>
                <a:spcPct val="0"/>
              </a:spcBef>
              <a:buClrTx/>
              <a:buSzTx/>
              <a:buFontTx/>
              <a:buNone/>
            </a:pPr>
            <a:endParaRPr lang="en-US" altLang="en-US" sz="2400"/>
          </a:p>
        </p:txBody>
      </p:sp>
      <p:sp>
        <p:nvSpPr>
          <p:cNvPr id="8" name="TextBox 7"/>
          <p:cNvSpPr txBox="1"/>
          <p:nvPr/>
        </p:nvSpPr>
        <p:spPr>
          <a:xfrm>
            <a:off x="701902" y="1124744"/>
            <a:ext cx="7909535" cy="5293757"/>
          </a:xfrm>
          <a:prstGeom prst="rect">
            <a:avLst/>
          </a:prstGeom>
          <a:noFill/>
        </p:spPr>
        <p:txBody>
          <a:bodyPr wrap="square">
            <a:spAutoFit/>
          </a:bodyPr>
          <a:lstStyle/>
          <a:p>
            <a:pPr marL="342900" indent="-342900">
              <a:buClr>
                <a:srgbClr val="FFCC00"/>
              </a:buClr>
              <a:buSzPct val="110000"/>
              <a:buFont typeface="Wingdings" pitchFamily="2" charset="2"/>
              <a:buChar char="ü"/>
              <a:defRPr/>
            </a:pPr>
            <a:r>
              <a:rPr lang="en-GB" sz="2600" dirty="0">
                <a:effectLst>
                  <a:outerShdw blurRad="50800" dist="38100" dir="2700000" algn="tl" rotWithShape="0">
                    <a:prstClr val="black">
                      <a:alpha val="40000"/>
                    </a:prstClr>
                  </a:outerShdw>
                </a:effectLst>
                <a:cs typeface="+mn-cs"/>
              </a:rPr>
              <a:t>clarify overall starting point and overall goal –    an obvious example is an aim to improve the proportion of clients who get to “recovery”.</a:t>
            </a:r>
          </a:p>
          <a:p>
            <a:pPr marL="342900" indent="-342900">
              <a:buClr>
                <a:srgbClr val="FFCC00"/>
              </a:buClr>
              <a:buSzPct val="110000"/>
              <a:buFont typeface="Wingdings" pitchFamily="2" charset="2"/>
              <a:buChar char="ü"/>
              <a:defRPr/>
            </a:pPr>
            <a:r>
              <a:rPr lang="en-GB" sz="2600" dirty="0">
                <a:effectLst>
                  <a:outerShdw blurRad="50800" dist="38100" dir="2700000" algn="tl" rotWithShape="0">
                    <a:prstClr val="black">
                      <a:alpha val="40000"/>
                    </a:prstClr>
                  </a:outerShdw>
                </a:effectLst>
                <a:cs typeface="+mn-cs"/>
              </a:rPr>
              <a:t>choose an important sub-goal that will be a    good building block in reaching the overall goal.</a:t>
            </a:r>
          </a:p>
          <a:p>
            <a:pPr marL="342900" indent="-342900">
              <a:buClr>
                <a:srgbClr val="FFCC00"/>
              </a:buClr>
              <a:buSzPct val="110000"/>
              <a:buFont typeface="Wingdings" pitchFamily="2" charset="2"/>
              <a:buChar char="ü"/>
              <a:defRPr/>
            </a:pPr>
            <a:r>
              <a:rPr lang="en-GB" sz="2600" dirty="0">
                <a:effectLst>
                  <a:outerShdw blurRad="50800" dist="38100" dir="2700000" algn="tl" rotWithShape="0">
                    <a:prstClr val="black">
                      <a:alpha val="40000"/>
                    </a:prstClr>
                  </a:outerShdw>
                </a:effectLst>
                <a:cs typeface="+mn-cs"/>
              </a:rPr>
              <a:t>again clarify one’s starting point and what the targeted sub-goal end state will look like.</a:t>
            </a:r>
          </a:p>
          <a:p>
            <a:pPr marL="342900" indent="-342900">
              <a:buClr>
                <a:srgbClr val="FFCC00"/>
              </a:buClr>
              <a:buSzPct val="110000"/>
              <a:buFont typeface="Wingdings" pitchFamily="2" charset="2"/>
              <a:buChar char="ü"/>
              <a:defRPr/>
            </a:pPr>
            <a:r>
              <a:rPr lang="en-GB" sz="2600" b="1" i="1" dirty="0">
                <a:effectLst>
                  <a:outerShdw blurRad="50800" dist="38100" dir="2700000" algn="tl" rotWithShape="0">
                    <a:prstClr val="black">
                      <a:alpha val="40000"/>
                    </a:prstClr>
                  </a:outerShdw>
                </a:effectLst>
                <a:cs typeface="+mn-cs"/>
              </a:rPr>
              <a:t>deliberate practice </a:t>
            </a:r>
            <a:r>
              <a:rPr lang="en-GB" sz="2600" dirty="0">
                <a:effectLst>
                  <a:outerShdw blurRad="50800" dist="38100" dir="2700000" algn="tl" rotWithShape="0">
                    <a:prstClr val="black">
                      <a:alpha val="40000"/>
                    </a:prstClr>
                  </a:outerShdw>
                </a:effectLst>
                <a:cs typeface="+mn-cs"/>
              </a:rPr>
              <a:t>of sub-goal building block</a:t>
            </a:r>
            <a:endParaRPr lang="en-GB" sz="2600" b="1" dirty="0">
              <a:effectLst>
                <a:outerShdw blurRad="50800" dist="38100" dir="2700000" algn="tl" rotWithShape="0">
                  <a:prstClr val="black">
                    <a:alpha val="40000"/>
                  </a:prstClr>
                </a:outerShdw>
              </a:effectLst>
              <a:cs typeface="+mn-cs"/>
            </a:endParaRPr>
          </a:p>
          <a:p>
            <a:pPr marL="342900" indent="-342900">
              <a:buClr>
                <a:srgbClr val="FFCC00"/>
              </a:buClr>
              <a:buSzPct val="110000"/>
              <a:buFont typeface="Wingdings" pitchFamily="2" charset="2"/>
              <a:buChar char="ü"/>
              <a:defRPr/>
            </a:pPr>
            <a:r>
              <a:rPr lang="en-GB" sz="2600" dirty="0">
                <a:effectLst>
                  <a:outerShdw blurRad="50800" dist="38100" dir="2700000" algn="tl" rotWithShape="0">
                    <a:prstClr val="black">
                      <a:alpha val="40000"/>
                    </a:prstClr>
                  </a:outerShdw>
                </a:effectLst>
                <a:cs typeface="+mn-cs"/>
              </a:rPr>
              <a:t>fast, accurate feedback, the challenge repeated  many times, gradual incremental progress</a:t>
            </a:r>
          </a:p>
          <a:p>
            <a:pPr marL="342900" indent="-342900">
              <a:buClr>
                <a:srgbClr val="FFCC00"/>
              </a:buClr>
              <a:buSzPct val="110000"/>
              <a:buFont typeface="Wingdings" pitchFamily="2" charset="2"/>
              <a:buChar char="ü"/>
              <a:defRPr/>
            </a:pPr>
            <a:r>
              <a:rPr lang="en-GB" sz="2600" dirty="0">
                <a:effectLst>
                  <a:outerShdw blurRad="50800" dist="38100" dir="2700000" algn="tl" rotWithShape="0">
                    <a:prstClr val="black">
                      <a:alpha val="40000"/>
                    </a:prstClr>
                  </a:outerShdw>
                </a:effectLst>
                <a:cs typeface="+mn-cs"/>
              </a:rPr>
              <a:t>select further building block sub-goals to work on</a:t>
            </a:r>
          </a:p>
          <a:p>
            <a:pPr marL="342900" indent="-342900">
              <a:buClr>
                <a:srgbClr val="FFCC00"/>
              </a:buClr>
              <a:buSzPct val="110000"/>
              <a:buFont typeface="Wingdings" pitchFamily="2" charset="2"/>
              <a:buChar char="ü"/>
              <a:defRPr/>
            </a:pPr>
            <a:r>
              <a:rPr lang="en-GB" sz="2600" dirty="0">
                <a:effectLst>
                  <a:outerShdw blurRad="50800" dist="38100" dir="2700000" algn="tl" rotWithShape="0">
                    <a:prstClr val="black">
                      <a:alpha val="40000"/>
                    </a:prstClr>
                  </a:outerShdw>
                </a:effectLst>
                <a:cs typeface="+mn-cs"/>
              </a:rPr>
              <a:t>monitor progress to main over-arching goal</a:t>
            </a:r>
          </a:p>
          <a:p>
            <a:pPr marL="342900" indent="-342900">
              <a:buClr>
                <a:srgbClr val="FFCC00"/>
              </a:buClr>
              <a:buSzPct val="110000"/>
              <a:buFont typeface="Wingdings" pitchFamily="2" charset="2"/>
              <a:buChar char="ü"/>
              <a:defRPr/>
            </a:pPr>
            <a:r>
              <a:rPr lang="en-GB" sz="2600" dirty="0">
                <a:effectLst>
                  <a:outerShdw blurRad="50800" dist="38100" dir="2700000" algn="tl" rotWithShape="0">
                    <a:prstClr val="black">
                      <a:alpha val="40000"/>
                    </a:prstClr>
                  </a:outerShdw>
                </a:effectLst>
                <a:cs typeface="+mn-cs"/>
              </a:rPr>
              <a:t>                                  … badminton example!</a:t>
            </a:r>
          </a:p>
        </p:txBody>
      </p:sp>
      <p:sp>
        <p:nvSpPr>
          <p:cNvPr id="48134" name="Line 6"/>
          <p:cNvSpPr>
            <a:spLocks noChangeShapeType="1"/>
          </p:cNvSpPr>
          <p:nvPr/>
        </p:nvSpPr>
        <p:spPr bwMode="auto">
          <a:xfrm>
            <a:off x="576264" y="6597352"/>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pic>
        <p:nvPicPr>
          <p:cNvPr id="7" name="Picture 6"/>
          <p:cNvPicPr>
            <a:picLocks noChangeAspect="1"/>
          </p:cNvPicPr>
          <p:nvPr/>
        </p:nvPicPr>
        <p:blipFill>
          <a:blip r:embed="rId2"/>
          <a:stretch>
            <a:fillRect/>
          </a:stretch>
        </p:blipFill>
        <p:spPr>
          <a:xfrm>
            <a:off x="75373" y="116632"/>
            <a:ext cx="680203" cy="692696"/>
          </a:xfrm>
          <a:prstGeom prst="rect">
            <a:avLst/>
          </a:prstGeom>
        </p:spPr>
      </p:pic>
      <p:sp>
        <p:nvSpPr>
          <p:cNvPr id="14338" name="Rectangle 2"/>
          <p:cNvSpPr>
            <a:spLocks noGrp="1" noChangeArrowheads="1"/>
          </p:cNvSpPr>
          <p:nvPr>
            <p:ph type="title"/>
          </p:nvPr>
        </p:nvSpPr>
        <p:spPr>
          <a:xfrm>
            <a:off x="139252" y="57943"/>
            <a:ext cx="9185276" cy="1066801"/>
          </a:xfrm>
        </p:spPr>
        <p:txBody>
          <a:bodyPr lIns="92075" tIns="46038" rIns="92075" bIns="46038"/>
          <a:lstStyle/>
          <a:p>
            <a:pPr eaLnBrk="1" hangingPunct="1">
              <a:defRPr/>
            </a:pPr>
            <a:r>
              <a:rPr lang="en-US" sz="4000" dirty="0"/>
              <a:t>developing expertise research</a:t>
            </a:r>
          </a:p>
        </p:txBody>
      </p:sp>
    </p:spTree>
    <p:extLst>
      <p:ext uri="{BB962C8B-B14F-4D97-AF65-F5344CB8AC3E}">
        <p14:creationId xmlns:p14="http://schemas.microsoft.com/office/powerpoint/2010/main" val="110649523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3907" name="Rectangle 3"/>
          <p:cNvSpPr>
            <a:spLocks noGrp="1" noRot="1" noChangeArrowheads="1"/>
          </p:cNvSpPr>
          <p:nvPr>
            <p:ph type="body" idx="1"/>
          </p:nvPr>
        </p:nvSpPr>
        <p:spPr>
          <a:xfrm>
            <a:off x="0" y="1052513"/>
            <a:ext cx="9036496" cy="5472112"/>
          </a:xfrm>
        </p:spPr>
        <p:txBody>
          <a:bodyPr lIns="92075" tIns="46038" rIns="92075" bIns="46038"/>
          <a:lstStyle/>
          <a:p>
            <a:pPr eaLnBrk="1" hangingPunct="1">
              <a:buClr>
                <a:srgbClr val="FFCC00"/>
              </a:buClr>
              <a:buSzPct val="110000"/>
              <a:buFont typeface="Wingdings" pitchFamily="2" charset="2"/>
              <a:buChar char="³"/>
              <a:defRPr/>
            </a:pPr>
            <a:r>
              <a:rPr lang="en-US" sz="1600" dirty="0"/>
              <a:t>Ericsson, K. A. (2015). </a:t>
            </a:r>
            <a:r>
              <a:rPr lang="en-US" sz="1600" i="1" dirty="0"/>
              <a:t>"Acquisition and maintenance of medical expertise: a perspective from the expert-performance approach with deliberate practice." </a:t>
            </a:r>
            <a:r>
              <a:rPr lang="en-US" sz="1600" u="sng" dirty="0" err="1"/>
              <a:t>Acad</a:t>
            </a:r>
            <a:r>
              <a:rPr lang="en-US" sz="1600" u="sng" dirty="0"/>
              <a:t> Med </a:t>
            </a:r>
            <a:r>
              <a:rPr lang="en-US" sz="1600" b="1" u="sng" dirty="0"/>
              <a:t>90</a:t>
            </a:r>
            <a:r>
              <a:rPr lang="en-US" sz="1600" u="sng" dirty="0"/>
              <a:t>(11): 1471-1486.</a:t>
            </a:r>
          </a:p>
          <a:p>
            <a:pPr eaLnBrk="1" hangingPunct="1">
              <a:buClr>
                <a:srgbClr val="FFCC00"/>
              </a:buClr>
              <a:buSzPct val="110000"/>
              <a:buFont typeface="Wingdings" pitchFamily="2" charset="2"/>
              <a:buChar char="³"/>
              <a:defRPr/>
            </a:pPr>
            <a:r>
              <a:rPr lang="en-US" sz="1600" dirty="0"/>
              <a:t>Hashimoto, D. A., et al. (2015). </a:t>
            </a:r>
            <a:r>
              <a:rPr lang="en-US" sz="1600" i="1" dirty="0"/>
              <a:t>"Deliberate practice enhances quality of laparoscopic surgical performance in a randomized controlled trial: from arrested development to expert performance."  </a:t>
            </a:r>
            <a:r>
              <a:rPr lang="en-US" sz="1600" u="sng" dirty="0" err="1"/>
              <a:t>Surg</a:t>
            </a:r>
            <a:r>
              <a:rPr lang="en-US" sz="1600" u="sng" dirty="0"/>
              <a:t> </a:t>
            </a:r>
            <a:r>
              <a:rPr lang="en-US" sz="1600" u="sng" dirty="0" err="1"/>
              <a:t>Endosc</a:t>
            </a:r>
            <a:r>
              <a:rPr lang="en-US" sz="1600" u="sng" dirty="0"/>
              <a:t> </a:t>
            </a:r>
            <a:r>
              <a:rPr lang="en-US" sz="1600" b="1" u="sng" dirty="0"/>
              <a:t>29</a:t>
            </a:r>
            <a:r>
              <a:rPr lang="en-US" sz="1600" u="sng" dirty="0"/>
              <a:t>(11): 3154-3162.</a:t>
            </a:r>
            <a:endParaRPr lang="en-GB" sz="1600" dirty="0"/>
          </a:p>
          <a:p>
            <a:pPr eaLnBrk="1" hangingPunct="1">
              <a:buClr>
                <a:srgbClr val="FFCC00"/>
              </a:buClr>
              <a:buSzPct val="110000"/>
              <a:buFont typeface="Wingdings" pitchFamily="2" charset="2"/>
              <a:buChar char="³"/>
              <a:defRPr/>
            </a:pPr>
            <a:r>
              <a:rPr lang="en-GB" sz="1600" dirty="0"/>
              <a:t>Ericsson, K. A.  (2013)  </a:t>
            </a:r>
            <a:r>
              <a:rPr lang="en-GB" sz="1600" i="1" dirty="0"/>
              <a:t>“The science of excellence meets psychotherapy.”       </a:t>
            </a:r>
            <a:r>
              <a:rPr lang="en-GB" sz="1600" dirty="0"/>
              <a:t>lecture at </a:t>
            </a:r>
            <a:r>
              <a:rPr lang="en-GB" sz="1600" i="1" dirty="0"/>
              <a:t>“Achieving clinical excellence conference” </a:t>
            </a:r>
            <a:r>
              <a:rPr lang="en-GB" sz="1600" dirty="0"/>
              <a:t>, May 17</a:t>
            </a:r>
            <a:r>
              <a:rPr lang="en-GB" sz="1600" baseline="30000" dirty="0"/>
              <a:t>th</a:t>
            </a:r>
            <a:r>
              <a:rPr lang="en-GB" sz="1600" dirty="0"/>
              <a:t>, Amsterdam.</a:t>
            </a:r>
          </a:p>
          <a:p>
            <a:pPr eaLnBrk="1" hangingPunct="1">
              <a:buClr>
                <a:srgbClr val="FFCC00"/>
              </a:buClr>
              <a:buSzPct val="110000"/>
              <a:buFont typeface="Wingdings" pitchFamily="2" charset="2"/>
              <a:buChar char="³"/>
              <a:defRPr/>
            </a:pPr>
            <a:r>
              <a:rPr lang="en-GB" sz="1600" dirty="0"/>
              <a:t>Ericsson, K. A., K. </a:t>
            </a:r>
            <a:r>
              <a:rPr lang="en-GB" sz="1600" dirty="0" err="1"/>
              <a:t>Nandagopal</a:t>
            </a:r>
            <a:r>
              <a:rPr lang="en-GB" sz="1600" dirty="0"/>
              <a:t>, et al. (2009). </a:t>
            </a:r>
            <a:r>
              <a:rPr lang="en-GB" sz="1600" i="1" dirty="0"/>
              <a:t>"Toward a science of exceptional achievement: Attaining superior performance through deliberate practice."</a:t>
            </a:r>
            <a:r>
              <a:rPr lang="en-GB" sz="1600" dirty="0"/>
              <a:t>  Ann N Y </a:t>
            </a:r>
            <a:r>
              <a:rPr lang="en-GB" sz="1600" dirty="0" err="1"/>
              <a:t>Acad</a:t>
            </a:r>
            <a:r>
              <a:rPr lang="en-GB" sz="1600" dirty="0"/>
              <a:t> </a:t>
            </a:r>
            <a:r>
              <a:rPr lang="en-GB" sz="1600" dirty="0" err="1"/>
              <a:t>Sci</a:t>
            </a:r>
            <a:r>
              <a:rPr lang="en-GB" sz="1600" dirty="0"/>
              <a:t> 1172: 199-217. </a:t>
            </a:r>
          </a:p>
          <a:p>
            <a:pPr eaLnBrk="1" hangingPunct="1">
              <a:buClr>
                <a:srgbClr val="FFCC00"/>
              </a:buClr>
              <a:buSzPct val="110000"/>
              <a:buFont typeface="Wingdings" pitchFamily="2" charset="2"/>
              <a:buChar char="³"/>
              <a:defRPr/>
            </a:pPr>
            <a:r>
              <a:rPr lang="en-GB" sz="1600" dirty="0"/>
              <a:t>Ericsson, K. A. (2008). </a:t>
            </a:r>
            <a:r>
              <a:rPr lang="en-GB" sz="1600" i="1" dirty="0"/>
              <a:t>"Deliberate practice and acquisition of expert performance: A general overview."</a:t>
            </a:r>
            <a:r>
              <a:rPr lang="en-GB" sz="1600" dirty="0"/>
              <a:t>  </a:t>
            </a:r>
            <a:r>
              <a:rPr lang="en-GB" sz="1600" dirty="0" err="1"/>
              <a:t>Acad</a:t>
            </a:r>
            <a:r>
              <a:rPr lang="en-GB" sz="1600" dirty="0"/>
              <a:t> </a:t>
            </a:r>
            <a:r>
              <a:rPr lang="en-GB" sz="1600" dirty="0" err="1"/>
              <a:t>Emerg</a:t>
            </a:r>
            <a:r>
              <a:rPr lang="en-GB" sz="1600" dirty="0"/>
              <a:t> Med 15(11): 988-994.  </a:t>
            </a:r>
          </a:p>
          <a:p>
            <a:pPr eaLnBrk="1" hangingPunct="1">
              <a:buClr>
                <a:srgbClr val="FFCC00"/>
              </a:buClr>
              <a:buSzPct val="110000"/>
              <a:buFont typeface="Wingdings" pitchFamily="2" charset="2"/>
              <a:buChar char="³"/>
              <a:defRPr/>
            </a:pPr>
            <a:r>
              <a:rPr lang="en-GB" sz="1600" dirty="0"/>
              <a:t>Ericsson, K. A., J. t. Whyte, et al. (2007). </a:t>
            </a:r>
            <a:r>
              <a:rPr lang="en-GB" sz="1600" i="1" dirty="0"/>
              <a:t>"Expert performance in nursing: Reviewing research on expertise in nursing within the framework of the expert-performance approach.“  </a:t>
            </a:r>
            <a:r>
              <a:rPr lang="fr-FR" sz="1600" dirty="0"/>
              <a:t>ANS </a:t>
            </a:r>
            <a:r>
              <a:rPr lang="fr-FR" sz="1600" dirty="0" err="1"/>
              <a:t>Adv</a:t>
            </a:r>
            <a:r>
              <a:rPr lang="fr-FR" sz="1600" dirty="0"/>
              <a:t> </a:t>
            </a:r>
            <a:r>
              <a:rPr lang="fr-FR" sz="1600" dirty="0" err="1"/>
              <a:t>Nurs</a:t>
            </a:r>
            <a:r>
              <a:rPr lang="fr-FR" sz="1600" dirty="0"/>
              <a:t> </a:t>
            </a:r>
            <a:r>
              <a:rPr lang="fr-FR" sz="1600" dirty="0" err="1"/>
              <a:t>Sci</a:t>
            </a:r>
            <a:r>
              <a:rPr lang="fr-FR" sz="1600" dirty="0"/>
              <a:t> 30(1): E58-71.</a:t>
            </a:r>
            <a:endParaRPr lang="en-GB" sz="1600" i="1" dirty="0"/>
          </a:p>
          <a:p>
            <a:pPr eaLnBrk="1" hangingPunct="1">
              <a:buClr>
                <a:srgbClr val="FFCC00"/>
              </a:buClr>
              <a:buSzPct val="110000"/>
              <a:buFont typeface="Wingdings" pitchFamily="2" charset="2"/>
              <a:buChar char="³"/>
              <a:defRPr/>
            </a:pPr>
            <a:r>
              <a:rPr lang="en-GB" sz="1600" dirty="0"/>
              <a:t>Ericsson, K. A., M. J. </a:t>
            </a:r>
            <a:r>
              <a:rPr lang="en-GB" sz="1600" dirty="0" err="1"/>
              <a:t>Prietula</a:t>
            </a:r>
            <a:r>
              <a:rPr lang="en-GB" sz="1600" dirty="0"/>
              <a:t>, et al. (2007). </a:t>
            </a:r>
            <a:r>
              <a:rPr lang="en-GB" sz="1600" i="1" dirty="0"/>
              <a:t>"The making of an expert."</a:t>
            </a:r>
            <a:r>
              <a:rPr lang="en-GB" sz="1600" dirty="0"/>
              <a:t>  </a:t>
            </a:r>
            <a:r>
              <a:rPr lang="en-GB" sz="1600" dirty="0" err="1"/>
              <a:t>Harv</a:t>
            </a:r>
            <a:r>
              <a:rPr lang="en-GB" sz="1600" dirty="0"/>
              <a:t> Bus Rev 85(7-8): 114-121, 193.</a:t>
            </a:r>
          </a:p>
          <a:p>
            <a:pPr eaLnBrk="1" hangingPunct="1">
              <a:buClr>
                <a:srgbClr val="FFCC00"/>
              </a:buClr>
              <a:buSzPct val="110000"/>
              <a:buFont typeface="Wingdings" pitchFamily="2" charset="2"/>
              <a:buChar char="³"/>
              <a:defRPr/>
            </a:pPr>
            <a:r>
              <a:rPr lang="en-GB" sz="1600" dirty="0"/>
              <a:t>Ericsson, K. A. (2007). </a:t>
            </a:r>
            <a:r>
              <a:rPr lang="en-GB" sz="1600" i="1" dirty="0"/>
              <a:t>"An expert-performance perspective of research on medical expertise: The study of clinical performance."</a:t>
            </a:r>
            <a:r>
              <a:rPr lang="en-GB" sz="1600" dirty="0"/>
              <a:t>   Med </a:t>
            </a:r>
            <a:r>
              <a:rPr lang="en-GB" sz="1600" dirty="0" err="1"/>
              <a:t>Educ</a:t>
            </a:r>
            <a:r>
              <a:rPr lang="en-GB" sz="1600" dirty="0"/>
              <a:t> 41(12): 1124-1130.</a:t>
            </a:r>
          </a:p>
          <a:p>
            <a:pPr eaLnBrk="1" hangingPunct="1">
              <a:buClr>
                <a:schemeClr val="accent1"/>
              </a:buClr>
              <a:buSzTx/>
              <a:buFont typeface="Wingdings" pitchFamily="2" charset="2"/>
              <a:buChar char="³"/>
              <a:defRPr/>
            </a:pPr>
            <a:endParaRPr lang="en-GB" sz="1800" dirty="0"/>
          </a:p>
          <a:p>
            <a:pPr eaLnBrk="1" hangingPunct="1">
              <a:buClr>
                <a:schemeClr val="accent1"/>
              </a:buClr>
              <a:buSzTx/>
              <a:buFont typeface="Wingdings" pitchFamily="2" charset="2"/>
              <a:buChar char="³"/>
              <a:defRPr/>
            </a:pPr>
            <a:endParaRPr lang="en-GB" sz="1800" dirty="0"/>
          </a:p>
        </p:txBody>
      </p:sp>
      <p:sp>
        <p:nvSpPr>
          <p:cNvPr id="31748" name="Line 4"/>
          <p:cNvSpPr>
            <a:spLocks noChangeShapeType="1"/>
          </p:cNvSpPr>
          <p:nvPr/>
        </p:nvSpPr>
        <p:spPr bwMode="auto">
          <a:xfrm>
            <a:off x="784225" y="6669088"/>
            <a:ext cx="7532688" cy="0"/>
          </a:xfrm>
          <a:prstGeom prst="line">
            <a:avLst/>
          </a:prstGeom>
          <a:noFill/>
          <a:ln w="50800">
            <a:solidFill>
              <a:schemeClr val="folHlink"/>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p>
        </p:txBody>
      </p:sp>
      <p:pic>
        <p:nvPicPr>
          <p:cNvPr id="5" name="Picture 4"/>
          <p:cNvPicPr>
            <a:picLocks noChangeAspect="1"/>
          </p:cNvPicPr>
          <p:nvPr/>
        </p:nvPicPr>
        <p:blipFill>
          <a:blip r:embed="rId3"/>
          <a:stretch>
            <a:fillRect/>
          </a:stretch>
        </p:blipFill>
        <p:spPr>
          <a:xfrm>
            <a:off x="75373" y="116632"/>
            <a:ext cx="680203" cy="692696"/>
          </a:xfrm>
          <a:prstGeom prst="rect">
            <a:avLst/>
          </a:prstGeom>
        </p:spPr>
      </p:pic>
      <p:sp>
        <p:nvSpPr>
          <p:cNvPr id="123906" name="Rectangle 2"/>
          <p:cNvSpPr>
            <a:spLocks noGrp="1" noRot="1" noChangeArrowheads="1"/>
          </p:cNvSpPr>
          <p:nvPr>
            <p:ph type="title"/>
          </p:nvPr>
        </p:nvSpPr>
        <p:spPr>
          <a:xfrm>
            <a:off x="250825" y="130175"/>
            <a:ext cx="8612188" cy="850900"/>
          </a:xfrm>
        </p:spPr>
        <p:txBody>
          <a:bodyPr lIns="92075" tIns="46038" rIns="92075" bIns="46038" anchor="b"/>
          <a:lstStyle/>
          <a:p>
            <a:pPr eaLnBrk="1" hangingPunct="1">
              <a:defRPr/>
            </a:pPr>
            <a:r>
              <a:rPr lang="en-US" sz="4000" dirty="0" err="1"/>
              <a:t>ericsson</a:t>
            </a:r>
            <a:r>
              <a:rPr lang="en-US" sz="4000" dirty="0"/>
              <a:t> &amp; achieving excellence</a:t>
            </a:r>
          </a:p>
        </p:txBody>
      </p:sp>
    </p:spTree>
    <p:extLst>
      <p:ext uri="{BB962C8B-B14F-4D97-AF65-F5344CB8AC3E}">
        <p14:creationId xmlns:p14="http://schemas.microsoft.com/office/powerpoint/2010/main" val="398130881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9" name="Rectangle 3"/>
          <p:cNvSpPr>
            <a:spLocks noGrp="1" noRot="1" noChangeArrowheads="1"/>
          </p:cNvSpPr>
          <p:nvPr>
            <p:ph type="body" idx="1"/>
          </p:nvPr>
        </p:nvSpPr>
        <p:spPr>
          <a:xfrm>
            <a:off x="723482" y="1163044"/>
            <a:ext cx="7844361" cy="4604707"/>
          </a:xfrm>
        </p:spPr>
        <p:txBody>
          <a:bodyPr/>
          <a:lstStyle/>
          <a:p>
            <a:pPr marL="0" indent="0" eaLnBrk="1" hangingPunct="1">
              <a:buSzTx/>
              <a:buFont typeface="Arial" charset="0"/>
              <a:buNone/>
              <a:defRPr/>
            </a:pPr>
            <a:r>
              <a:rPr lang="en-GB" sz="2400" i="1" dirty="0">
                <a:effectLst>
                  <a:outerShdw blurRad="50800" dist="38100" dir="2700000" algn="tl" rotWithShape="0">
                    <a:prstClr val="black">
                      <a:alpha val="40000"/>
                    </a:prstClr>
                  </a:outerShdw>
                </a:effectLst>
              </a:rPr>
              <a:t>“Traditionally, professional expertise has been judged by length of experience, reputation, and perceived mastery of knowledge and skill. Unfortunately, recent research demonstrates only a weak relationship between these indicators of expertise and actual, observed performance … </a:t>
            </a:r>
            <a:r>
              <a:rPr lang="en-GB" sz="2400" i="1" u="sng" dirty="0">
                <a:effectLst>
                  <a:outerShdw blurRad="50800" dist="38100" dir="2700000" algn="tl" rotWithShape="0">
                    <a:prstClr val="black">
                      <a:alpha val="40000"/>
                    </a:prstClr>
                  </a:outerShdw>
                </a:effectLst>
              </a:rPr>
              <a:t>Expert performance can, however, be traced to active engagement in deliberate practice (DP), where training</a:t>
            </a:r>
            <a:r>
              <a:rPr lang="en-GB" sz="2400" i="1" dirty="0">
                <a:effectLst>
                  <a:outerShdw blurRad="50800" dist="38100" dir="2700000" algn="tl" rotWithShape="0">
                    <a:prstClr val="black">
                      <a:alpha val="40000"/>
                    </a:prstClr>
                  </a:outerShdw>
                </a:effectLst>
              </a:rPr>
              <a:t> (often designed and arranged by their teachers and coaches) </a:t>
            </a:r>
            <a:r>
              <a:rPr lang="en-GB" sz="2400" i="1" u="sng" dirty="0">
                <a:effectLst>
                  <a:outerShdw blurRad="50800" dist="38100" dir="2700000" algn="tl" rotWithShape="0">
                    <a:prstClr val="black">
                      <a:alpha val="40000"/>
                    </a:prstClr>
                  </a:outerShdw>
                </a:effectLst>
              </a:rPr>
              <a:t>is focused on improving particular tasks.  DP also involves the provision of immediate feedback, time for problem-solving and evaluation, and opportunities for repeated performance to refine </a:t>
            </a:r>
            <a:r>
              <a:rPr lang="en-GB" sz="2400" i="1" u="sng" dirty="0" err="1">
                <a:effectLst>
                  <a:outerShdw blurRad="50800" dist="38100" dir="2700000" algn="tl" rotWithShape="0">
                    <a:prstClr val="black">
                      <a:alpha val="40000"/>
                    </a:prstClr>
                  </a:outerShdw>
                </a:effectLst>
              </a:rPr>
              <a:t>behavio</a:t>
            </a:r>
            <a:r>
              <a:rPr lang="en-GB" sz="2400" i="1" dirty="0" err="1">
                <a:effectLst>
                  <a:outerShdw blurRad="50800" dist="38100" dir="2700000" algn="tl" rotWithShape="0">
                    <a:prstClr val="black">
                      <a:alpha val="40000"/>
                    </a:prstClr>
                  </a:outerShdw>
                </a:effectLst>
              </a:rPr>
              <a:t>r</a:t>
            </a:r>
            <a:r>
              <a:rPr lang="en-GB" sz="2400" i="1" dirty="0">
                <a:effectLst>
                  <a:outerShdw blurRad="50800" dist="38100" dir="2700000" algn="tl" rotWithShape="0">
                    <a:prstClr val="black">
                      <a:alpha val="40000"/>
                    </a:prstClr>
                  </a:outerShdw>
                </a:effectLst>
              </a:rPr>
              <a:t>.”</a:t>
            </a:r>
          </a:p>
        </p:txBody>
      </p:sp>
      <p:sp>
        <p:nvSpPr>
          <p:cNvPr id="8197" name="Text Box 5"/>
          <p:cNvSpPr txBox="1">
            <a:spLocks noChangeArrowheads="1"/>
          </p:cNvSpPr>
          <p:nvPr/>
        </p:nvSpPr>
        <p:spPr bwMode="auto">
          <a:xfrm>
            <a:off x="323528" y="6165852"/>
            <a:ext cx="8496053"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r>
              <a:rPr lang="en-GB" sz="1600" dirty="0">
                <a:effectLst>
                  <a:outerShdw blurRad="38100" dist="38100" dir="2700000" algn="tl">
                    <a:srgbClr val="000000">
                      <a:alpha val="43137"/>
                    </a:srgbClr>
                  </a:outerShdw>
                </a:effectLst>
                <a:cs typeface="+mn-cs"/>
              </a:rPr>
              <a:t>Ericsson, K. A. (2008). </a:t>
            </a:r>
            <a:r>
              <a:rPr lang="en-GB" sz="1600" i="1" dirty="0">
                <a:effectLst>
                  <a:outerShdw blurRad="38100" dist="38100" dir="2700000" algn="tl">
                    <a:srgbClr val="000000">
                      <a:alpha val="43137"/>
                    </a:srgbClr>
                  </a:outerShdw>
                </a:effectLst>
                <a:cs typeface="+mn-cs"/>
              </a:rPr>
              <a:t>"Deliberate practice and acquisition of expert performance: A general overview."</a:t>
            </a:r>
            <a:r>
              <a:rPr lang="en-GB" sz="1600" dirty="0">
                <a:effectLst>
                  <a:outerShdw blurRad="38100" dist="38100" dir="2700000" algn="tl">
                    <a:srgbClr val="000000">
                      <a:alpha val="43137"/>
                    </a:srgbClr>
                  </a:outerShdw>
                </a:effectLst>
                <a:cs typeface="+mn-cs"/>
              </a:rPr>
              <a:t> </a:t>
            </a:r>
            <a:r>
              <a:rPr lang="en-GB" sz="1600" dirty="0" err="1">
                <a:effectLst>
                  <a:outerShdw blurRad="38100" dist="38100" dir="2700000" algn="tl">
                    <a:srgbClr val="000000">
                      <a:alpha val="43137"/>
                    </a:srgbClr>
                  </a:outerShdw>
                </a:effectLst>
                <a:cs typeface="+mn-cs"/>
              </a:rPr>
              <a:t>Acad</a:t>
            </a:r>
            <a:r>
              <a:rPr lang="en-GB" sz="1600" dirty="0">
                <a:effectLst>
                  <a:outerShdw blurRad="38100" dist="38100" dir="2700000" algn="tl">
                    <a:srgbClr val="000000">
                      <a:alpha val="43137"/>
                    </a:srgbClr>
                  </a:outerShdw>
                </a:effectLst>
                <a:cs typeface="+mn-cs"/>
              </a:rPr>
              <a:t> </a:t>
            </a:r>
            <a:r>
              <a:rPr lang="en-GB" sz="1600" dirty="0" err="1">
                <a:effectLst>
                  <a:outerShdw blurRad="38100" dist="38100" dir="2700000" algn="tl">
                    <a:srgbClr val="000000">
                      <a:alpha val="43137"/>
                    </a:srgbClr>
                  </a:outerShdw>
                </a:effectLst>
                <a:cs typeface="+mn-cs"/>
              </a:rPr>
              <a:t>Emerg</a:t>
            </a:r>
            <a:r>
              <a:rPr lang="en-GB" sz="1600" dirty="0">
                <a:effectLst>
                  <a:outerShdw blurRad="38100" dist="38100" dir="2700000" algn="tl">
                    <a:srgbClr val="000000">
                      <a:alpha val="43137"/>
                    </a:srgbClr>
                  </a:outerShdw>
                </a:effectLst>
                <a:cs typeface="+mn-cs"/>
              </a:rPr>
              <a:t> Med 15(11): 988-994. </a:t>
            </a:r>
          </a:p>
        </p:txBody>
      </p:sp>
      <p:sp>
        <p:nvSpPr>
          <p:cNvPr id="33797" name="Line 6"/>
          <p:cNvSpPr>
            <a:spLocks noChangeShapeType="1"/>
          </p:cNvSpPr>
          <p:nvPr/>
        </p:nvSpPr>
        <p:spPr bwMode="auto">
          <a:xfrm>
            <a:off x="576264" y="6092825"/>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pic>
        <p:nvPicPr>
          <p:cNvPr id="6" name="Picture 5"/>
          <p:cNvPicPr>
            <a:picLocks noChangeAspect="1"/>
          </p:cNvPicPr>
          <p:nvPr/>
        </p:nvPicPr>
        <p:blipFill>
          <a:blip r:embed="rId2"/>
          <a:stretch>
            <a:fillRect/>
          </a:stretch>
        </p:blipFill>
        <p:spPr>
          <a:xfrm>
            <a:off x="75373" y="116632"/>
            <a:ext cx="680203" cy="692696"/>
          </a:xfrm>
          <a:prstGeom prst="rect">
            <a:avLst/>
          </a:prstGeom>
        </p:spPr>
      </p:pic>
      <p:sp>
        <p:nvSpPr>
          <p:cNvPr id="111618" name="Rectangle 2"/>
          <p:cNvSpPr>
            <a:spLocks noGrp="1" noRot="1" noChangeArrowheads="1"/>
          </p:cNvSpPr>
          <p:nvPr>
            <p:ph type="title"/>
          </p:nvPr>
        </p:nvSpPr>
        <p:spPr>
          <a:xfrm>
            <a:off x="-108520" y="53975"/>
            <a:ext cx="9361040" cy="1143000"/>
          </a:xfrm>
        </p:spPr>
        <p:txBody>
          <a:bodyPr/>
          <a:lstStyle/>
          <a:p>
            <a:pPr eaLnBrk="1" hangingPunct="1">
              <a:defRPr/>
            </a:pPr>
            <a:r>
              <a:rPr lang="en-GB" sz="3800" dirty="0"/>
              <a:t>true expertise &amp; deliberate practice</a:t>
            </a:r>
          </a:p>
        </p:txBody>
      </p:sp>
    </p:spTree>
    <p:extLst>
      <p:ext uri="{BB962C8B-B14F-4D97-AF65-F5344CB8AC3E}">
        <p14:creationId xmlns:p14="http://schemas.microsoft.com/office/powerpoint/2010/main" val="422550259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780742" y="1663604"/>
            <a:ext cx="3510508" cy="2629492"/>
          </a:xfrm>
          <a:prstGeom prst="rect">
            <a:avLst/>
          </a:prstGeom>
        </p:spPr>
      </p:pic>
      <p:sp>
        <p:nvSpPr>
          <p:cNvPr id="6" name="TextBox 5"/>
          <p:cNvSpPr txBox="1"/>
          <p:nvPr/>
        </p:nvSpPr>
        <p:spPr>
          <a:xfrm>
            <a:off x="755576" y="4573287"/>
            <a:ext cx="7538616" cy="1815882"/>
          </a:xfrm>
          <a:prstGeom prst="rect">
            <a:avLst/>
          </a:prstGeom>
          <a:noFill/>
        </p:spPr>
        <p:txBody>
          <a:bodyPr wrap="square" rtlCol="0">
            <a:spAutoFit/>
          </a:bodyPr>
          <a:lstStyle/>
          <a:p>
            <a:pPr algn="ctr"/>
            <a:r>
              <a:rPr lang="en-GB" sz="2800" i="1" dirty="0">
                <a:effectLst>
                  <a:outerShdw blurRad="50800" dist="38100" dir="2700000" algn="tl" rotWithShape="0">
                    <a:prstClr val="black">
                      <a:alpha val="40000"/>
                    </a:prstClr>
                  </a:outerShdw>
                </a:effectLst>
              </a:rPr>
              <a:t>“Deliberate Practice also involves the provision of immediate feedback, time for problem-solving and evaluation, and opportunities for repeated performance to refine </a:t>
            </a:r>
            <a:r>
              <a:rPr lang="en-GB" sz="2800" i="1" dirty="0" err="1">
                <a:effectLst>
                  <a:outerShdw blurRad="50800" dist="38100" dir="2700000" algn="tl" rotWithShape="0">
                    <a:prstClr val="black">
                      <a:alpha val="40000"/>
                    </a:prstClr>
                  </a:outerShdw>
                </a:effectLst>
              </a:rPr>
              <a:t>behavior</a:t>
            </a:r>
            <a:r>
              <a:rPr lang="en-GB" sz="2800" i="1" dirty="0">
                <a:effectLst>
                  <a:outerShdw blurRad="50800" dist="38100" dir="2700000" algn="tl" rotWithShape="0">
                    <a:prstClr val="black">
                      <a:alpha val="40000"/>
                    </a:prstClr>
                  </a:outerShdw>
                </a:effectLst>
              </a:rPr>
              <a:t>.”</a:t>
            </a:r>
            <a:endParaRPr lang="en-US" sz="2800" dirty="0"/>
          </a:p>
        </p:txBody>
      </p:sp>
      <p:pic>
        <p:nvPicPr>
          <p:cNvPr id="7" name="Picture 6"/>
          <p:cNvPicPr>
            <a:picLocks noChangeAspect="1"/>
          </p:cNvPicPr>
          <p:nvPr/>
        </p:nvPicPr>
        <p:blipFill>
          <a:blip r:embed="rId3"/>
          <a:stretch>
            <a:fillRect/>
          </a:stretch>
        </p:blipFill>
        <p:spPr>
          <a:xfrm>
            <a:off x="75373" y="116632"/>
            <a:ext cx="680203" cy="692696"/>
          </a:xfrm>
          <a:prstGeom prst="rect">
            <a:avLst/>
          </a:prstGeom>
        </p:spPr>
      </p:pic>
      <p:sp>
        <p:nvSpPr>
          <p:cNvPr id="2" name="Title 1"/>
          <p:cNvSpPr>
            <a:spLocks noGrp="1"/>
          </p:cNvSpPr>
          <p:nvPr>
            <p:ph type="title"/>
          </p:nvPr>
        </p:nvSpPr>
        <p:spPr>
          <a:xfrm>
            <a:off x="0" y="228600"/>
            <a:ext cx="9144000" cy="1143000"/>
          </a:xfrm>
        </p:spPr>
        <p:txBody>
          <a:bodyPr/>
          <a:lstStyle/>
          <a:p>
            <a:r>
              <a:rPr lang="en-US" sz="4000" dirty="0"/>
              <a:t>deliberate practice requires rapid feedback to refine performance</a:t>
            </a:r>
          </a:p>
        </p:txBody>
      </p:sp>
      <p:sp>
        <p:nvSpPr>
          <p:cNvPr id="8" name="Line 6"/>
          <p:cNvSpPr>
            <a:spLocks noChangeShapeType="1"/>
          </p:cNvSpPr>
          <p:nvPr/>
        </p:nvSpPr>
        <p:spPr bwMode="auto">
          <a:xfrm>
            <a:off x="540259" y="6669360"/>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Tree>
    <p:extLst>
      <p:ext uri="{BB962C8B-B14F-4D97-AF65-F5344CB8AC3E}">
        <p14:creationId xmlns:p14="http://schemas.microsoft.com/office/powerpoint/2010/main" val="33155089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5" name="Line 6"/>
          <p:cNvSpPr>
            <a:spLocks noChangeShapeType="1"/>
          </p:cNvSpPr>
          <p:nvPr/>
        </p:nvSpPr>
        <p:spPr bwMode="auto">
          <a:xfrm>
            <a:off x="539751" y="6092825"/>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2" name="TextBox 1"/>
          <p:cNvSpPr txBox="1"/>
          <p:nvPr/>
        </p:nvSpPr>
        <p:spPr>
          <a:xfrm>
            <a:off x="341276" y="6165851"/>
            <a:ext cx="8410836" cy="584776"/>
          </a:xfrm>
          <a:prstGeom prst="rect">
            <a:avLst/>
          </a:prstGeom>
          <a:noFill/>
        </p:spPr>
        <p:txBody>
          <a:bodyPr wrap="square">
            <a:spAutoFit/>
          </a:bodyPr>
          <a:lstStyle/>
          <a:p>
            <a:pPr algn="ctr">
              <a:defRPr/>
            </a:pPr>
            <a:r>
              <a:rPr lang="en-GB" sz="1600" dirty="0">
                <a:cs typeface="+mn-cs"/>
              </a:rPr>
              <a:t>Ericsson K. Anders.  (2013). </a:t>
            </a:r>
            <a:r>
              <a:rPr lang="en-GB" sz="1600" i="1" dirty="0">
                <a:effectLst>
                  <a:outerShdw blurRad="38100" dist="38100" dir="2700000" algn="tl">
                    <a:srgbClr val="000000">
                      <a:alpha val="43137"/>
                    </a:srgbClr>
                  </a:outerShdw>
                </a:effectLst>
                <a:cs typeface="+mn-cs"/>
              </a:rPr>
              <a:t>"The science of human excellence meets psychotherapy.”</a:t>
            </a:r>
            <a:r>
              <a:rPr lang="en-GB" sz="1600" dirty="0">
                <a:effectLst>
                  <a:outerShdw blurRad="38100" dist="38100" dir="2700000" algn="tl">
                    <a:srgbClr val="000000">
                      <a:alpha val="43137"/>
                    </a:srgbClr>
                  </a:outerShdw>
                </a:effectLst>
                <a:cs typeface="+mn-cs"/>
              </a:rPr>
              <a:t> lecture at </a:t>
            </a:r>
            <a:r>
              <a:rPr lang="en-GB" sz="1600" i="1" dirty="0">
                <a:effectLst>
                  <a:outerShdw blurRad="38100" dist="38100" dir="2700000" algn="tl">
                    <a:srgbClr val="000000">
                      <a:alpha val="43137"/>
                    </a:srgbClr>
                  </a:outerShdw>
                </a:effectLst>
                <a:cs typeface="+mn-cs"/>
              </a:rPr>
              <a:t>“Achieving clinical excellence conference.”  </a:t>
            </a:r>
            <a:r>
              <a:rPr lang="en-GB" sz="1600" dirty="0">
                <a:effectLst>
                  <a:outerShdw blurRad="38100" dist="38100" dir="2700000" algn="tl">
                    <a:srgbClr val="000000">
                      <a:alpha val="43137"/>
                    </a:srgbClr>
                  </a:outerShdw>
                </a:effectLst>
                <a:cs typeface="+mn-cs"/>
              </a:rPr>
              <a:t>May 17</a:t>
            </a:r>
            <a:r>
              <a:rPr lang="en-GB" sz="1600" baseline="30000" dirty="0">
                <a:effectLst>
                  <a:outerShdw blurRad="38100" dist="38100" dir="2700000" algn="tl">
                    <a:srgbClr val="000000">
                      <a:alpha val="43137"/>
                    </a:srgbClr>
                  </a:outerShdw>
                </a:effectLst>
                <a:cs typeface="+mn-cs"/>
              </a:rPr>
              <a:t>th</a:t>
            </a:r>
            <a:r>
              <a:rPr lang="en-GB" sz="1600" dirty="0">
                <a:effectLst>
                  <a:outerShdw blurRad="38100" dist="38100" dir="2700000" algn="tl">
                    <a:srgbClr val="000000">
                      <a:alpha val="43137"/>
                    </a:srgbClr>
                  </a:outerShdw>
                </a:effectLst>
                <a:cs typeface="+mn-cs"/>
              </a:rPr>
              <a:t>, Amsterdam. </a:t>
            </a:r>
          </a:p>
        </p:txBody>
      </p:sp>
      <p:pic>
        <p:nvPicPr>
          <p:cNvPr id="389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988" y="1006477"/>
            <a:ext cx="8582025" cy="49434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 name="Picture 5"/>
          <p:cNvPicPr>
            <a:picLocks noChangeAspect="1"/>
          </p:cNvPicPr>
          <p:nvPr/>
        </p:nvPicPr>
        <p:blipFill>
          <a:blip r:embed="rId3"/>
          <a:stretch>
            <a:fillRect/>
          </a:stretch>
        </p:blipFill>
        <p:spPr>
          <a:xfrm>
            <a:off x="107504" y="116632"/>
            <a:ext cx="680203" cy="692696"/>
          </a:xfrm>
          <a:prstGeom prst="rect">
            <a:avLst/>
          </a:prstGeom>
        </p:spPr>
      </p:pic>
      <p:sp>
        <p:nvSpPr>
          <p:cNvPr id="111618" name="Rectangle 2"/>
          <p:cNvSpPr>
            <a:spLocks noGrp="1" noRot="1" noChangeArrowheads="1"/>
          </p:cNvSpPr>
          <p:nvPr>
            <p:ph type="title"/>
          </p:nvPr>
        </p:nvSpPr>
        <p:spPr>
          <a:xfrm>
            <a:off x="698112" y="-17463"/>
            <a:ext cx="8114288" cy="1143001"/>
          </a:xfrm>
        </p:spPr>
        <p:txBody>
          <a:bodyPr/>
          <a:lstStyle/>
          <a:p>
            <a:pPr eaLnBrk="1" hangingPunct="1">
              <a:defRPr/>
            </a:pPr>
            <a:r>
              <a:rPr lang="en-GB" sz="4000" dirty="0"/>
              <a:t>experience &amp; variety of outcomes</a:t>
            </a:r>
          </a:p>
        </p:txBody>
      </p:sp>
    </p:spTree>
    <p:extLst>
      <p:ext uri="{BB962C8B-B14F-4D97-AF65-F5344CB8AC3E}">
        <p14:creationId xmlns:p14="http://schemas.microsoft.com/office/powerpoint/2010/main" val="130435724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71305" y="2204591"/>
            <a:ext cx="3491483" cy="3456657"/>
          </a:xfrm>
        </p:spPr>
        <p:txBody>
          <a:bodyPr/>
          <a:lstStyle/>
          <a:p>
            <a:pPr marL="285750" indent="-285750">
              <a:buSzPct val="110000"/>
              <a:buFont typeface="Wingdings" pitchFamily="2" charset="2"/>
              <a:buChar char="²"/>
              <a:defRPr/>
            </a:pPr>
            <a:r>
              <a:rPr lang="en-GB" sz="1600" dirty="0"/>
              <a:t>painstaking series of interviews</a:t>
            </a:r>
          </a:p>
          <a:p>
            <a:pPr marL="285750" indent="-285750">
              <a:buSzPct val="110000"/>
              <a:buFont typeface="Wingdings" pitchFamily="2" charset="2"/>
              <a:buChar char="²"/>
              <a:defRPr/>
            </a:pPr>
            <a:r>
              <a:rPr lang="en-GB" sz="1600" dirty="0"/>
              <a:t>students sorted into 3 groups    by professors’ assessments and success in open competitions</a:t>
            </a:r>
          </a:p>
          <a:p>
            <a:pPr marL="285750" indent="-285750">
              <a:buSzPct val="110000"/>
              <a:buFont typeface="Wingdings" pitchFamily="2" charset="2"/>
              <a:buChar char="²"/>
              <a:defRPr/>
            </a:pPr>
            <a:r>
              <a:rPr lang="en-GB" sz="1600" dirty="0"/>
              <a:t>groups indistinguishable by average age of starting violin (age 8), average age at which decided to become musicians (just before age 15), number      of teachers, etc. etc.</a:t>
            </a:r>
          </a:p>
          <a:p>
            <a:pPr marL="285750" indent="-285750">
              <a:buSzPct val="110000"/>
              <a:buFont typeface="Wingdings" pitchFamily="2" charset="2"/>
              <a:buChar char="²"/>
              <a:defRPr/>
            </a:pPr>
            <a:r>
              <a:rPr lang="en-GB" sz="1600" dirty="0"/>
              <a:t>what stood out dramatically were the differences in hours spent practising – with no exceptions!</a:t>
            </a:r>
          </a:p>
          <a:p>
            <a:pPr marL="285750" indent="-285750">
              <a:buSzPct val="100000"/>
              <a:buFont typeface="Wingdings" pitchFamily="2" charset="2"/>
              <a:buChar char="v"/>
              <a:defRPr/>
            </a:pPr>
            <a:endParaRPr lang="en-GB" sz="1800" dirty="0"/>
          </a:p>
        </p:txBody>
      </p:sp>
      <p:sp>
        <p:nvSpPr>
          <p:cNvPr id="39939" name="Text Box 5"/>
          <p:cNvSpPr txBox="1">
            <a:spLocks noChangeArrowheads="1"/>
          </p:cNvSpPr>
          <p:nvPr/>
        </p:nvSpPr>
        <p:spPr bwMode="auto">
          <a:xfrm>
            <a:off x="512464" y="6165851"/>
            <a:ext cx="8313949"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spcBef>
                <a:spcPct val="20000"/>
              </a:spcBef>
              <a:buClr>
                <a:schemeClr val="hlink"/>
              </a:buClr>
              <a:buSzPct val="80000"/>
              <a:buFont typeface="Arial" charset="0"/>
              <a:buChar char="►"/>
              <a:defRPr sz="3200">
                <a:solidFill>
                  <a:schemeClr val="tx1"/>
                </a:solidFill>
                <a:latin typeface="Tahoma" pitchFamily="34" charset="0"/>
              </a:defRPr>
            </a:lvl1pPr>
            <a:lvl2pPr marL="742950" indent="-285750" eaLnBrk="0" hangingPunct="0">
              <a:spcBef>
                <a:spcPct val="20000"/>
              </a:spcBef>
              <a:buClr>
                <a:schemeClr val="folHlink"/>
              </a:buClr>
              <a:buFont typeface="Wingdings" pitchFamily="2" charset="2"/>
              <a:buChar char="§"/>
              <a:defRPr sz="2800">
                <a:solidFill>
                  <a:schemeClr val="tx1"/>
                </a:solidFill>
                <a:latin typeface="Tahoma" pitchFamily="34" charset="0"/>
              </a:defRPr>
            </a:lvl2pPr>
            <a:lvl3pPr marL="1143000" indent="-228600" eaLnBrk="0" hangingPunct="0">
              <a:spcBef>
                <a:spcPct val="20000"/>
              </a:spcBef>
              <a:buClr>
                <a:schemeClr val="hlink"/>
              </a:buClr>
              <a:buSzPct val="80000"/>
              <a:buFont typeface="Arial" charset="0"/>
              <a:buChar char="►"/>
              <a:defRPr sz="2400">
                <a:solidFill>
                  <a:schemeClr val="tx1"/>
                </a:solidFill>
                <a:latin typeface="Tahoma" pitchFamily="34" charset="0"/>
              </a:defRPr>
            </a:lvl3pPr>
            <a:lvl4pPr marL="1600200" indent="-228600" eaLnBrk="0" hangingPunct="0">
              <a:spcBef>
                <a:spcPct val="20000"/>
              </a:spcBef>
              <a:buClr>
                <a:schemeClr val="folHlink"/>
              </a:buClr>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Arial" charset="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9pPr>
          </a:lstStyle>
          <a:p>
            <a:pPr algn="ctr" eaLnBrk="1" hangingPunct="1">
              <a:spcBef>
                <a:spcPct val="0"/>
              </a:spcBef>
              <a:buClrTx/>
              <a:buSzTx/>
              <a:buFontTx/>
              <a:buNone/>
            </a:pPr>
            <a:r>
              <a:rPr lang="en-GB" altLang="en-US" sz="1600" dirty="0">
                <a:effectLst>
                  <a:outerShdw blurRad="50800" dist="38100" dir="2700000" algn="tl" rotWithShape="0">
                    <a:prstClr val="black">
                      <a:alpha val="40000"/>
                    </a:prstClr>
                  </a:outerShdw>
                </a:effectLst>
              </a:rPr>
              <a:t>Ericsson, K. A., </a:t>
            </a:r>
            <a:r>
              <a:rPr lang="en-GB" altLang="en-US" sz="1600" dirty="0" err="1">
                <a:effectLst>
                  <a:outerShdw blurRad="50800" dist="38100" dir="2700000" algn="tl" rotWithShape="0">
                    <a:prstClr val="black">
                      <a:alpha val="40000"/>
                    </a:prstClr>
                  </a:outerShdw>
                </a:effectLst>
              </a:rPr>
              <a:t>Krampe</a:t>
            </a:r>
            <a:r>
              <a:rPr lang="en-GB" altLang="en-US" sz="1600" dirty="0">
                <a:effectLst>
                  <a:outerShdw blurRad="50800" dist="38100" dir="2700000" algn="tl" rotWithShape="0">
                    <a:prstClr val="black">
                      <a:alpha val="40000"/>
                    </a:prstClr>
                  </a:outerShdw>
                </a:effectLst>
              </a:rPr>
              <a:t>, R. T. &amp; </a:t>
            </a:r>
            <a:r>
              <a:rPr lang="en-GB" altLang="en-US" sz="1600" dirty="0" err="1">
                <a:effectLst>
                  <a:outerShdw blurRad="50800" dist="38100" dir="2700000" algn="tl" rotWithShape="0">
                    <a:prstClr val="black">
                      <a:alpha val="40000"/>
                    </a:prstClr>
                  </a:outerShdw>
                </a:effectLst>
              </a:rPr>
              <a:t>Tesch-Romer</a:t>
            </a:r>
            <a:r>
              <a:rPr lang="en-GB" altLang="en-US" sz="1600" dirty="0">
                <a:effectLst>
                  <a:outerShdw blurRad="50800" dist="38100" dir="2700000" algn="tl" rotWithShape="0">
                    <a:prstClr val="black">
                      <a:alpha val="40000"/>
                    </a:prstClr>
                  </a:outerShdw>
                </a:effectLst>
              </a:rPr>
              <a:t>, C. (1993). </a:t>
            </a:r>
            <a:r>
              <a:rPr lang="en-GB" altLang="en-US" sz="1600" i="1" dirty="0">
                <a:effectLst>
                  <a:outerShdw blurRad="50800" dist="38100" dir="2700000" algn="tl" rotWithShape="0">
                    <a:prstClr val="black">
                      <a:alpha val="40000"/>
                    </a:prstClr>
                  </a:outerShdw>
                </a:effectLst>
              </a:rPr>
              <a:t>“The role of deliberate practice  in the acquisition of expert performance."</a:t>
            </a:r>
            <a:r>
              <a:rPr lang="en-GB" altLang="en-US" sz="1600" dirty="0">
                <a:effectLst>
                  <a:outerShdw blurRad="50800" dist="38100" dir="2700000" algn="tl" rotWithShape="0">
                    <a:prstClr val="black">
                      <a:alpha val="40000"/>
                    </a:prstClr>
                  </a:outerShdw>
                </a:effectLst>
              </a:rPr>
              <a:t>  </a:t>
            </a:r>
            <a:r>
              <a:rPr lang="en-GB" altLang="en-US" sz="1600" dirty="0" err="1">
                <a:effectLst>
                  <a:outerShdw blurRad="50800" dist="38100" dir="2700000" algn="tl" rotWithShape="0">
                    <a:prstClr val="black">
                      <a:alpha val="40000"/>
                    </a:prstClr>
                  </a:outerShdw>
                </a:effectLst>
              </a:rPr>
              <a:t>Psychol</a:t>
            </a:r>
            <a:r>
              <a:rPr lang="en-GB" altLang="en-US" sz="1600" dirty="0">
                <a:effectLst>
                  <a:outerShdw blurRad="50800" dist="38100" dir="2700000" algn="tl" rotWithShape="0">
                    <a:prstClr val="black">
                      <a:alpha val="40000"/>
                    </a:prstClr>
                  </a:outerShdw>
                </a:effectLst>
              </a:rPr>
              <a:t> Review 100(3): 363-406. </a:t>
            </a:r>
          </a:p>
        </p:txBody>
      </p:sp>
      <p:sp>
        <p:nvSpPr>
          <p:cNvPr id="39940" name="Line 6"/>
          <p:cNvSpPr>
            <a:spLocks noChangeShapeType="1"/>
          </p:cNvSpPr>
          <p:nvPr/>
        </p:nvSpPr>
        <p:spPr bwMode="auto">
          <a:xfrm>
            <a:off x="684214" y="6092825"/>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8" name="Title 7"/>
          <p:cNvSpPr>
            <a:spLocks noGrp="1"/>
          </p:cNvSpPr>
          <p:nvPr>
            <p:ph type="title"/>
          </p:nvPr>
        </p:nvSpPr>
        <p:spPr>
          <a:xfrm>
            <a:off x="720280" y="188915"/>
            <a:ext cx="8388224" cy="873125"/>
          </a:xfrm>
        </p:spPr>
        <p:txBody>
          <a:bodyPr/>
          <a:lstStyle/>
          <a:p>
            <a:pPr>
              <a:defRPr/>
            </a:pPr>
            <a:r>
              <a:rPr lang="en-GB" sz="4000" b="0" dirty="0"/>
              <a:t>musicians &amp; deliberate practice</a:t>
            </a:r>
          </a:p>
        </p:txBody>
      </p:sp>
      <p:sp>
        <p:nvSpPr>
          <p:cNvPr id="9" name="TextBox 8"/>
          <p:cNvSpPr txBox="1"/>
          <p:nvPr/>
        </p:nvSpPr>
        <p:spPr>
          <a:xfrm>
            <a:off x="107950" y="1137518"/>
            <a:ext cx="4032001" cy="923330"/>
          </a:xfrm>
          <a:prstGeom prst="rect">
            <a:avLst/>
          </a:prstGeom>
          <a:noFill/>
        </p:spPr>
        <p:txBody>
          <a:bodyPr wrap="square">
            <a:spAutoFit/>
          </a:bodyPr>
          <a:lstStyle/>
          <a:p>
            <a:pPr>
              <a:defRPr/>
            </a:pPr>
            <a:r>
              <a:rPr lang="en-GB" dirty="0">
                <a:solidFill>
                  <a:schemeClr val="tx2">
                    <a:lumMod val="90000"/>
                  </a:schemeClr>
                </a:solidFill>
                <a:effectLst>
                  <a:outerShdw blurRad="50800" dist="38100" dir="2700000" algn="tl" rotWithShape="0">
                    <a:prstClr val="black">
                      <a:alpha val="40000"/>
                    </a:prstClr>
                  </a:outerShdw>
                </a:effectLst>
                <a:cs typeface="+mn-cs"/>
              </a:rPr>
              <a:t>classic early study on 20 </a:t>
            </a:r>
            <a:r>
              <a:rPr lang="en-GB" dirty="0" err="1">
                <a:solidFill>
                  <a:schemeClr val="tx2">
                    <a:lumMod val="90000"/>
                  </a:schemeClr>
                </a:solidFill>
                <a:effectLst>
                  <a:outerShdw blurRad="50800" dist="38100" dir="2700000" algn="tl" rotWithShape="0">
                    <a:prstClr val="black">
                      <a:alpha val="40000"/>
                    </a:prstClr>
                  </a:outerShdw>
                </a:effectLst>
                <a:cs typeface="+mn-cs"/>
              </a:rPr>
              <a:t>yr</a:t>
            </a:r>
            <a:r>
              <a:rPr lang="en-GB" dirty="0">
                <a:solidFill>
                  <a:schemeClr val="tx2">
                    <a:lumMod val="90000"/>
                  </a:schemeClr>
                </a:solidFill>
                <a:effectLst>
                  <a:outerShdw blurRad="50800" dist="38100" dir="2700000" algn="tl" rotWithShape="0">
                    <a:prstClr val="black">
                      <a:alpha val="40000"/>
                    </a:prstClr>
                  </a:outerShdw>
                </a:effectLst>
                <a:cs typeface="+mn-cs"/>
              </a:rPr>
              <a:t> old</a:t>
            </a:r>
          </a:p>
          <a:p>
            <a:pPr>
              <a:defRPr/>
            </a:pPr>
            <a:r>
              <a:rPr lang="en-GB" dirty="0">
                <a:solidFill>
                  <a:schemeClr val="tx2">
                    <a:lumMod val="90000"/>
                  </a:schemeClr>
                </a:solidFill>
                <a:effectLst>
                  <a:outerShdw blurRad="50800" dist="38100" dir="2700000" algn="tl" rotWithShape="0">
                    <a:prstClr val="black">
                      <a:alpha val="40000"/>
                    </a:prstClr>
                  </a:outerShdw>
                </a:effectLst>
                <a:cs typeface="+mn-cs"/>
              </a:rPr>
              <a:t>violin students at the renowned</a:t>
            </a:r>
          </a:p>
          <a:p>
            <a:pPr>
              <a:defRPr/>
            </a:pPr>
            <a:r>
              <a:rPr lang="en-GB" dirty="0">
                <a:solidFill>
                  <a:schemeClr val="tx2">
                    <a:lumMod val="90000"/>
                  </a:schemeClr>
                </a:solidFill>
                <a:effectLst>
                  <a:outerShdw blurRad="50800" dist="38100" dir="2700000" algn="tl" rotWithShape="0">
                    <a:prstClr val="black">
                      <a:alpha val="40000"/>
                    </a:prstClr>
                  </a:outerShdw>
                </a:effectLst>
                <a:cs typeface="+mn-cs"/>
              </a:rPr>
              <a:t>Music Academy of West Berlin</a:t>
            </a:r>
          </a:p>
        </p:txBody>
      </p:sp>
      <p:graphicFrame>
        <p:nvGraphicFramePr>
          <p:cNvPr id="39943" name="Content Placeholder 2"/>
          <p:cNvGraphicFramePr>
            <a:graphicFrameLocks noGrp="1"/>
          </p:cNvGraphicFramePr>
          <p:nvPr>
            <p:ph idx="1"/>
          </p:nvPr>
        </p:nvGraphicFramePr>
        <p:xfrm>
          <a:off x="3513138" y="882652"/>
          <a:ext cx="5573712" cy="5954713"/>
        </p:xfrm>
        <a:graphic>
          <a:graphicData uri="http://schemas.openxmlformats.org/presentationml/2006/ole">
            <mc:AlternateContent xmlns:mc="http://schemas.openxmlformats.org/markup-compatibility/2006">
              <mc:Choice xmlns:v="urn:schemas-microsoft-com:vml" Requires="v">
                <p:oleObj spid="_x0000_s1039" name="Worksheet" r:id="rId3" imgW="5578323" imgH="5956308" progId="Excel.Sheet.8">
                  <p:embed/>
                </p:oleObj>
              </mc:Choice>
              <mc:Fallback>
                <p:oleObj name="Worksheet" r:id="rId3" imgW="5578323" imgH="5956308" progId="Excel.Sheet.8">
                  <p:embed/>
                  <p:pic>
                    <p:nvPicPr>
                      <p:cNvPr id="0" name=""/>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3138" y="882652"/>
                        <a:ext cx="5573712" cy="59547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oleObj>
              </mc:Fallback>
            </mc:AlternateContent>
          </a:graphicData>
        </a:graphic>
      </p:graphicFrame>
      <p:pic>
        <p:nvPicPr>
          <p:cNvPr id="10" name="Picture 9"/>
          <p:cNvPicPr>
            <a:picLocks noChangeAspect="1"/>
          </p:cNvPicPr>
          <p:nvPr/>
        </p:nvPicPr>
        <p:blipFill>
          <a:blip r:embed="rId5"/>
          <a:stretch>
            <a:fillRect/>
          </a:stretch>
        </p:blipFill>
        <p:spPr>
          <a:xfrm>
            <a:off x="75373" y="116632"/>
            <a:ext cx="680203" cy="692696"/>
          </a:xfrm>
          <a:prstGeom prst="rect">
            <a:avLst/>
          </a:prstGeom>
        </p:spPr>
      </p:pic>
    </p:spTree>
    <p:extLst>
      <p:ext uri="{BB962C8B-B14F-4D97-AF65-F5344CB8AC3E}">
        <p14:creationId xmlns:p14="http://schemas.microsoft.com/office/powerpoint/2010/main" val="13133864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2"/>
          <p:cNvSpPr>
            <a:spLocks noGrp="1" noRot="1" noChangeArrowheads="1"/>
          </p:cNvSpPr>
          <p:nvPr>
            <p:ph type="title"/>
          </p:nvPr>
        </p:nvSpPr>
        <p:spPr>
          <a:xfrm>
            <a:off x="587376" y="-26988"/>
            <a:ext cx="7813675" cy="1143001"/>
          </a:xfrm>
        </p:spPr>
        <p:txBody>
          <a:bodyPr/>
          <a:lstStyle/>
          <a:p>
            <a:pPr eaLnBrk="1" hangingPunct="1">
              <a:defRPr/>
            </a:pPr>
            <a:r>
              <a:rPr lang="en-GB" sz="4000" dirty="0"/>
              <a:t>maintaining expertise</a:t>
            </a:r>
          </a:p>
        </p:txBody>
      </p:sp>
      <p:sp>
        <p:nvSpPr>
          <p:cNvPr id="37891" name="Line 6"/>
          <p:cNvSpPr>
            <a:spLocks noChangeShapeType="1"/>
          </p:cNvSpPr>
          <p:nvPr/>
        </p:nvSpPr>
        <p:spPr bwMode="auto">
          <a:xfrm>
            <a:off x="498476" y="6741368"/>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37892" name="TextBox 3"/>
          <p:cNvSpPr txBox="1">
            <a:spLocks noChangeArrowheads="1"/>
          </p:cNvSpPr>
          <p:nvPr/>
        </p:nvSpPr>
        <p:spPr bwMode="auto">
          <a:xfrm>
            <a:off x="827089" y="2133600"/>
            <a:ext cx="184666"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spcBef>
                <a:spcPct val="20000"/>
              </a:spcBef>
              <a:buClr>
                <a:schemeClr val="hlink"/>
              </a:buClr>
              <a:buSzPct val="80000"/>
              <a:buFont typeface="Arial" charset="0"/>
              <a:buChar char="►"/>
              <a:defRPr sz="3200">
                <a:solidFill>
                  <a:schemeClr val="tx1"/>
                </a:solidFill>
                <a:latin typeface="Tahoma" pitchFamily="34" charset="0"/>
              </a:defRPr>
            </a:lvl1pPr>
            <a:lvl2pPr marL="742950" indent="-285750" eaLnBrk="0" hangingPunct="0">
              <a:spcBef>
                <a:spcPct val="20000"/>
              </a:spcBef>
              <a:buClr>
                <a:schemeClr val="folHlink"/>
              </a:buClr>
              <a:buFont typeface="Wingdings" pitchFamily="2" charset="2"/>
              <a:buChar char="§"/>
              <a:defRPr sz="2800">
                <a:solidFill>
                  <a:schemeClr val="tx1"/>
                </a:solidFill>
                <a:latin typeface="Tahoma" pitchFamily="34" charset="0"/>
              </a:defRPr>
            </a:lvl2pPr>
            <a:lvl3pPr marL="1143000" indent="-228600" eaLnBrk="0" hangingPunct="0">
              <a:spcBef>
                <a:spcPct val="20000"/>
              </a:spcBef>
              <a:buClr>
                <a:schemeClr val="hlink"/>
              </a:buClr>
              <a:buSzPct val="80000"/>
              <a:buFont typeface="Arial" charset="0"/>
              <a:buChar char="►"/>
              <a:defRPr sz="2400">
                <a:solidFill>
                  <a:schemeClr val="tx1"/>
                </a:solidFill>
                <a:latin typeface="Tahoma" pitchFamily="34" charset="0"/>
              </a:defRPr>
            </a:lvl3pPr>
            <a:lvl4pPr marL="1600200" indent="-228600" eaLnBrk="0" hangingPunct="0">
              <a:spcBef>
                <a:spcPct val="20000"/>
              </a:spcBef>
              <a:buClr>
                <a:schemeClr val="folHlink"/>
              </a:buClr>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Arial" charset="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9pPr>
          </a:lstStyle>
          <a:p>
            <a:pPr eaLnBrk="1" hangingPunct="1">
              <a:spcBef>
                <a:spcPct val="0"/>
              </a:spcBef>
              <a:buClrTx/>
              <a:buSzTx/>
              <a:buFontTx/>
              <a:buNone/>
            </a:pPr>
            <a:endParaRPr lang="en-US" altLang="en-US" sz="1800"/>
          </a:p>
        </p:txBody>
      </p:sp>
      <p:sp>
        <p:nvSpPr>
          <p:cNvPr id="5" name="TextBox 4"/>
          <p:cNvSpPr txBox="1"/>
          <p:nvPr/>
        </p:nvSpPr>
        <p:spPr>
          <a:xfrm rot="10800000" flipV="1">
            <a:off x="718002" y="2411009"/>
            <a:ext cx="7571886" cy="3970318"/>
          </a:xfrm>
          <a:prstGeom prst="rect">
            <a:avLst/>
          </a:prstGeom>
          <a:noFill/>
        </p:spPr>
        <p:txBody>
          <a:bodyPr wrap="square">
            <a:spAutoFit/>
          </a:bodyPr>
          <a:lstStyle/>
          <a:p>
            <a:pPr>
              <a:defRPr/>
            </a:pPr>
            <a:r>
              <a:rPr lang="en-GB" dirty="0" err="1">
                <a:effectLst>
                  <a:outerShdw blurRad="38100" dist="38100" dir="2700000" algn="tl">
                    <a:srgbClr val="000000">
                      <a:alpha val="43137"/>
                    </a:srgbClr>
                  </a:outerShdw>
                </a:effectLst>
                <a:cs typeface="+mn-cs"/>
              </a:rPr>
              <a:t>Krampe</a:t>
            </a:r>
            <a:r>
              <a:rPr lang="en-GB" dirty="0">
                <a:effectLst>
                  <a:outerShdw blurRad="38100" dist="38100" dir="2700000" algn="tl">
                    <a:srgbClr val="000000">
                      <a:alpha val="43137"/>
                    </a:srgbClr>
                  </a:outerShdw>
                </a:effectLst>
                <a:cs typeface="+mn-cs"/>
              </a:rPr>
              <a:t>, R. T. and K. A. Ericsson (1996). </a:t>
            </a:r>
            <a:r>
              <a:rPr lang="en-GB" i="1" dirty="0">
                <a:effectLst>
                  <a:outerShdw blurRad="38100" dist="38100" dir="2700000" algn="tl">
                    <a:srgbClr val="000000">
                      <a:alpha val="43137"/>
                    </a:srgbClr>
                  </a:outerShdw>
                </a:effectLst>
                <a:cs typeface="+mn-cs"/>
              </a:rPr>
              <a:t>"Maintaining excellence: Deliberate practice and elite performance in young and older pianists."</a:t>
            </a:r>
            <a:r>
              <a:rPr lang="en-GB" dirty="0">
                <a:effectLst>
                  <a:outerShdw blurRad="38100" dist="38100" dir="2700000" algn="tl">
                    <a:srgbClr val="000000">
                      <a:alpha val="43137"/>
                    </a:srgbClr>
                  </a:outerShdw>
                </a:effectLst>
                <a:cs typeface="+mn-cs"/>
              </a:rPr>
              <a:t>   J </a:t>
            </a:r>
            <a:r>
              <a:rPr lang="en-GB" dirty="0" err="1">
                <a:effectLst>
                  <a:outerShdw blurRad="38100" dist="38100" dir="2700000" algn="tl">
                    <a:srgbClr val="000000">
                      <a:alpha val="43137"/>
                    </a:srgbClr>
                  </a:outerShdw>
                </a:effectLst>
                <a:cs typeface="+mn-cs"/>
              </a:rPr>
              <a:t>Exp</a:t>
            </a:r>
            <a:r>
              <a:rPr lang="en-GB" dirty="0">
                <a:effectLst>
                  <a:outerShdw blurRad="38100" dist="38100" dir="2700000" algn="tl">
                    <a:srgbClr val="000000">
                      <a:alpha val="43137"/>
                    </a:srgbClr>
                  </a:outerShdw>
                </a:effectLst>
                <a:cs typeface="+mn-cs"/>
              </a:rPr>
              <a:t> </a:t>
            </a:r>
            <a:r>
              <a:rPr lang="en-GB" dirty="0" err="1">
                <a:effectLst>
                  <a:outerShdw blurRad="38100" dist="38100" dir="2700000" algn="tl">
                    <a:srgbClr val="000000">
                      <a:alpha val="43137"/>
                    </a:srgbClr>
                  </a:outerShdw>
                </a:effectLst>
                <a:cs typeface="+mn-cs"/>
              </a:rPr>
              <a:t>Psychol</a:t>
            </a:r>
            <a:r>
              <a:rPr lang="en-GB" dirty="0">
                <a:effectLst>
                  <a:outerShdw blurRad="38100" dist="38100" dir="2700000" algn="tl">
                    <a:srgbClr val="000000">
                      <a:alpha val="43137"/>
                    </a:srgbClr>
                  </a:outerShdw>
                </a:effectLst>
                <a:cs typeface="+mn-cs"/>
              </a:rPr>
              <a:t> Gen 125(4): 331-359. Two studies investigated the role   of deliberate practice in the maintenance of cognitive-motor skills in expert and accomplished amateur pianists.  </a:t>
            </a:r>
            <a:r>
              <a:rPr lang="en-GB" u="sng" dirty="0">
                <a:effectLst>
                  <a:outerShdw blurRad="38100" dist="38100" dir="2700000" algn="tl">
                    <a:srgbClr val="000000">
                      <a:alpha val="43137"/>
                    </a:srgbClr>
                  </a:outerShdw>
                </a:effectLst>
                <a:cs typeface="+mn-cs"/>
              </a:rPr>
              <a:t>Older expert and amateur pianists showed the normal pattern of large age-related reductions in standard measures of general processing speed.  Performance on music-related tasks showed similar age-graded decline for amateur pianists but not  for expert pianists, whose average performance level was only slightly below that of young expert pianists.  The degree of maintenance of relevant pianistic skills for older expert pianists was predicted by the amount of deliberate practice during later adulthood</a:t>
            </a:r>
            <a:r>
              <a:rPr lang="en-GB" dirty="0">
                <a:effectLst>
                  <a:outerShdw blurRad="38100" dist="38100" dir="2700000" algn="tl">
                    <a:srgbClr val="000000">
                      <a:alpha val="43137"/>
                    </a:srgbClr>
                  </a:outerShdw>
                </a:effectLst>
                <a:cs typeface="+mn-cs"/>
              </a:rPr>
              <a:t>.  The role of </a:t>
            </a:r>
            <a:r>
              <a:rPr lang="en-GB" dirty="0" err="1">
                <a:effectLst>
                  <a:outerShdw blurRad="38100" dist="38100" dir="2700000" algn="tl">
                    <a:srgbClr val="000000">
                      <a:alpha val="43137"/>
                    </a:srgbClr>
                  </a:outerShdw>
                </a:effectLst>
                <a:cs typeface="+mn-cs"/>
              </a:rPr>
              <a:t>delib-erate</a:t>
            </a:r>
            <a:r>
              <a:rPr lang="en-GB" dirty="0">
                <a:effectLst>
                  <a:outerShdw blurRad="38100" dist="38100" dir="2700000" algn="tl">
                    <a:srgbClr val="000000">
                      <a:alpha val="43137"/>
                    </a:srgbClr>
                  </a:outerShdw>
                </a:effectLst>
                <a:cs typeface="+mn-cs"/>
              </a:rPr>
              <a:t> practice in the active maintenance of superior domain-specific performance in spite of general age-related decline is discussed.</a:t>
            </a:r>
          </a:p>
        </p:txBody>
      </p:sp>
      <p:sp>
        <p:nvSpPr>
          <p:cNvPr id="6" name="TextBox 5"/>
          <p:cNvSpPr txBox="1"/>
          <p:nvPr/>
        </p:nvSpPr>
        <p:spPr>
          <a:xfrm>
            <a:off x="914400" y="1074739"/>
            <a:ext cx="7391968" cy="707886"/>
          </a:xfrm>
          <a:prstGeom prst="rect">
            <a:avLst/>
          </a:prstGeom>
          <a:noFill/>
        </p:spPr>
        <p:txBody>
          <a:bodyPr wrap="square">
            <a:spAutoFit/>
          </a:bodyPr>
          <a:lstStyle/>
          <a:p>
            <a:pPr algn="ctr">
              <a:defRPr/>
            </a:pPr>
            <a:r>
              <a:rPr lang="en-GB" sz="2000" i="1" dirty="0">
                <a:solidFill>
                  <a:schemeClr val="tx2"/>
                </a:solidFill>
                <a:effectLst>
                  <a:outerShdw blurRad="38100" dist="38100" dir="2700000" algn="tl">
                    <a:srgbClr val="000000">
                      <a:alpha val="43137"/>
                    </a:srgbClr>
                  </a:outerShdw>
                </a:effectLst>
                <a:cs typeface="+mn-cs"/>
              </a:rPr>
              <a:t>"If I don't practice one day, I know it; two days, the critics know it; three days, the public knows it.“  </a:t>
            </a:r>
            <a:r>
              <a:rPr lang="en-GB" sz="2000" dirty="0" err="1">
                <a:solidFill>
                  <a:schemeClr val="tx2"/>
                </a:solidFill>
                <a:effectLst>
                  <a:outerShdw blurRad="38100" dist="38100" dir="2700000" algn="tl">
                    <a:srgbClr val="000000">
                      <a:alpha val="43137"/>
                    </a:srgbClr>
                  </a:outerShdw>
                </a:effectLst>
                <a:cs typeface="+mn-cs"/>
              </a:rPr>
              <a:t>Jascha</a:t>
            </a:r>
            <a:r>
              <a:rPr lang="en-GB" sz="2000" dirty="0">
                <a:solidFill>
                  <a:schemeClr val="tx2"/>
                </a:solidFill>
                <a:effectLst>
                  <a:outerShdw blurRad="38100" dist="38100" dir="2700000" algn="tl">
                    <a:srgbClr val="000000">
                      <a:alpha val="43137"/>
                    </a:srgbClr>
                  </a:outerShdw>
                </a:effectLst>
                <a:cs typeface="+mn-cs"/>
              </a:rPr>
              <a:t> Heifetz</a:t>
            </a:r>
          </a:p>
        </p:txBody>
      </p:sp>
      <p:sp>
        <p:nvSpPr>
          <p:cNvPr id="37895" name="Line 6"/>
          <p:cNvSpPr>
            <a:spLocks noChangeShapeType="1"/>
          </p:cNvSpPr>
          <p:nvPr/>
        </p:nvSpPr>
        <p:spPr bwMode="auto">
          <a:xfrm>
            <a:off x="498476" y="2133600"/>
            <a:ext cx="7991475" cy="0"/>
          </a:xfrm>
          <a:prstGeom prst="line">
            <a:avLst/>
          </a:prstGeom>
          <a:noFill/>
          <a:ln w="41275">
            <a:solidFill>
              <a:schemeClr val="folHlink"/>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pic>
        <p:nvPicPr>
          <p:cNvPr id="8" name="Picture 7"/>
          <p:cNvPicPr>
            <a:picLocks noChangeAspect="1"/>
          </p:cNvPicPr>
          <p:nvPr/>
        </p:nvPicPr>
        <p:blipFill>
          <a:blip r:embed="rId2"/>
          <a:stretch>
            <a:fillRect/>
          </a:stretch>
        </p:blipFill>
        <p:spPr>
          <a:xfrm>
            <a:off x="75373" y="116632"/>
            <a:ext cx="680203" cy="692696"/>
          </a:xfrm>
          <a:prstGeom prst="rect">
            <a:avLst/>
          </a:prstGeom>
        </p:spPr>
      </p:pic>
    </p:spTree>
    <p:extLst>
      <p:ext uri="{BB962C8B-B14F-4D97-AF65-F5344CB8AC3E}">
        <p14:creationId xmlns:p14="http://schemas.microsoft.com/office/powerpoint/2010/main" val="225811326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7" name="Text Box 5"/>
          <p:cNvSpPr txBox="1">
            <a:spLocks noChangeArrowheads="1"/>
          </p:cNvSpPr>
          <p:nvPr/>
        </p:nvSpPr>
        <p:spPr bwMode="auto">
          <a:xfrm>
            <a:off x="867665" y="6093296"/>
            <a:ext cx="7643288" cy="584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defRPr/>
            </a:pPr>
            <a:r>
              <a:rPr lang="en-US" sz="1600" dirty="0">
                <a:effectLst>
                  <a:outerShdw blurRad="50800" dist="38100" dir="2700000" algn="tl" rotWithShape="0">
                    <a:prstClr val="black">
                      <a:alpha val="40000"/>
                    </a:prstClr>
                  </a:outerShdw>
                </a:effectLst>
              </a:rPr>
              <a:t>Chow, D. L., et al. (2015). </a:t>
            </a:r>
            <a:r>
              <a:rPr lang="en-US" sz="1600" i="1" dirty="0">
                <a:effectLst>
                  <a:outerShdw blurRad="50800" dist="38100" dir="2700000" algn="tl" rotWithShape="0">
                    <a:prstClr val="black">
                      <a:alpha val="40000"/>
                    </a:prstClr>
                  </a:outerShdw>
                </a:effectLst>
              </a:rPr>
              <a:t>"The role of deliberate practice in the development of highly effective psychotherapists."</a:t>
            </a:r>
            <a:r>
              <a:rPr lang="en-US" sz="1600" dirty="0">
                <a:effectLst>
                  <a:outerShdw blurRad="50800" dist="38100" dir="2700000" algn="tl" rotWithShape="0">
                    <a:prstClr val="black">
                      <a:alpha val="40000"/>
                    </a:prstClr>
                  </a:outerShdw>
                </a:effectLst>
              </a:rPr>
              <a:t> </a:t>
            </a:r>
            <a:r>
              <a:rPr lang="en-US" sz="1600" u="sng" dirty="0">
                <a:effectLst>
                  <a:outerShdw blurRad="50800" dist="38100" dir="2700000" algn="tl" rotWithShape="0">
                    <a:prstClr val="black">
                      <a:alpha val="40000"/>
                    </a:prstClr>
                  </a:outerShdw>
                </a:effectLst>
              </a:rPr>
              <a:t>Psychotherapy (Chic) </a:t>
            </a:r>
            <a:r>
              <a:rPr lang="en-US" sz="1600" b="1" u="sng" dirty="0">
                <a:effectLst>
                  <a:outerShdw blurRad="50800" dist="38100" dir="2700000" algn="tl" rotWithShape="0">
                    <a:prstClr val="black">
                      <a:alpha val="40000"/>
                    </a:prstClr>
                  </a:outerShdw>
                </a:effectLst>
              </a:rPr>
              <a:t>52</a:t>
            </a:r>
            <a:r>
              <a:rPr lang="en-US" sz="1600" u="sng" dirty="0">
                <a:effectLst>
                  <a:outerShdw blurRad="50800" dist="38100" dir="2700000" algn="tl" rotWithShape="0">
                    <a:prstClr val="black">
                      <a:alpha val="40000"/>
                    </a:prstClr>
                  </a:outerShdw>
                </a:effectLst>
              </a:rPr>
              <a:t>(3): 337-345.</a:t>
            </a:r>
            <a:endParaRPr lang="en-GB" sz="1600" dirty="0">
              <a:effectLst>
                <a:outerShdw blurRad="50800" dist="38100" dir="2700000" algn="tl" rotWithShape="0">
                  <a:prstClr val="black">
                    <a:alpha val="40000"/>
                  </a:prstClr>
                </a:outerShdw>
              </a:effectLst>
              <a:cs typeface="+mn-cs"/>
            </a:endParaRPr>
          </a:p>
        </p:txBody>
      </p:sp>
      <p:sp>
        <p:nvSpPr>
          <p:cNvPr id="43012" name="Line 6"/>
          <p:cNvSpPr>
            <a:spLocks noChangeShapeType="1"/>
          </p:cNvSpPr>
          <p:nvPr/>
        </p:nvSpPr>
        <p:spPr bwMode="auto">
          <a:xfrm>
            <a:off x="576264" y="5949280"/>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7" name="Text Placeholder 3"/>
          <p:cNvSpPr txBox="1">
            <a:spLocks/>
          </p:cNvSpPr>
          <p:nvPr/>
        </p:nvSpPr>
        <p:spPr>
          <a:xfrm>
            <a:off x="532872" y="1268090"/>
            <a:ext cx="8168999" cy="4393158"/>
          </a:xfrm>
          <a:prstGeom prst="rect">
            <a:avLst/>
          </a:prstGeom>
        </p:spPr>
        <p:txBody>
          <a:bodyPr/>
          <a:lst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a:lstStyle>
          <a:p>
            <a:pPr marL="452438" indent="-452438">
              <a:buSzPct val="110000"/>
              <a:buFont typeface="Wingdings" pitchFamily="2" charset="2"/>
              <a:buChar char="²"/>
              <a:defRPr/>
            </a:pPr>
            <a:r>
              <a:rPr lang="en-GB" sz="2000" kern="0" dirty="0"/>
              <a:t>17 therapists &amp; 1,632 clients were studied – therapists were classified into four quartiles depending on their effectiveness.</a:t>
            </a:r>
          </a:p>
          <a:p>
            <a:pPr marL="452438" indent="-452438">
              <a:buSzPct val="110000"/>
              <a:buFont typeface="Wingdings" pitchFamily="2" charset="2"/>
              <a:buChar char="²"/>
              <a:defRPr/>
            </a:pPr>
            <a:r>
              <a:rPr lang="en-GB" sz="2000" kern="0" dirty="0"/>
              <a:t>as expected – qualifications, profession, experience, age, and gender were found to be unrelated to effectiveness.</a:t>
            </a:r>
          </a:p>
          <a:p>
            <a:pPr marL="452438" indent="-452438">
              <a:buSzPct val="110000"/>
              <a:buFont typeface="Wingdings" pitchFamily="2" charset="2"/>
              <a:buChar char="²"/>
              <a:defRPr/>
            </a:pPr>
            <a:r>
              <a:rPr lang="en-GB" sz="2000" kern="0" dirty="0"/>
              <a:t>fascinatingly, when asked about their use of client feedback, more successful therapists were much more likely to report being “surprised” by it – possibly a measure both of how well they had “set up” the feedback &amp; of their openness/receptivity</a:t>
            </a:r>
          </a:p>
          <a:p>
            <a:pPr marL="452438" indent="-452438">
              <a:buSzPct val="110000"/>
              <a:buFont typeface="Wingdings" pitchFamily="2" charset="2"/>
              <a:buChar char="²"/>
              <a:defRPr/>
            </a:pPr>
            <a:r>
              <a:rPr lang="en-GB" sz="2000" kern="0" dirty="0"/>
              <a:t>also significant was their answer to the question: </a:t>
            </a:r>
            <a:r>
              <a:rPr lang="en-GB" sz="2000" dirty="0"/>
              <a:t>“</a:t>
            </a:r>
            <a:r>
              <a:rPr lang="en-GB" sz="2000" i="1" dirty="0"/>
              <a:t>How many hours per week (on average) do you spend </a:t>
            </a:r>
            <a:r>
              <a:rPr lang="en-GB" sz="2000" b="1" i="1" dirty="0"/>
              <a:t>alone </a:t>
            </a:r>
            <a:r>
              <a:rPr lang="en-GB" sz="2000" i="1" dirty="0"/>
              <a:t>seriously engaging in activities related to </a:t>
            </a:r>
            <a:r>
              <a:rPr lang="en-GB" sz="2000" b="1" i="1" dirty="0"/>
              <a:t>improving </a:t>
            </a:r>
            <a:r>
              <a:rPr lang="en-GB" sz="2000" i="1" dirty="0"/>
              <a:t>your therapy skills in the current year?</a:t>
            </a:r>
            <a:r>
              <a:rPr lang="en-GB" sz="2000" dirty="0"/>
              <a:t>” – the quartiles answered on average 7.39 (1</a:t>
            </a:r>
            <a:r>
              <a:rPr lang="en-GB" sz="2000" baseline="30000" dirty="0"/>
              <a:t>st </a:t>
            </a:r>
            <a:r>
              <a:rPr lang="en-GB" sz="2000" dirty="0"/>
              <a:t>quartile); 4.13 (2</a:t>
            </a:r>
            <a:r>
              <a:rPr lang="en-GB" sz="2000" baseline="30000" dirty="0"/>
              <a:t>nd</a:t>
            </a:r>
            <a:r>
              <a:rPr lang="en-GB" sz="2000" dirty="0"/>
              <a:t>); 2.00 (3</a:t>
            </a:r>
            <a:r>
              <a:rPr lang="en-GB" sz="2000" baseline="30000" dirty="0"/>
              <a:t>rd</a:t>
            </a:r>
            <a:r>
              <a:rPr lang="en-GB" sz="2000" dirty="0"/>
              <a:t>) &amp; 0.50 hours (4</a:t>
            </a:r>
            <a:r>
              <a:rPr lang="en-GB" sz="2000" baseline="30000" dirty="0"/>
              <a:t>th</a:t>
            </a:r>
            <a:r>
              <a:rPr lang="en-GB" sz="2000" dirty="0"/>
              <a:t> quartile).</a:t>
            </a:r>
            <a:endParaRPr lang="en-GB" sz="2000" kern="0" dirty="0"/>
          </a:p>
        </p:txBody>
      </p:sp>
      <p:pic>
        <p:nvPicPr>
          <p:cNvPr id="6" name="Picture 5"/>
          <p:cNvPicPr>
            <a:picLocks noChangeAspect="1"/>
          </p:cNvPicPr>
          <p:nvPr/>
        </p:nvPicPr>
        <p:blipFill>
          <a:blip r:embed="rId2"/>
          <a:stretch>
            <a:fillRect/>
          </a:stretch>
        </p:blipFill>
        <p:spPr>
          <a:xfrm>
            <a:off x="75373" y="116632"/>
            <a:ext cx="680203" cy="692696"/>
          </a:xfrm>
          <a:prstGeom prst="rect">
            <a:avLst/>
          </a:prstGeom>
        </p:spPr>
      </p:pic>
      <p:sp>
        <p:nvSpPr>
          <p:cNvPr id="111618" name="Rectangle 2"/>
          <p:cNvSpPr>
            <a:spLocks noGrp="1" noRot="1" noChangeArrowheads="1"/>
          </p:cNvSpPr>
          <p:nvPr>
            <p:ph type="title"/>
          </p:nvPr>
        </p:nvSpPr>
        <p:spPr>
          <a:xfrm>
            <a:off x="251520" y="125759"/>
            <a:ext cx="9036050" cy="1143001"/>
          </a:xfrm>
        </p:spPr>
        <p:txBody>
          <a:bodyPr/>
          <a:lstStyle/>
          <a:p>
            <a:pPr eaLnBrk="1" hangingPunct="1">
              <a:defRPr/>
            </a:pPr>
            <a:r>
              <a:rPr lang="en-GB" sz="3800" dirty="0"/>
              <a:t>psychotherapy/deliberate practice</a:t>
            </a:r>
          </a:p>
        </p:txBody>
      </p:sp>
    </p:spTree>
    <p:extLst>
      <p:ext uri="{BB962C8B-B14F-4D97-AF65-F5344CB8AC3E}">
        <p14:creationId xmlns:p14="http://schemas.microsoft.com/office/powerpoint/2010/main" val="412477055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5" name="Text Box 5"/>
          <p:cNvSpPr txBox="1">
            <a:spLocks noChangeArrowheads="1"/>
          </p:cNvSpPr>
          <p:nvPr/>
        </p:nvSpPr>
        <p:spPr bwMode="auto">
          <a:xfrm>
            <a:off x="466851" y="6092826"/>
            <a:ext cx="8335506"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spcBef>
                <a:spcPct val="20000"/>
              </a:spcBef>
              <a:buClr>
                <a:schemeClr val="hlink"/>
              </a:buClr>
              <a:buSzPct val="80000"/>
              <a:buFont typeface="Arial" charset="0"/>
              <a:buChar char="►"/>
              <a:defRPr sz="3200">
                <a:solidFill>
                  <a:schemeClr val="tx1"/>
                </a:solidFill>
                <a:latin typeface="Tahoma" pitchFamily="34" charset="0"/>
              </a:defRPr>
            </a:lvl1pPr>
            <a:lvl2pPr marL="742950" indent="-285750" eaLnBrk="0" hangingPunct="0">
              <a:spcBef>
                <a:spcPct val="20000"/>
              </a:spcBef>
              <a:buClr>
                <a:schemeClr val="folHlink"/>
              </a:buClr>
              <a:buFont typeface="Wingdings" pitchFamily="2" charset="2"/>
              <a:buChar char="§"/>
              <a:defRPr sz="2800">
                <a:solidFill>
                  <a:schemeClr val="tx1"/>
                </a:solidFill>
                <a:latin typeface="Tahoma" pitchFamily="34" charset="0"/>
              </a:defRPr>
            </a:lvl2pPr>
            <a:lvl3pPr marL="1143000" indent="-228600" eaLnBrk="0" hangingPunct="0">
              <a:spcBef>
                <a:spcPct val="20000"/>
              </a:spcBef>
              <a:buClr>
                <a:schemeClr val="hlink"/>
              </a:buClr>
              <a:buSzPct val="80000"/>
              <a:buFont typeface="Arial" charset="0"/>
              <a:buChar char="►"/>
              <a:defRPr sz="2400">
                <a:solidFill>
                  <a:schemeClr val="tx1"/>
                </a:solidFill>
                <a:latin typeface="Tahoma" pitchFamily="34" charset="0"/>
              </a:defRPr>
            </a:lvl3pPr>
            <a:lvl4pPr marL="1600200" indent="-228600" eaLnBrk="0" hangingPunct="0">
              <a:spcBef>
                <a:spcPct val="20000"/>
              </a:spcBef>
              <a:buClr>
                <a:schemeClr val="folHlink"/>
              </a:buClr>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Arial" charset="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9pPr>
          </a:lstStyle>
          <a:p>
            <a:pPr algn="ctr" eaLnBrk="1" hangingPunct="1">
              <a:spcBef>
                <a:spcPct val="0"/>
              </a:spcBef>
              <a:buClrTx/>
              <a:buSzTx/>
              <a:buFontTx/>
              <a:buNone/>
            </a:pPr>
            <a:r>
              <a:rPr lang="en-US" sz="1800" dirty="0">
                <a:effectLst>
                  <a:outerShdw blurRad="50800" dist="38100" dir="2700000" algn="tl" rotWithShape="0">
                    <a:prstClr val="black">
                      <a:alpha val="40000"/>
                    </a:prstClr>
                  </a:outerShdw>
                </a:effectLst>
              </a:rPr>
              <a:t>Chow, D. L., et al. (2015). "The role of deliberate practice in the development of highly effective psychotherapists." </a:t>
            </a:r>
            <a:r>
              <a:rPr lang="en-US" sz="1800" u="sng" dirty="0">
                <a:effectLst>
                  <a:outerShdw blurRad="50800" dist="38100" dir="2700000" algn="tl" rotWithShape="0">
                    <a:prstClr val="black">
                      <a:alpha val="40000"/>
                    </a:prstClr>
                  </a:outerShdw>
                </a:effectLst>
              </a:rPr>
              <a:t>Psychotherapy (Chic) </a:t>
            </a:r>
            <a:r>
              <a:rPr lang="en-US" sz="1800" b="1" u="sng" dirty="0">
                <a:effectLst>
                  <a:outerShdw blurRad="50800" dist="38100" dir="2700000" algn="tl" rotWithShape="0">
                    <a:prstClr val="black">
                      <a:alpha val="40000"/>
                    </a:prstClr>
                  </a:outerShdw>
                </a:effectLst>
              </a:rPr>
              <a:t>52</a:t>
            </a:r>
            <a:r>
              <a:rPr lang="en-US" sz="1800" u="sng" dirty="0">
                <a:effectLst>
                  <a:outerShdw blurRad="50800" dist="38100" dir="2700000" algn="tl" rotWithShape="0">
                    <a:prstClr val="black">
                      <a:alpha val="40000"/>
                    </a:prstClr>
                  </a:outerShdw>
                </a:effectLst>
              </a:rPr>
              <a:t>(3): 337-345. </a:t>
            </a:r>
            <a:endParaRPr lang="en-GB" altLang="en-US" sz="1800" dirty="0">
              <a:effectLst>
                <a:outerShdw blurRad="50800" dist="38100" dir="2700000" algn="tl" rotWithShape="0">
                  <a:prstClr val="black">
                    <a:alpha val="40000"/>
                  </a:prstClr>
                </a:outerShdw>
              </a:effectLst>
            </a:endParaRPr>
          </a:p>
        </p:txBody>
      </p:sp>
      <p:sp>
        <p:nvSpPr>
          <p:cNvPr id="44036" name="Line 6"/>
          <p:cNvSpPr>
            <a:spLocks noChangeShapeType="1"/>
          </p:cNvSpPr>
          <p:nvPr/>
        </p:nvSpPr>
        <p:spPr bwMode="auto">
          <a:xfrm>
            <a:off x="576264" y="5949950"/>
            <a:ext cx="7991475" cy="0"/>
          </a:xfrm>
          <a:prstGeom prst="line">
            <a:avLst/>
          </a:prstGeom>
          <a:noFill/>
          <a:ln w="41275">
            <a:solidFill>
              <a:schemeClr val="folHlink"/>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p>
        </p:txBody>
      </p:sp>
      <p:sp>
        <p:nvSpPr>
          <p:cNvPr id="44037" name="TextBox 1"/>
          <p:cNvSpPr txBox="1">
            <a:spLocks noChangeArrowheads="1"/>
          </p:cNvSpPr>
          <p:nvPr/>
        </p:nvSpPr>
        <p:spPr bwMode="auto">
          <a:xfrm>
            <a:off x="768302" y="1564883"/>
            <a:ext cx="7843136" cy="38164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Clr>
                <a:schemeClr val="hlink"/>
              </a:buClr>
              <a:buSzPct val="80000"/>
              <a:buFont typeface="Arial" charset="0"/>
              <a:buChar char="►"/>
              <a:defRPr sz="3200">
                <a:solidFill>
                  <a:schemeClr val="tx1"/>
                </a:solidFill>
                <a:latin typeface="Tahoma" pitchFamily="34" charset="0"/>
              </a:defRPr>
            </a:lvl1pPr>
            <a:lvl2pPr marL="742950" indent="-285750" eaLnBrk="0" hangingPunct="0">
              <a:spcBef>
                <a:spcPct val="20000"/>
              </a:spcBef>
              <a:buClr>
                <a:schemeClr val="folHlink"/>
              </a:buClr>
              <a:buFont typeface="Wingdings" pitchFamily="2" charset="2"/>
              <a:buChar char="§"/>
              <a:defRPr sz="2800">
                <a:solidFill>
                  <a:schemeClr val="tx1"/>
                </a:solidFill>
                <a:latin typeface="Tahoma" pitchFamily="34" charset="0"/>
              </a:defRPr>
            </a:lvl2pPr>
            <a:lvl3pPr marL="1143000" indent="-228600" eaLnBrk="0" hangingPunct="0">
              <a:spcBef>
                <a:spcPct val="20000"/>
              </a:spcBef>
              <a:buClr>
                <a:schemeClr val="hlink"/>
              </a:buClr>
              <a:buSzPct val="80000"/>
              <a:buFont typeface="Arial" charset="0"/>
              <a:buChar char="►"/>
              <a:defRPr sz="2400">
                <a:solidFill>
                  <a:schemeClr val="tx1"/>
                </a:solidFill>
                <a:latin typeface="Tahoma" pitchFamily="34" charset="0"/>
              </a:defRPr>
            </a:lvl3pPr>
            <a:lvl4pPr marL="1600200" indent="-228600" eaLnBrk="0" hangingPunct="0">
              <a:spcBef>
                <a:spcPct val="20000"/>
              </a:spcBef>
              <a:buClr>
                <a:schemeClr val="folHlink"/>
              </a:buClr>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hlink"/>
              </a:buClr>
              <a:buSzPct val="80000"/>
              <a:buFont typeface="Arial" charset="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80000"/>
              <a:buFont typeface="Arial" charset="0"/>
              <a:buChar char="►"/>
              <a:defRPr sz="2000">
                <a:solidFill>
                  <a:schemeClr val="tx1"/>
                </a:solidFill>
                <a:latin typeface="Tahoma" pitchFamily="34" charset="0"/>
              </a:defRPr>
            </a:lvl9pPr>
          </a:lstStyle>
          <a:p>
            <a:pPr eaLnBrk="1" hangingPunct="1">
              <a:spcBef>
                <a:spcPct val="0"/>
              </a:spcBef>
              <a:buClrTx/>
              <a:buSzTx/>
              <a:buFontTx/>
              <a:buNone/>
            </a:pPr>
            <a:r>
              <a:rPr lang="en-GB" altLang="en-US" sz="2200" i="1" dirty="0">
                <a:effectLst>
                  <a:outerShdw blurRad="50800" dist="38100" dir="2700000" algn="tl" rotWithShape="0">
                    <a:prstClr val="black">
                      <a:alpha val="40000"/>
                    </a:prstClr>
                  </a:outerShdw>
                </a:effectLst>
              </a:rPr>
              <a:t>“solitary activities” </a:t>
            </a:r>
            <a:r>
              <a:rPr lang="en-GB" altLang="en-US" sz="2200" dirty="0">
                <a:effectLst>
                  <a:outerShdw blurRad="50800" dist="38100" dir="2700000" algn="tl" rotWithShape="0">
                    <a:prstClr val="black">
                      <a:alpha val="40000"/>
                    </a:prstClr>
                  </a:outerShdw>
                </a:effectLst>
              </a:rPr>
              <a:t>included </a:t>
            </a:r>
            <a:r>
              <a:rPr lang="en-GB" altLang="en-US" sz="2200" i="1" dirty="0">
                <a:effectLst>
                  <a:outerShdw blurRad="50800" dist="38100" dir="2700000" algn="tl" rotWithShape="0">
                    <a:prstClr val="black">
                      <a:alpha val="40000"/>
                    </a:prstClr>
                  </a:outerShdw>
                </a:effectLst>
              </a:rPr>
              <a:t>”reviewing therapy recordings alone, reviewing difficult/challenging cases alone, mentally running through &amp; reflecting on past sessions in one’s mind, mentally running through &amp; reflecting on what to do in future sessions, writing down reflections of past sessions, writing down plans for future sessions, viewing master therapist videos with the aim of developing specific therapeutic skills    as a therapist, reading case examples (e.g. narratives, transcripts, case studies), reading of journals pertaining to psychotherapy &amp; counselling, reading/re-reading of core counselling &amp; therapeutic skills in psychotherapy.”   </a:t>
            </a:r>
          </a:p>
        </p:txBody>
      </p:sp>
      <p:pic>
        <p:nvPicPr>
          <p:cNvPr id="6" name="Picture 5"/>
          <p:cNvPicPr>
            <a:picLocks noChangeAspect="1"/>
          </p:cNvPicPr>
          <p:nvPr/>
        </p:nvPicPr>
        <p:blipFill>
          <a:blip r:embed="rId2"/>
          <a:stretch>
            <a:fillRect/>
          </a:stretch>
        </p:blipFill>
        <p:spPr>
          <a:xfrm>
            <a:off x="75373" y="116632"/>
            <a:ext cx="680203" cy="692696"/>
          </a:xfrm>
          <a:prstGeom prst="rect">
            <a:avLst/>
          </a:prstGeom>
        </p:spPr>
      </p:pic>
      <p:sp>
        <p:nvSpPr>
          <p:cNvPr id="111618" name="Rectangle 2"/>
          <p:cNvSpPr>
            <a:spLocks noGrp="1" noRot="1" noChangeArrowheads="1"/>
          </p:cNvSpPr>
          <p:nvPr>
            <p:ph type="title"/>
          </p:nvPr>
        </p:nvSpPr>
        <p:spPr>
          <a:xfrm>
            <a:off x="179512" y="197768"/>
            <a:ext cx="9036050" cy="1143000"/>
          </a:xfrm>
        </p:spPr>
        <p:txBody>
          <a:bodyPr/>
          <a:lstStyle/>
          <a:p>
            <a:pPr eaLnBrk="1" hangingPunct="1">
              <a:defRPr/>
            </a:pPr>
            <a:r>
              <a:rPr lang="en-GB" sz="3800" dirty="0"/>
              <a:t>psychotherapy/deliberate practice</a:t>
            </a:r>
          </a:p>
        </p:txBody>
      </p:sp>
    </p:spTree>
    <p:extLst>
      <p:ext uri="{BB962C8B-B14F-4D97-AF65-F5344CB8AC3E}">
        <p14:creationId xmlns:p14="http://schemas.microsoft.com/office/powerpoint/2010/main" val="3490132982"/>
      </p:ext>
    </p:extLst>
  </p:cSld>
  <p:clrMapOvr>
    <a:masterClrMapping/>
  </p:clrMapOvr>
  <p:transition/>
</p:sld>
</file>

<file path=ppt/theme/theme1.xml><?xml version="1.0" encoding="utf-8"?>
<a:theme xmlns:a="http://schemas.openxmlformats.org/drawingml/2006/main" name="Compass">
  <a:themeElements>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1465</Words>
  <Application>Microsoft Macintosh PowerPoint</Application>
  <PresentationFormat>On-screen Show (4:3)</PresentationFormat>
  <Paragraphs>63</Paragraphs>
  <Slides>12</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vt:lpstr>
      <vt:lpstr>Calibri</vt:lpstr>
      <vt:lpstr>CG Omega</vt:lpstr>
      <vt:lpstr>Tahoma</vt:lpstr>
      <vt:lpstr>Wingdings</vt:lpstr>
      <vt:lpstr>Compass</vt:lpstr>
      <vt:lpstr>Worksheet</vt:lpstr>
      <vt:lpstr>four suggestions for ways out of our impasse</vt:lpstr>
      <vt:lpstr>ericsson &amp; achieving excellence</vt:lpstr>
      <vt:lpstr>true expertise &amp; deliberate practice</vt:lpstr>
      <vt:lpstr>deliberate practice requires rapid feedback to refine performance</vt:lpstr>
      <vt:lpstr>experience &amp; variety of outcomes</vt:lpstr>
      <vt:lpstr>musicians &amp; deliberate practice</vt:lpstr>
      <vt:lpstr>maintaining expertise</vt:lpstr>
      <vt:lpstr>psychotherapy/deliberate practice</vt:lpstr>
      <vt:lpstr>psychotherapy/deliberate practice</vt:lpstr>
      <vt:lpstr>psychotherapy/deliberate practice</vt:lpstr>
      <vt:lpstr>design &amp; sequencing of training</vt:lpstr>
      <vt:lpstr>developing expertise 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four suggestions for ways out of our impasse</dc:title>
  <dc:creator>James Hawkins</dc:creator>
  <cp:lastModifiedBy>James Hawkins</cp:lastModifiedBy>
  <cp:revision>10</cp:revision>
  <cp:lastPrinted>2018-10-08T15:58:11Z</cp:lastPrinted>
  <dcterms:created xsi:type="dcterms:W3CDTF">2016-10-04T04:52:45Z</dcterms:created>
  <dcterms:modified xsi:type="dcterms:W3CDTF">2018-10-08T16:04:49Z</dcterms:modified>
</cp:coreProperties>
</file>