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727" r:id="rId2"/>
    <p:sldId id="753" r:id="rId3"/>
    <p:sldId id="741" r:id="rId4"/>
    <p:sldId id="742" r:id="rId5"/>
    <p:sldId id="743" r:id="rId6"/>
    <p:sldId id="746" r:id="rId7"/>
    <p:sldId id="747" r:id="rId8"/>
    <p:sldId id="745" r:id="rId9"/>
    <p:sldId id="258" r:id="rId10"/>
    <p:sldId id="262" r:id="rId11"/>
    <p:sldId id="265" r:id="rId12"/>
    <p:sldId id="271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69696"/>
    <a:srgbClr val="3399FF"/>
    <a:srgbClr val="FF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1993" autoAdjust="0"/>
  </p:normalViewPr>
  <p:slideViewPr>
    <p:cSldViewPr>
      <p:cViewPr varScale="1">
        <p:scale>
          <a:sx n="124" d="100"/>
          <a:sy n="124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56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557338" y="8523288"/>
            <a:ext cx="397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i="1"/>
              <a:t>James Hawkins, 78 Polwarth Terrace, Edinburgh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260648" y="263525"/>
            <a:ext cx="6494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i="1" u="sng" dirty="0"/>
              <a:t>how to live well: a shared exploration 6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6664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7E701F-A92E-40A4-A34F-E6BB03AFC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602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22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59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27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348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961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A4B64D6-3626-48C1-8429-BAC119B18411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GB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246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19785A-2F85-41A0-89A1-04898DFD1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506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2493-A22B-4EA1-9D96-6A6CB788B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022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D3EC-4590-4BA8-8C63-24C237B12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680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A112-4C98-458D-B188-C47FC1B10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06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8F52-FCD6-4DDA-B8A8-0DCA04255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99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A69F-C109-6A46-BC9D-888ACDA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D0C2D6D-9109-734F-923D-23538280783F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66E3-963D-994B-9093-456A9F0A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3654-7D12-4773-8B22-B6B2D4751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198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737F-3A87-4CED-AE2A-C25D40C08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43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ADB7-018F-4D26-B865-F557CB62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82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E118-3393-4F5B-9ECB-C0C1C8DFE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951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7D3D-1893-4EA3-8FCF-4188F60A3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329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3F17-CC74-46B4-9262-FA19EC612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2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3257-2213-4C30-9238-7BB91032A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05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7589-10A0-457B-A449-20DBDE0CE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28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C1F47D9-841C-4D57-92F4-9A39A81E5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rosswindsgarou.wikidot.com/gri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orientation 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707904" y="1340772"/>
            <a:ext cx="5328592" cy="5175441"/>
          </a:xfrm>
        </p:spPr>
        <p:txBody>
          <a:bodyPr lIns="92075" tIns="46038" rIns="92075" bIns="46038"/>
          <a:lstStyle/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 &amp; S-DT needs – 	satisfaction &amp; frustration 	both important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None/>
              <a:tabLst>
                <a:tab pos="571500" algn="l"/>
              </a:tabLst>
              <a:defRPr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work-life balance – 	within three hours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tabLst>
                <a:tab pos="571500" algn="l"/>
              </a:tabLst>
              <a:defRPr/>
            </a:pPr>
            <a:endParaRPr lang="en-US" sz="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VIA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strengths use &amp;    	job selection/crafting</a:t>
            </a:r>
          </a:p>
          <a:p>
            <a:pPr marL="7938" indent="0" eaLnBrk="1" hangingPunct="1">
              <a:lnSpc>
                <a:spcPct val="90000"/>
              </a:lnSpc>
              <a:buSzPct val="110000"/>
              <a:buNone/>
              <a:tabLst>
                <a:tab pos="571500" algn="l"/>
              </a:tabLst>
              <a:defRPr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349250" algn="l"/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Anders Ericsson’s 			‘deliberate practice’</a:t>
            </a:r>
          </a:p>
          <a:p>
            <a:pPr marL="0" indent="0" eaLnBrk="1" hangingPunct="1">
              <a:lnSpc>
                <a:spcPct val="90000"/>
              </a:lnSpc>
              <a:buSzPct val="110000"/>
              <a:buFont typeface="Wingdings" pitchFamily="2" charset="2"/>
              <a:buNone/>
              <a:tabLst>
                <a:tab pos="533400" algn="l"/>
              </a:tabLst>
              <a:defRPr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ADDE380-DF70-E44E-949C-2D32D2165A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713273"/>
              </p:ext>
            </p:extLst>
          </p:nvPr>
        </p:nvGraphicFramePr>
        <p:xfrm>
          <a:off x="179512" y="1700809"/>
          <a:ext cx="3456384" cy="396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Lotus SmartPics Image" r:id="rId3" imgW="30543500" imgH="35128200" progId="LotusSmartPicsImage">
                  <p:embed/>
                </p:oleObj>
              </mc:Choice>
              <mc:Fallback>
                <p:oleObj name="Lotus SmartPics Image" r:id="rId3" imgW="30543500" imgH="35128200" progId="LotusSmartPicsImage">
                  <p:embed/>
                  <p:pic>
                    <p:nvPicPr>
                      <p:cNvPr id="265219" name="Object 3">
                        <a:extLst>
                          <a:ext uri="{FF2B5EF4-FFF2-40B4-BE49-F238E27FC236}">
                            <a16:creationId xmlns:a16="http://schemas.microsoft.com/office/drawing/2014/main" id="{028E2B0C-A1FB-9D43-9197-EE5219D7FA9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9"/>
                        <a:ext cx="3456384" cy="396043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2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1276" y="6165851"/>
            <a:ext cx="8410836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8112" y="-17463"/>
            <a:ext cx="811428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10502460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1305" y="2204591"/>
            <a:ext cx="3491483" cy="3456657"/>
          </a:xfrm>
        </p:spPr>
        <p:txBody>
          <a:bodyPr/>
          <a:lstStyle/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/>
              <a:t>painstaking series of interviews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/>
              <a:t>students sorted into 3 groups    by professors’ assessments and success in open competitions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/>
              <a:t>groups indistinguishable by average age of starting violin (age 8), average age at which decided to become musicians (just before age 15), number      of teachers, etc. etc.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/>
              <a:t>what stood out dramatically were the differences in hours spent practising – with no exceptions!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1800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12464" y="6165851"/>
            <a:ext cx="831394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Ericsson, K. A.,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Krampe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R. T. &amp;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Tesch-Romer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C. (1993).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deliberate practice  in the acquisition of expert performance."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Review 100(3): 363-406. 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6842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280" y="188915"/>
            <a:ext cx="8388224" cy="873125"/>
          </a:xfrm>
        </p:spPr>
        <p:txBody>
          <a:bodyPr/>
          <a:lstStyle/>
          <a:p>
            <a:pPr>
              <a:defRPr/>
            </a:pPr>
            <a:r>
              <a:rPr lang="en-GB" sz="4000" b="0" dirty="0"/>
              <a:t>musicians &amp; deliberate 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0" y="1137518"/>
            <a:ext cx="403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classic early study on 20 </a:t>
            </a:r>
            <a:r>
              <a:rPr lang="en-GB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yr</a:t>
            </a: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old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violin students at the renowned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Music Academy of West Berlin</a:t>
            </a:r>
          </a:p>
        </p:txBody>
      </p:sp>
      <p:graphicFrame>
        <p:nvGraphicFramePr>
          <p:cNvPr id="39943" name="Content Placeholder 2"/>
          <p:cNvGraphicFramePr>
            <a:graphicFrameLocks noGrp="1"/>
          </p:cNvGraphicFramePr>
          <p:nvPr>
            <p:ph idx="1"/>
          </p:nvPr>
        </p:nvGraphicFramePr>
        <p:xfrm>
          <a:off x="3513138" y="882652"/>
          <a:ext cx="5573712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Worksheet" r:id="rId3" imgW="5578323" imgH="5956308" progId="Excel.Sheet.8">
                  <p:embed/>
                </p:oleObj>
              </mc:Choice>
              <mc:Fallback>
                <p:oleObj name="Worksheet" r:id="rId3" imgW="5578323" imgH="5956308" progId="Excel.Sheet.8">
                  <p:embed/>
                  <p:pic>
                    <p:nvPicPr>
                      <p:cNvPr id="39943" name="Content Placeholder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882652"/>
                        <a:ext cx="5573712" cy="595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414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404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/>
              <a:t>design &amp; sequencing of training</a:t>
            </a:r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541339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81200"/>
            <a:ext cx="8913812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339" y="6094413"/>
            <a:ext cx="8210775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25" y="96044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ideally one monitors current performance &amp; then designs specific individualized training activities: there is relevance here both for psychotherapists &amp; clients.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28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052736"/>
            <a:ext cx="5436096" cy="5532195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2800" i="1" spc="-50" dirty="0"/>
              <a:t>values, self-determination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2"/>
            </a:pPr>
            <a:r>
              <a:rPr lang="en-US" sz="2800" i="1" dirty="0"/>
              <a:t>mindset, exercise &amp; sleep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2800" i="1" dirty="0"/>
              <a:t>willpower, diet, dependencies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4"/>
            </a:pPr>
            <a:r>
              <a:rPr lang="en-US" sz="2800" i="1" spc="-50" dirty="0" err="1"/>
              <a:t>mindbus</a:t>
            </a:r>
            <a:r>
              <a:rPr lang="en-US" sz="2800" i="1" spc="-50" dirty="0"/>
              <a:t> &amp; coping responses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5"/>
            </a:pPr>
            <a:r>
              <a:rPr lang="en-US" sz="2800" i="1" dirty="0"/>
              <a:t>savouring &amp; gratitude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6"/>
            </a:pPr>
            <a:r>
              <a:rPr lang="en-US" sz="2800" i="1" dirty="0"/>
              <a:t>work, strengths, expertise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2800" i="1" spc="-50" dirty="0" err="1"/>
              <a:t>dunbar</a:t>
            </a:r>
            <a:r>
              <a:rPr lang="en-US" sz="2800" i="1" spc="-50" dirty="0"/>
              <a:t>, roles, needs, dyads 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8"/>
            </a:pPr>
            <a:r>
              <a:rPr lang="en-US" sz="2800" i="1" spc="-50" dirty="0"/>
              <a:t>nourishing, conflict, wisdom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2800" i="1" spc="-50" dirty="0"/>
              <a:t>groups, weak ties, resonance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2800" i="1" spc="-50" dirty="0"/>
              <a:t>review &amp; stepping forward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endParaRPr lang="en-US" sz="2800" i="1" spc="-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2" y="1368152"/>
            <a:ext cx="3162678" cy="4653136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52190" y="6741368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497192" cy="710952"/>
          </a:xfrm>
        </p:spPr>
        <p:txBody>
          <a:bodyPr lIns="92075" tIns="46037" rIns="92075" bIns="46037" anchor="b"/>
          <a:lstStyle/>
          <a:p>
            <a:pPr algn="ctr" eaLnBrk="1" hangingPunct="1">
              <a:defRPr/>
            </a:pPr>
            <a:r>
              <a:rPr lang="en-US" sz="4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course outline/our journey </a:t>
            </a:r>
          </a:p>
        </p:txBody>
      </p:sp>
    </p:spTree>
    <p:extLst>
      <p:ext uri="{BB962C8B-B14F-4D97-AF65-F5344CB8AC3E}">
        <p14:creationId xmlns:p14="http://schemas.microsoft.com/office/powerpoint/2010/main" val="12980473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work &amp; s-dt needs satisfaction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29273" y="1124744"/>
            <a:ext cx="5677290" cy="4066181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sz="2400" i="1" dirty="0"/>
              <a:t>“… all four satisfactions are significantly and independently associated with meaningful work.”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sz="2400" i="1" dirty="0"/>
              <a:t>“ … the fulfilment of basic psycho-logical needs in the workplace is related to higher job satisfaction and … is associated with higher personal wellbeing &amp; fewer health problems.”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400" dirty="0"/>
              <a:t>how do you score on the work need satisfaction scale &amp; any implications?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60" y="5301208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" y="5479414"/>
            <a:ext cx="91343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 err="1"/>
              <a:t>Martela</a:t>
            </a:r>
            <a:r>
              <a:rPr lang="en-GB" sz="1600" dirty="0"/>
              <a:t>, F. and T. J. J. </a:t>
            </a:r>
            <a:r>
              <a:rPr lang="en-GB" sz="1600" dirty="0" err="1"/>
              <a:t>Riekki</a:t>
            </a:r>
            <a:r>
              <a:rPr lang="en-GB" sz="1600" dirty="0"/>
              <a:t> (2018). </a:t>
            </a:r>
            <a:r>
              <a:rPr lang="en-GB" sz="1600" i="1" dirty="0"/>
              <a:t>"Autonomy, competence, relatedness, and beneficence: A multicultural comparison of the four pathways to meaningful work." </a:t>
            </a:r>
            <a:r>
              <a:rPr lang="en-GB" sz="1600" u="sng" dirty="0"/>
              <a:t>Frontiers in </a:t>
            </a:r>
            <a:r>
              <a:rPr lang="en-GB" sz="1600" u="sng" dirty="0" err="1"/>
              <a:t>Psychol</a:t>
            </a:r>
            <a:r>
              <a:rPr lang="en-GB" sz="1600" dirty="0"/>
              <a:t> 9(1157).</a:t>
            </a:r>
          </a:p>
          <a:p>
            <a:pPr algn="ctr">
              <a:spcBef>
                <a:spcPct val="50000"/>
              </a:spcBef>
            </a:pPr>
            <a:r>
              <a:rPr lang="en-GB" sz="1600" dirty="0"/>
              <a:t>Gomez-</a:t>
            </a:r>
            <a:r>
              <a:rPr lang="en-GB" sz="1600" dirty="0" err="1"/>
              <a:t>Baya</a:t>
            </a:r>
            <a:r>
              <a:rPr lang="en-GB" sz="1600" dirty="0"/>
              <a:t>, D. and A. M. Lucia-</a:t>
            </a:r>
            <a:r>
              <a:rPr lang="en-GB" sz="1600" dirty="0" err="1"/>
              <a:t>Casademunt</a:t>
            </a:r>
            <a:r>
              <a:rPr lang="en-GB" sz="1600" dirty="0"/>
              <a:t> (2018). </a:t>
            </a:r>
            <a:r>
              <a:rPr lang="en-GB" sz="1600" i="1" dirty="0"/>
              <a:t>"A self-determination theory approach to health and well-being in the workplace.”</a:t>
            </a:r>
            <a:r>
              <a:rPr lang="en-GB" sz="1600" dirty="0"/>
              <a:t> </a:t>
            </a:r>
            <a:r>
              <a:rPr lang="en-GB" sz="1600" u="sng" dirty="0"/>
              <a:t> J </a:t>
            </a:r>
            <a:r>
              <a:rPr lang="en-GB" sz="1600" u="sng" dirty="0" err="1"/>
              <a:t>Appl</a:t>
            </a:r>
            <a:r>
              <a:rPr lang="en-GB" sz="1600" u="sng" dirty="0"/>
              <a:t> Soc </a:t>
            </a:r>
            <a:r>
              <a:rPr lang="en-GB" sz="1600" u="sng" dirty="0" err="1"/>
              <a:t>Psychol</a:t>
            </a:r>
            <a:r>
              <a:rPr lang="en-GB" sz="1600" dirty="0"/>
              <a:t>  48(5): 269-283.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2F5E8-506F-AC4F-AD91-E337A152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4" y="1613905"/>
            <a:ext cx="3152226" cy="29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692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3151" y="332656"/>
            <a:ext cx="6305332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work-life balance?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1841" y="1459741"/>
            <a:ext cx="6012160" cy="4066181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many hours a week are you working at your job?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many hours a week would you like to be working at your job?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3 hour or more difference weekly is </a:t>
            </a:r>
            <a:r>
              <a:rPr lang="en-GB" altLang="en-US" sz="2700" dirty="0"/>
              <a:t>associated with less life satisfaction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700" dirty="0"/>
              <a:t>how do you score and is there anything it might be helpful to do about your current situation?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36" y="5805264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84585"/>
            <a:ext cx="881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Headey, B. and R. </a:t>
            </a:r>
            <a:r>
              <a:rPr lang="en-GB" sz="1600" dirty="0" err="1"/>
              <a:t>Muffels</a:t>
            </a:r>
            <a:r>
              <a:rPr lang="en-GB" sz="1600" dirty="0"/>
              <a:t> (2018).  </a:t>
            </a:r>
            <a:r>
              <a:rPr lang="en-GB" sz="1600" i="1" dirty="0"/>
              <a:t>"A theory of life satisfaction dynamics: stability, change and volatility in 25-year life trajectories in Germany."  </a:t>
            </a:r>
            <a:r>
              <a:rPr lang="en-GB" sz="1600" u="sng" dirty="0"/>
              <a:t>Social Indicators Research</a:t>
            </a:r>
            <a:r>
              <a:rPr lang="en-GB" sz="1600" dirty="0"/>
              <a:t> 140(2): 837-866.</a:t>
            </a:r>
          </a:p>
        </p:txBody>
      </p:sp>
      <p:pic>
        <p:nvPicPr>
          <p:cNvPr id="33" name="Online Image Placeholder 32" descr="A picture containing scale, device, sky&#10;&#10;Description automatically generated">
            <a:extLst>
              <a:ext uri="{FF2B5EF4-FFF2-40B4-BE49-F238E27FC236}">
                <a16:creationId xmlns:a16="http://schemas.microsoft.com/office/drawing/2014/main" id="{D278FF0D-06CE-B14C-BE1A-C6D908EC58F8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862" y="2104177"/>
            <a:ext cx="2983978" cy="2476951"/>
          </a:xfrm>
        </p:spPr>
      </p:pic>
    </p:spTree>
    <p:extLst>
      <p:ext uri="{BB962C8B-B14F-4D97-AF65-F5344CB8AC3E}">
        <p14:creationId xmlns:p14="http://schemas.microsoft.com/office/powerpoint/2010/main" val="36757952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036496" cy="1296138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2016 </a:t>
            </a:r>
            <a:r>
              <a:rPr lang="en-GB" altLang="en-US" dirty="0" err="1"/>
              <a:t>european</a:t>
            </a:r>
            <a:r>
              <a:rPr lang="en-GB" altLang="en-US" dirty="0"/>
              <a:t> positive psychology conference in angers, </a:t>
            </a:r>
            <a:r>
              <a:rPr lang="en-GB" altLang="en-US" dirty="0" err="1"/>
              <a:t>france</a:t>
            </a:r>
            <a:endParaRPr lang="en-GB" altLang="en-US" dirty="0"/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266" y="6515968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C3A5F-1904-A34F-BC55-A500A45FF49F}"/>
              </a:ext>
            </a:extLst>
          </p:cNvPr>
          <p:cNvSpPr txBox="1"/>
          <p:nvPr/>
        </p:nvSpPr>
        <p:spPr>
          <a:xfrm>
            <a:off x="2991380" y="1779687"/>
            <a:ext cx="5895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Harzer</a:t>
            </a:r>
            <a:r>
              <a:rPr lang="en-GB" dirty="0"/>
              <a:t>, C. and W. Ruch (2016). </a:t>
            </a:r>
            <a:r>
              <a:rPr lang="en-GB" i="1" dirty="0"/>
              <a:t>"Your Strengths are Calling: Preliminary Results of a Web-Based Strengths Intervention to Increase Calling."</a:t>
            </a:r>
            <a:r>
              <a:rPr lang="en-GB" dirty="0"/>
              <a:t> </a:t>
            </a:r>
            <a:r>
              <a:rPr lang="en-GB" u="sng" dirty="0"/>
              <a:t>Journal of Happiness Studies</a:t>
            </a:r>
            <a:r>
              <a:rPr lang="en-GB" dirty="0"/>
              <a:t> </a:t>
            </a:r>
            <a:r>
              <a:rPr lang="en-GB" b="1" dirty="0"/>
              <a:t>17</a:t>
            </a:r>
            <a:r>
              <a:rPr lang="en-GB" dirty="0"/>
              <a:t>(6): 2237-2256.</a:t>
            </a:r>
          </a:p>
          <a:p>
            <a:r>
              <a:rPr lang="en-GB" dirty="0" err="1"/>
              <a:t>Harzer</a:t>
            </a:r>
            <a:r>
              <a:rPr lang="en-GB" dirty="0"/>
              <a:t>, C. (2016</a:t>
            </a:r>
            <a:r>
              <a:rPr lang="en-GB" i="1" dirty="0"/>
              <a:t>). “The </a:t>
            </a:r>
            <a:r>
              <a:rPr lang="en-GB" i="1" dirty="0" err="1"/>
              <a:t>eudaimonics</a:t>
            </a:r>
            <a:r>
              <a:rPr lang="en-GB" i="1" dirty="0"/>
              <a:t> of human strengths: The relations between character strengths and well-being.” </a:t>
            </a:r>
            <a:r>
              <a:rPr lang="en-GB" u="sng" dirty="0"/>
              <a:t>Handbook of </a:t>
            </a:r>
            <a:r>
              <a:rPr lang="en-GB" u="sng" dirty="0" err="1"/>
              <a:t>eudaimonic</a:t>
            </a:r>
            <a:r>
              <a:rPr lang="en-GB" u="sng" dirty="0"/>
              <a:t> wellbeing</a:t>
            </a:r>
            <a:r>
              <a:rPr lang="en-GB" dirty="0"/>
              <a:t>. J. </a:t>
            </a:r>
            <a:r>
              <a:rPr lang="en-GB" dirty="0" err="1"/>
              <a:t>Vittersø</a:t>
            </a:r>
            <a:r>
              <a:rPr lang="en-GB" dirty="0"/>
              <a:t>. Berlin, Germany, Springer.</a:t>
            </a:r>
          </a:p>
          <a:p>
            <a:r>
              <a:rPr lang="en-GB" dirty="0" err="1"/>
              <a:t>Harzer</a:t>
            </a:r>
            <a:r>
              <a:rPr lang="en-GB" dirty="0"/>
              <a:t>, C. and W. Ruch (2015). </a:t>
            </a:r>
            <a:r>
              <a:rPr lang="en-GB" i="1" dirty="0"/>
              <a:t>"The relationships of character strengths with coping, work-related stress, and job satisfaction."</a:t>
            </a:r>
            <a:r>
              <a:rPr lang="en-GB" dirty="0"/>
              <a:t> </a:t>
            </a:r>
            <a:r>
              <a:rPr lang="en-GB" u="sng" dirty="0"/>
              <a:t>Front </a:t>
            </a:r>
            <a:r>
              <a:rPr lang="en-GB" u="sng" dirty="0" err="1"/>
              <a:t>Psychol</a:t>
            </a:r>
            <a:r>
              <a:rPr lang="en-GB" dirty="0"/>
              <a:t> </a:t>
            </a:r>
            <a:r>
              <a:rPr lang="en-GB" b="1" dirty="0"/>
              <a:t>6</a:t>
            </a:r>
            <a:r>
              <a:rPr lang="en-GB" dirty="0"/>
              <a:t>: 165.</a:t>
            </a:r>
          </a:p>
          <a:p>
            <a:r>
              <a:rPr lang="en-GB" dirty="0"/>
              <a:t>Ruch, W., et al. (2014). </a:t>
            </a:r>
            <a:r>
              <a:rPr lang="en-GB" i="1" dirty="0"/>
              <a:t>"The Character Strengths Rating Form (CSRF): Development and initial assessment of a 24-item rating scale to assess character strengths</a:t>
            </a:r>
            <a:r>
              <a:rPr lang="en-GB" dirty="0"/>
              <a:t>." </a:t>
            </a:r>
            <a:r>
              <a:rPr lang="en-GB" u="sng" dirty="0"/>
              <a:t>Personality and Individual Differences</a:t>
            </a:r>
            <a:r>
              <a:rPr lang="en-GB" dirty="0"/>
              <a:t> </a:t>
            </a:r>
            <a:r>
              <a:rPr lang="en-GB" b="1" dirty="0"/>
              <a:t>68</a:t>
            </a:r>
            <a:r>
              <a:rPr lang="en-GB" dirty="0"/>
              <a:t>(Supplement C): 53-58.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762F34-F566-8B4E-9C6A-EFCB5C988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7" y="2296537"/>
            <a:ext cx="2514743" cy="2500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0AAD2-CF3F-8C42-B569-8AE510141CC6}"/>
              </a:ext>
            </a:extLst>
          </p:cNvPr>
          <p:cNvSpPr txBox="1"/>
          <p:nvPr/>
        </p:nvSpPr>
        <p:spPr>
          <a:xfrm>
            <a:off x="438044" y="5013176"/>
            <a:ext cx="21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Prof Willibald Ruch</a:t>
            </a:r>
          </a:p>
          <a:p>
            <a:pPr algn="ctr"/>
            <a:r>
              <a:rPr lang="en-GB" dirty="0"/>
              <a:t>University of Zurich</a:t>
            </a:r>
          </a:p>
        </p:txBody>
      </p:sp>
    </p:spTree>
    <p:extLst>
      <p:ext uri="{BB962C8B-B14F-4D97-AF65-F5344CB8AC3E}">
        <p14:creationId xmlns:p14="http://schemas.microsoft.com/office/powerpoint/2010/main" val="24494851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-99392"/>
            <a:ext cx="9036496" cy="1296138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positive psychology conference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75" y="6669360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5953D-54B6-2A49-98F9-CAE3AA39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42" y="1196746"/>
            <a:ext cx="7686029" cy="50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31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-99392"/>
            <a:ext cx="9036496" cy="1296138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positive psychology conference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275" y="6669360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68D6A-D552-B241-8DBF-55A08EFA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4" y="1052736"/>
            <a:ext cx="8406725" cy="53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621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036496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use of via (signature) strengths in job selection and job crafting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59832" y="1603757"/>
            <a:ext cx="6012160" cy="3625443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what are your ‘signature’ strengths (check with grid exercise)?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much do you use these top strengths in your work – it may be worth charting on the weekly record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700" dirty="0"/>
              <a:t>how could you increase your use of these strengths in your working life – job crafting &amp; job selection?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018" y="5373216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6" y="5518043"/>
            <a:ext cx="88166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Schutte, N. S. and J. M. </a:t>
            </a:r>
            <a:r>
              <a:rPr lang="en-GB" sz="1600" dirty="0" err="1"/>
              <a:t>Malouff</a:t>
            </a:r>
            <a:r>
              <a:rPr lang="en-GB" sz="1600" dirty="0"/>
              <a:t> (2019). </a:t>
            </a:r>
            <a:r>
              <a:rPr lang="en-GB" sz="1600" i="1" dirty="0"/>
              <a:t>"The Impact of Signature Character Strengths Interventions: A Meta-analysis.” </a:t>
            </a:r>
            <a:r>
              <a:rPr lang="en-GB" sz="1600" dirty="0"/>
              <a:t> </a:t>
            </a:r>
            <a:r>
              <a:rPr lang="en-GB" sz="1600" u="sng" dirty="0"/>
              <a:t>Journal of Happiness Studies</a:t>
            </a:r>
            <a:r>
              <a:rPr lang="en-GB" sz="1600" dirty="0"/>
              <a:t>  20(4): 1179-1196.</a:t>
            </a:r>
          </a:p>
          <a:p>
            <a:pPr algn="ctr">
              <a:spcBef>
                <a:spcPct val="50000"/>
              </a:spcBef>
            </a:pPr>
            <a:r>
              <a:rPr lang="en-GB" sz="1600" dirty="0" err="1"/>
              <a:t>Ghielen</a:t>
            </a:r>
            <a:r>
              <a:rPr lang="en-GB" sz="1600" dirty="0"/>
              <a:t>, S. T. S., et al. (2018). </a:t>
            </a:r>
            <a:r>
              <a:rPr lang="en-GB" sz="1600" u="sng" dirty="0"/>
              <a:t>The </a:t>
            </a:r>
            <a:r>
              <a:rPr lang="en-GB" sz="1600" u="sng" dirty="0" err="1"/>
              <a:t>Journa</a:t>
            </a:r>
            <a:r>
              <a:rPr lang="en-GB" sz="1600" i="1" dirty="0" err="1"/>
              <a:t>"Promoting</a:t>
            </a:r>
            <a:r>
              <a:rPr lang="en-GB" sz="1600" i="1" dirty="0"/>
              <a:t> positive outcomes through strengths interventions: A literature </a:t>
            </a:r>
            <a:r>
              <a:rPr lang="en-GB" sz="1600" i="1" dirty="0" err="1"/>
              <a:t>review.”</a:t>
            </a:r>
            <a:r>
              <a:rPr lang="en-GB" sz="1600" u="sng" dirty="0" err="1"/>
              <a:t>l</a:t>
            </a:r>
            <a:r>
              <a:rPr lang="en-GB" sz="1600" u="sng" dirty="0"/>
              <a:t> of Positive Psychology</a:t>
            </a:r>
            <a:r>
              <a:rPr lang="en-GB" sz="1600" dirty="0"/>
              <a:t>  13(6): 573-585.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1008A-52A5-EC40-92B4-0233414D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8" y="2337131"/>
            <a:ext cx="2552807" cy="1451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E2A53-7591-774D-A3A7-20C51C79B32B}"/>
              </a:ext>
            </a:extLst>
          </p:cNvPr>
          <p:cNvSpPr txBox="1"/>
          <p:nvPr/>
        </p:nvSpPr>
        <p:spPr>
          <a:xfrm>
            <a:off x="538719" y="4139788"/>
            <a:ext cx="23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www.viacharacter.org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4118774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036496" cy="547211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>
                <a:effectLst/>
              </a:rPr>
              <a:t>Ericsson, K. A. (2017). </a:t>
            </a:r>
            <a:r>
              <a:rPr lang="en-GB" sz="1600" i="1" dirty="0">
                <a:effectLst/>
              </a:rPr>
              <a:t>"Expertise and individual differences: the search for the structure and acquisition of experts' superior performance.”  </a:t>
            </a:r>
            <a:r>
              <a:rPr lang="en-GB" sz="1600" dirty="0">
                <a:effectLst/>
              </a:rPr>
              <a:t>Wiley </a:t>
            </a:r>
            <a:r>
              <a:rPr lang="en-GB" sz="1600" dirty="0" err="1">
                <a:effectLst/>
              </a:rPr>
              <a:t>Interdiscip</a:t>
            </a:r>
            <a:r>
              <a:rPr lang="en-GB" sz="1600" dirty="0">
                <a:effectLst/>
              </a:rPr>
              <a:t> Rev </a:t>
            </a:r>
            <a:r>
              <a:rPr lang="en-GB" sz="1600" dirty="0" err="1">
                <a:effectLst/>
              </a:rPr>
              <a:t>Cogn</a:t>
            </a:r>
            <a:r>
              <a:rPr lang="en-GB" sz="1600" dirty="0">
                <a:effectLst/>
              </a:rPr>
              <a:t> Sci 8(1-2).</a:t>
            </a:r>
            <a:endParaRPr lang="en-US" sz="1600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/>
              <a:t>Ericsson, K. A. (2015). </a:t>
            </a:r>
            <a:r>
              <a:rPr lang="en-US" sz="1600" i="1" dirty="0"/>
              <a:t>"Acquisition and maintenance of medical expertise: a perspective from the expert-performance approach with deliberate practice." </a:t>
            </a:r>
            <a:r>
              <a:rPr lang="en-US" sz="1600" dirty="0" err="1"/>
              <a:t>Acad</a:t>
            </a:r>
            <a:r>
              <a:rPr lang="en-US" sz="1600" dirty="0"/>
              <a:t> Med 90(11): 1471-1486.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/>
              <a:t>Hashimoto, D. A., et al. (2015). </a:t>
            </a:r>
            <a:r>
              <a:rPr lang="en-US" sz="1600" i="1" dirty="0"/>
              <a:t>"Deliberate practice enhances quality of laparoscopic surgical performance in a randomized controlled trial: from arrested development to expert performance." 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/>
              <a:t>Endosc</a:t>
            </a:r>
            <a:r>
              <a:rPr lang="en-US" sz="1600" dirty="0"/>
              <a:t> 29(11): 3154-3162.</a:t>
            </a:r>
            <a:endParaRPr lang="en-GB" sz="1600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 (2013)  </a:t>
            </a:r>
            <a:r>
              <a:rPr lang="en-GB" sz="1600" i="1" dirty="0"/>
              <a:t>“The science of excellence meets psychotherapy.”                     </a:t>
            </a:r>
            <a:r>
              <a:rPr lang="en-GB" sz="1600" dirty="0"/>
              <a:t>lecture at </a:t>
            </a:r>
            <a:r>
              <a:rPr lang="en-GB" sz="1600" i="1" dirty="0"/>
              <a:t>“Achieving clinical excellence conference” </a:t>
            </a:r>
            <a:r>
              <a:rPr lang="en-GB" sz="1600" dirty="0"/>
              <a:t>, May 17</a:t>
            </a:r>
            <a:r>
              <a:rPr lang="en-GB" sz="1600" baseline="30000" dirty="0"/>
              <a:t>th</a:t>
            </a:r>
            <a:r>
              <a:rPr lang="en-GB" sz="1600" dirty="0"/>
              <a:t>, Amsterdam.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K. </a:t>
            </a:r>
            <a:r>
              <a:rPr lang="en-GB" sz="1600" dirty="0" err="1"/>
              <a:t>Nandagopal</a:t>
            </a:r>
            <a:r>
              <a:rPr lang="en-GB" sz="1600" dirty="0"/>
              <a:t>, et al. (2009). </a:t>
            </a:r>
            <a:r>
              <a:rPr lang="en-GB" sz="1600" i="1" dirty="0"/>
              <a:t>"Toward a science of exceptional achievement: Attaining superior performance through deliberate practice."</a:t>
            </a:r>
            <a:r>
              <a:rPr lang="en-GB" sz="1600" dirty="0"/>
              <a:t>  Ann N Y </a:t>
            </a:r>
            <a:r>
              <a:rPr lang="en-GB" sz="1600" dirty="0" err="1"/>
              <a:t>Acad</a:t>
            </a:r>
            <a:r>
              <a:rPr lang="en-GB" sz="1600" dirty="0"/>
              <a:t> Sci 1172:199-217.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(2008). </a:t>
            </a:r>
            <a:r>
              <a:rPr lang="en-GB" sz="1600" i="1" dirty="0"/>
              <a:t>"Deliberate practice and acquisition of expert performance: A general overview."</a:t>
            </a:r>
            <a:r>
              <a:rPr lang="en-GB" sz="1600" dirty="0"/>
              <a:t>  </a:t>
            </a:r>
            <a:r>
              <a:rPr lang="en-GB" sz="1600" dirty="0" err="1"/>
              <a:t>Acad</a:t>
            </a:r>
            <a:r>
              <a:rPr lang="en-GB" sz="1600" dirty="0"/>
              <a:t> </a:t>
            </a:r>
            <a:r>
              <a:rPr lang="en-GB" sz="1600" dirty="0" err="1"/>
              <a:t>Emerg</a:t>
            </a:r>
            <a:r>
              <a:rPr lang="en-GB" sz="1600" dirty="0"/>
              <a:t> Med 15(11): 988-994.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J. t. Whyte, et al. (2007). </a:t>
            </a:r>
            <a:r>
              <a:rPr lang="en-GB" sz="1600" i="1" dirty="0"/>
              <a:t>"Expert performance in nursing: Reviewing research on expertise in nursing within the framework of the expert-performance approach.“  </a:t>
            </a:r>
            <a:r>
              <a:rPr lang="fr-FR" sz="1600" dirty="0"/>
              <a:t>ANS </a:t>
            </a:r>
            <a:r>
              <a:rPr lang="fr-FR" sz="1600" dirty="0" err="1"/>
              <a:t>Adv</a:t>
            </a:r>
            <a:r>
              <a:rPr lang="fr-FR" sz="1600" dirty="0"/>
              <a:t> </a:t>
            </a:r>
            <a:r>
              <a:rPr lang="fr-FR" sz="1600" dirty="0" err="1"/>
              <a:t>Nurs</a:t>
            </a:r>
            <a:r>
              <a:rPr lang="fr-FR" sz="1600" dirty="0"/>
              <a:t> </a:t>
            </a:r>
            <a:r>
              <a:rPr lang="fr-FR" sz="1600" dirty="0" err="1"/>
              <a:t>Sci</a:t>
            </a:r>
            <a:r>
              <a:rPr lang="fr-FR" sz="1600" dirty="0"/>
              <a:t> 30(1): E58-71.</a:t>
            </a:r>
            <a:endParaRPr lang="en-GB" sz="1600" i="1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M. J. </a:t>
            </a:r>
            <a:r>
              <a:rPr lang="en-GB" sz="1600" dirty="0" err="1"/>
              <a:t>Prietula</a:t>
            </a:r>
            <a:r>
              <a:rPr lang="en-GB" sz="1600" dirty="0"/>
              <a:t>, et al. (2007). </a:t>
            </a:r>
            <a:r>
              <a:rPr lang="en-GB" sz="1600" i="1" dirty="0"/>
              <a:t>"The making of an expert."</a:t>
            </a:r>
            <a:r>
              <a:rPr lang="en-GB" sz="1600" dirty="0"/>
              <a:t>  </a:t>
            </a:r>
            <a:r>
              <a:rPr lang="en-GB" sz="1600" dirty="0" err="1"/>
              <a:t>Harv</a:t>
            </a:r>
            <a:r>
              <a:rPr lang="en-GB" sz="1600" dirty="0"/>
              <a:t> Bus Rev 85(7-8): 114-121, 193.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(2007). </a:t>
            </a:r>
            <a:r>
              <a:rPr lang="en-GB" sz="1600" i="1" dirty="0"/>
              <a:t>"An expert-performance perspective of research on medical expertise: The study of clinical performance."</a:t>
            </a:r>
            <a:r>
              <a:rPr lang="en-GB" sz="1600" dirty="0"/>
              <a:t>   Med </a:t>
            </a:r>
            <a:r>
              <a:rPr lang="en-GB" sz="1600" dirty="0" err="1"/>
              <a:t>Educ</a:t>
            </a:r>
            <a:r>
              <a:rPr lang="en-GB" sz="1600" dirty="0"/>
              <a:t> 41(12): 1124-1130.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/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84225" y="6669088"/>
            <a:ext cx="753268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0175"/>
            <a:ext cx="8612188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err="1"/>
              <a:t>ericsson</a:t>
            </a:r>
            <a:r>
              <a:rPr lang="en-US" sz="4000" dirty="0"/>
              <a:t> &amp; achieving excellence</a:t>
            </a:r>
          </a:p>
        </p:txBody>
      </p:sp>
    </p:spTree>
    <p:extLst>
      <p:ext uri="{BB962C8B-B14F-4D97-AF65-F5344CB8AC3E}">
        <p14:creationId xmlns:p14="http://schemas.microsoft.com/office/powerpoint/2010/main" val="109159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mpass">
  <a:themeElements>
    <a:clrScheme name="Custom 4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F1CD50"/>
      </a:accent1>
      <a:accent2>
        <a:srgbClr val="A1C607"/>
      </a:accent2>
      <a:accent3>
        <a:srgbClr val="B2B6AD"/>
      </a:accent3>
      <a:accent4>
        <a:srgbClr val="DADADA"/>
      </a:accent4>
      <a:accent5>
        <a:srgbClr val="CAE2AA"/>
      </a:accent5>
      <a:accent6>
        <a:srgbClr val="95C422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19262</TotalTime>
  <Words>1201</Words>
  <Application>Microsoft Macintosh PowerPoint</Application>
  <PresentationFormat>On-screen Show (4:3)</PresentationFormat>
  <Paragraphs>88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Tahoma</vt:lpstr>
      <vt:lpstr>Wingdings</vt:lpstr>
      <vt:lpstr>Wingdings 2</vt:lpstr>
      <vt:lpstr>Compass</vt:lpstr>
      <vt:lpstr>Lotus SmartPics Image</vt:lpstr>
      <vt:lpstr>Worksheet</vt:lpstr>
      <vt:lpstr>general orientation </vt:lpstr>
      <vt:lpstr>course outline/our journey </vt:lpstr>
      <vt:lpstr>work &amp; s-dt needs satisfaction</vt:lpstr>
      <vt:lpstr>work-life balance?</vt:lpstr>
      <vt:lpstr>2016 european positive psychology conference in angers, france</vt:lpstr>
      <vt:lpstr>positive psychology conference</vt:lpstr>
      <vt:lpstr>positive psychology conference</vt:lpstr>
      <vt:lpstr>use of via (signature) strengths in job selection and job crafting</vt:lpstr>
      <vt:lpstr>ericsson &amp; achieving excellence</vt:lpstr>
      <vt:lpstr>experience &amp; variety of outcomes</vt:lpstr>
      <vt:lpstr>musicians &amp; deliberate practice</vt:lpstr>
      <vt:lpstr>design &amp; sequencing of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experience as a client important for being an effective cognitive therapist?</dc:title>
  <dc:creator>James Hawkins.</dc:creator>
  <cp:lastModifiedBy>James Hawkins</cp:lastModifiedBy>
  <cp:revision>970</cp:revision>
  <cp:lastPrinted>2019-06-03T17:30:52Z</cp:lastPrinted>
  <dcterms:created xsi:type="dcterms:W3CDTF">2003-01-22T11:21:49Z</dcterms:created>
  <dcterms:modified xsi:type="dcterms:W3CDTF">2019-06-05T06:04:49Z</dcterms:modified>
</cp:coreProperties>
</file>