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9"/>
  </p:notesMasterIdLst>
  <p:handoutMasterIdLst>
    <p:handoutMasterId r:id="rId40"/>
  </p:handoutMasterIdLst>
  <p:sldIdLst>
    <p:sldId id="727" r:id="rId2"/>
    <p:sldId id="712" r:id="rId3"/>
    <p:sldId id="750" r:id="rId4"/>
    <p:sldId id="751" r:id="rId5"/>
    <p:sldId id="731" r:id="rId6"/>
    <p:sldId id="732" r:id="rId7"/>
    <p:sldId id="733" r:id="rId8"/>
    <p:sldId id="462" r:id="rId9"/>
    <p:sldId id="257" r:id="rId10"/>
    <p:sldId id="463" r:id="rId11"/>
    <p:sldId id="752" r:id="rId12"/>
    <p:sldId id="331" r:id="rId13"/>
    <p:sldId id="332" r:id="rId14"/>
    <p:sldId id="333" r:id="rId15"/>
    <p:sldId id="753" r:id="rId16"/>
    <p:sldId id="740" r:id="rId17"/>
    <p:sldId id="741" r:id="rId18"/>
    <p:sldId id="742" r:id="rId19"/>
    <p:sldId id="744" r:id="rId20"/>
    <p:sldId id="743" r:id="rId21"/>
    <p:sldId id="746" r:id="rId22"/>
    <p:sldId id="747" r:id="rId23"/>
    <p:sldId id="748" r:id="rId24"/>
    <p:sldId id="755" r:id="rId25"/>
    <p:sldId id="749" r:id="rId26"/>
    <p:sldId id="258" r:id="rId27"/>
    <p:sldId id="260" r:id="rId28"/>
    <p:sldId id="261" r:id="rId29"/>
    <p:sldId id="262" r:id="rId30"/>
    <p:sldId id="265" r:id="rId31"/>
    <p:sldId id="266" r:id="rId32"/>
    <p:sldId id="268" r:id="rId33"/>
    <p:sldId id="269" r:id="rId34"/>
    <p:sldId id="270" r:id="rId35"/>
    <p:sldId id="271" r:id="rId36"/>
    <p:sldId id="273" r:id="rId37"/>
    <p:sldId id="754" r:id="rId3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69696"/>
    <a:srgbClr val="3399FF"/>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91993" autoAdjust="0"/>
  </p:normalViewPr>
  <p:slideViewPr>
    <p:cSldViewPr>
      <p:cViewPr varScale="1">
        <p:scale>
          <a:sx n="124" d="100"/>
          <a:sy n="124" d="100"/>
        </p:scale>
        <p:origin x="1984"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7" d="100"/>
          <a:sy n="97" d="100"/>
        </p:scale>
        <p:origin x="43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557338" y="8523288"/>
            <a:ext cx="39798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1400" i="1"/>
              <a:t>James Hawkins, 78 Polwarth Terrace, Edinburgh</a:t>
            </a:r>
          </a:p>
        </p:txBody>
      </p:sp>
      <p:sp>
        <p:nvSpPr>
          <p:cNvPr id="31747" name="Text Box 8"/>
          <p:cNvSpPr txBox="1">
            <a:spLocks noChangeArrowheads="1"/>
          </p:cNvSpPr>
          <p:nvPr/>
        </p:nvSpPr>
        <p:spPr bwMode="auto">
          <a:xfrm>
            <a:off x="260648" y="263525"/>
            <a:ext cx="649408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2400" b="1" i="1" u="sng" dirty="0"/>
              <a:t>how to live well: a shared exploration 4</a:t>
            </a:r>
            <a:endParaRPr lang="en-GB" sz="2400" b="1" i="1" dirty="0"/>
          </a:p>
        </p:txBody>
      </p:sp>
    </p:spTree>
    <p:extLst>
      <p:ext uri="{BB962C8B-B14F-4D97-AF65-F5344CB8AC3E}">
        <p14:creationId xmlns:p14="http://schemas.microsoft.com/office/powerpoint/2010/main" val="16664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7E701F-A92E-40A4-A34F-E6BB03AFC251}" type="slidenum">
              <a:rPr lang="en-GB"/>
              <a:pPr>
                <a:defRPr/>
              </a:pPr>
              <a:t>‹#›</a:t>
            </a:fld>
            <a:endParaRPr lang="en-GB"/>
          </a:p>
        </p:txBody>
      </p:sp>
    </p:spTree>
    <p:extLst>
      <p:ext uri="{BB962C8B-B14F-4D97-AF65-F5344CB8AC3E}">
        <p14:creationId xmlns:p14="http://schemas.microsoft.com/office/powerpoint/2010/main" val="32365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7A1DB4-6A4E-124A-A316-A1BD9BA8D439}"/>
              </a:ext>
            </a:extLst>
          </p:cNvPr>
          <p:cNvSpPr>
            <a:spLocks noGrp="1" noChangeArrowheads="1"/>
          </p:cNvSpPr>
          <p:nvPr>
            <p:ph type="sldNum" sz="quarter" idx="5"/>
          </p:nvPr>
        </p:nvSpPr>
        <p:spPr>
          <a:ln/>
        </p:spPr>
        <p:txBody>
          <a:bodyPr/>
          <a:lstStyle/>
          <a:p>
            <a:fld id="{B239C681-FEC9-A343-8D9C-C3CBCA20F2B0}" type="slidenum">
              <a:rPr lang="en-GB" altLang="en-US"/>
              <a:pPr/>
              <a:t>4</a:t>
            </a:fld>
            <a:endParaRPr lang="en-GB" altLang="en-US"/>
          </a:p>
        </p:txBody>
      </p:sp>
      <p:sp>
        <p:nvSpPr>
          <p:cNvPr id="11266" name="Rectangle 2">
            <a:extLst>
              <a:ext uri="{FF2B5EF4-FFF2-40B4-BE49-F238E27FC236}">
                <a16:creationId xmlns:a16="http://schemas.microsoft.com/office/drawing/2014/main" id="{D155BF02-D368-7146-BB4F-429835EFD1D7}"/>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F57A1C7C-0D06-2845-A18F-9F130BC74F1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8972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6BD49DF-69A0-684F-8FCB-557916BCCB72}"/>
              </a:ext>
            </a:extLst>
          </p:cNvPr>
          <p:cNvSpPr>
            <a:spLocks noGrp="1" noChangeArrowheads="1"/>
          </p:cNvSpPr>
          <p:nvPr>
            <p:ph type="sldNum" sz="quarter" idx="5"/>
          </p:nvPr>
        </p:nvSpPr>
        <p:spPr>
          <a:ln/>
        </p:spPr>
        <p:txBody>
          <a:bodyPr/>
          <a:lstStyle/>
          <a:p>
            <a:fld id="{45E03F0E-F32A-5940-9D67-4C862989B09B}" type="slidenum">
              <a:rPr lang="en-US" altLang="en-US"/>
              <a:pPr/>
              <a:t>24</a:t>
            </a:fld>
            <a:endParaRPr lang="en-US" altLang="en-US"/>
          </a:p>
        </p:txBody>
      </p:sp>
      <p:sp>
        <p:nvSpPr>
          <p:cNvPr id="227330" name="Rectangle 2">
            <a:extLst>
              <a:ext uri="{FF2B5EF4-FFF2-40B4-BE49-F238E27FC236}">
                <a16:creationId xmlns:a16="http://schemas.microsoft.com/office/drawing/2014/main" id="{A1BE2099-DF4A-9642-8915-CBBEBF6147E7}"/>
              </a:ext>
            </a:extLst>
          </p:cNvPr>
          <p:cNvSpPr>
            <a:spLocks noGrp="1" noRot="1" noChangeAspect="1" noChangeArrowheads="1" noTextEdit="1"/>
          </p:cNvSpPr>
          <p:nvPr>
            <p:ph type="sldImg"/>
          </p:nvPr>
        </p:nvSpPr>
        <p:spPr>
          <a:xfrm>
            <a:off x="1149350" y="852488"/>
            <a:ext cx="4557713" cy="3417887"/>
          </a:xfrm>
          <a:ln cap="flat"/>
        </p:spPr>
      </p:sp>
      <p:sp>
        <p:nvSpPr>
          <p:cNvPr id="227331" name="Rectangle 3">
            <a:extLst>
              <a:ext uri="{FF2B5EF4-FFF2-40B4-BE49-F238E27FC236}">
                <a16:creationId xmlns:a16="http://schemas.microsoft.com/office/drawing/2014/main" id="{60B45752-8D62-AA4C-8EBF-5300248E66E3}"/>
              </a:ext>
            </a:extLst>
          </p:cNvPr>
          <p:cNvSpPr>
            <a:spLocks noGrp="1" noChangeArrowheads="1"/>
          </p:cNvSpPr>
          <p:nvPr>
            <p:ph type="body" idx="1"/>
          </p:nvPr>
        </p:nvSpPr>
        <p:spPr>
          <a:ln/>
        </p:spPr>
        <p:txBody>
          <a:bodyPr lIns="92075" tIns="46038" rIns="92075" bIns="46038"/>
          <a:lstStyle/>
          <a:p>
            <a:endParaRPr lang="en-GB" altLang="en-US"/>
          </a:p>
        </p:txBody>
      </p:sp>
    </p:spTree>
    <p:extLst>
      <p:ext uri="{BB962C8B-B14F-4D97-AF65-F5344CB8AC3E}">
        <p14:creationId xmlns:p14="http://schemas.microsoft.com/office/powerpoint/2010/main" val="51572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A4B64D6-3626-48C1-8429-BAC119B18411}" type="slidenum">
              <a:rPr lang="en-GB" altLang="en-US" smtClean="0"/>
              <a:pPr eaLnBrk="1" hangingPunct="1">
                <a:spcBef>
                  <a:spcPct val="0"/>
                </a:spcBef>
                <a:defRPr/>
              </a:pPr>
              <a:t>26</a:t>
            </a:fld>
            <a:endParaRPr lang="en-GB" altLang="en-US"/>
          </a:p>
        </p:txBody>
      </p:sp>
      <p:sp>
        <p:nvSpPr>
          <p:cNvPr id="54275" name="Rectangle 2"/>
          <p:cNvSpPr>
            <a:spLocks noGrp="1" noChangeArrowheads="1"/>
          </p:cNvSpPr>
          <p:nvPr>
            <p:ph type="body" idx="1"/>
          </p:nvPr>
        </p:nvSpPr>
        <p:spPr>
          <a:xfrm>
            <a:off x="914400" y="4344988"/>
            <a:ext cx="5029200" cy="3849687"/>
          </a:xfrm>
          <a:noFill/>
        </p:spPr>
        <p:txBody>
          <a:bodyPr lIns="92063" tIns="46032" rIns="92063" bIns="46032"/>
          <a:lstStyle/>
          <a:p>
            <a:pPr eaLnBrk="1" hangingPunct="1"/>
            <a:r>
              <a:rPr lang="en-US" altLang="en-US" sz="2000"/>
              <a:t>Benor in his 1990 survey states that a he identified 131 controlled trials of spiritual healing in English of which 56 showed statistically significant results at p&lt;.01 or better and another 10 at p&lt;.02-.05.  The studies involved healing effects on enzymes, cells, yeasts, bacteria, plants, animals and man.</a:t>
            </a:r>
          </a:p>
          <a:p>
            <a:pPr eaLnBrk="1" hangingPunct="1"/>
            <a:endParaRPr lang="en-US" altLang="en-US" sz="2000"/>
          </a:p>
          <a:p>
            <a:pPr eaLnBrk="1" hangingPunct="1"/>
            <a:r>
              <a:rPr lang="en-US" altLang="en-US" sz="2000"/>
              <a:t>The study published in Holistic Medicine describes the fascinating work on anaesthetized mice which amongst other things showed a “linger effect”.</a:t>
            </a:r>
          </a:p>
        </p:txBody>
      </p:sp>
      <p:sp>
        <p:nvSpPr>
          <p:cNvPr id="54276" name="Rectangle 3"/>
          <p:cNvSpPr>
            <a:spLocks noGrp="1" noRot="1" noChangeAspect="1" noChangeArrowheads="1" noTextEdit="1"/>
          </p:cNvSpPr>
          <p:nvPr>
            <p:ph type="sldImg"/>
          </p:nvPr>
        </p:nvSpPr>
        <p:spPr>
          <a:xfrm>
            <a:off x="1289050" y="795338"/>
            <a:ext cx="4281488" cy="3209925"/>
          </a:xfrm>
          <a:ln w="12700" cap="flat">
            <a:solidFill>
              <a:schemeClr val="tx1"/>
            </a:solidFill>
          </a:ln>
        </p:spPr>
      </p:sp>
    </p:spTree>
    <p:extLst>
      <p:ext uri="{BB962C8B-B14F-4D97-AF65-F5344CB8AC3E}">
        <p14:creationId xmlns:p14="http://schemas.microsoft.com/office/powerpoint/2010/main" val="42199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4FAF699D-AAC8-0041-AA59-D70B0C23F396}"/>
              </a:ext>
            </a:extLst>
          </p:cNvPr>
          <p:cNvSpPr>
            <a:spLocks noGrp="1" noChangeArrowheads="1"/>
          </p:cNvSpPr>
          <p:nvPr>
            <p:ph type="sldNum" sz="quarter" idx="5"/>
          </p:nvPr>
        </p:nvSpPr>
        <p:spPr>
          <a:ln/>
        </p:spPr>
        <p:txBody>
          <a:bodyPr/>
          <a:lstStyle/>
          <a:p>
            <a:fld id="{F6C27A08-E584-9D45-A871-13637F3354C0}" type="slidenum">
              <a:rPr lang="en-US" altLang="en-US"/>
              <a:pPr/>
              <a:t>8</a:t>
            </a:fld>
            <a:endParaRPr lang="en-US" altLang="en-US"/>
          </a:p>
        </p:txBody>
      </p:sp>
      <p:sp>
        <p:nvSpPr>
          <p:cNvPr id="319490" name="Rectangle 2">
            <a:extLst>
              <a:ext uri="{FF2B5EF4-FFF2-40B4-BE49-F238E27FC236}">
                <a16:creationId xmlns:a16="http://schemas.microsoft.com/office/drawing/2014/main" id="{376FCCCF-EF86-2C4A-AD4C-6C3732073ABD}"/>
              </a:ext>
            </a:extLst>
          </p:cNvPr>
          <p:cNvSpPr>
            <a:spLocks noGrp="1" noRot="1" noChangeAspect="1" noChangeArrowheads="1" noTextEdit="1"/>
          </p:cNvSpPr>
          <p:nvPr>
            <p:ph type="sldImg"/>
          </p:nvPr>
        </p:nvSpPr>
        <p:spPr>
          <a:ln cap="flat"/>
        </p:spPr>
      </p:sp>
      <p:sp>
        <p:nvSpPr>
          <p:cNvPr id="319491" name="Rectangle 3">
            <a:extLst>
              <a:ext uri="{FF2B5EF4-FFF2-40B4-BE49-F238E27FC236}">
                <a16:creationId xmlns:a16="http://schemas.microsoft.com/office/drawing/2014/main" id="{46E1E153-7312-1840-B825-919CE9A55526}"/>
              </a:ext>
            </a:extLst>
          </p:cNvPr>
          <p:cNvSpPr>
            <a:spLocks noGrp="1" noChangeArrowheads="1"/>
          </p:cNvSpPr>
          <p:nvPr>
            <p:ph type="body" idx="1"/>
          </p:nvPr>
        </p:nvSpPr>
        <p:spPr>
          <a:xfrm>
            <a:off x="914400" y="4725988"/>
            <a:ext cx="5029200" cy="4187825"/>
          </a:xfrm>
          <a:ln/>
        </p:spPr>
        <p:txBody>
          <a:bodyPr lIns="93012" tIns="46506" rIns="93012" bIns="46506"/>
          <a:lstStyle/>
          <a:p>
            <a:endParaRPr lang="en-GB" altLang="en-US"/>
          </a:p>
        </p:txBody>
      </p:sp>
    </p:spTree>
    <p:extLst>
      <p:ext uri="{BB962C8B-B14F-4D97-AF65-F5344CB8AC3E}">
        <p14:creationId xmlns:p14="http://schemas.microsoft.com/office/powerpoint/2010/main" val="428932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7A1DB4-6A4E-124A-A316-A1BD9BA8D439}"/>
              </a:ext>
            </a:extLst>
          </p:cNvPr>
          <p:cNvSpPr>
            <a:spLocks noGrp="1" noChangeArrowheads="1"/>
          </p:cNvSpPr>
          <p:nvPr>
            <p:ph type="sldNum" sz="quarter" idx="5"/>
          </p:nvPr>
        </p:nvSpPr>
        <p:spPr>
          <a:ln/>
        </p:spPr>
        <p:txBody>
          <a:bodyPr/>
          <a:lstStyle/>
          <a:p>
            <a:fld id="{B239C681-FEC9-A343-8D9C-C3CBCA20F2B0}" type="slidenum">
              <a:rPr lang="en-GB" altLang="en-US"/>
              <a:pPr/>
              <a:t>9</a:t>
            </a:fld>
            <a:endParaRPr lang="en-GB" altLang="en-US"/>
          </a:p>
        </p:txBody>
      </p:sp>
      <p:sp>
        <p:nvSpPr>
          <p:cNvPr id="11266" name="Rectangle 2">
            <a:extLst>
              <a:ext uri="{FF2B5EF4-FFF2-40B4-BE49-F238E27FC236}">
                <a16:creationId xmlns:a16="http://schemas.microsoft.com/office/drawing/2014/main" id="{D155BF02-D368-7146-BB4F-429835EFD1D7}"/>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F57A1C7C-0D06-2845-A18F-9F130BC74F1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865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6BD49DF-69A0-684F-8FCB-557916BCCB72}"/>
              </a:ext>
            </a:extLst>
          </p:cNvPr>
          <p:cNvSpPr>
            <a:spLocks noGrp="1" noChangeArrowheads="1"/>
          </p:cNvSpPr>
          <p:nvPr>
            <p:ph type="sldNum" sz="quarter" idx="5"/>
          </p:nvPr>
        </p:nvSpPr>
        <p:spPr>
          <a:ln/>
        </p:spPr>
        <p:txBody>
          <a:bodyPr/>
          <a:lstStyle/>
          <a:p>
            <a:fld id="{45E03F0E-F32A-5940-9D67-4C862989B09B}" type="slidenum">
              <a:rPr lang="en-US" altLang="en-US"/>
              <a:pPr/>
              <a:t>17</a:t>
            </a:fld>
            <a:endParaRPr lang="en-US" altLang="en-US"/>
          </a:p>
        </p:txBody>
      </p:sp>
      <p:sp>
        <p:nvSpPr>
          <p:cNvPr id="227330" name="Rectangle 2">
            <a:extLst>
              <a:ext uri="{FF2B5EF4-FFF2-40B4-BE49-F238E27FC236}">
                <a16:creationId xmlns:a16="http://schemas.microsoft.com/office/drawing/2014/main" id="{A1BE2099-DF4A-9642-8915-CBBEBF6147E7}"/>
              </a:ext>
            </a:extLst>
          </p:cNvPr>
          <p:cNvSpPr>
            <a:spLocks noGrp="1" noRot="1" noChangeAspect="1" noChangeArrowheads="1" noTextEdit="1"/>
          </p:cNvSpPr>
          <p:nvPr>
            <p:ph type="sldImg"/>
          </p:nvPr>
        </p:nvSpPr>
        <p:spPr>
          <a:xfrm>
            <a:off x="1149350" y="852488"/>
            <a:ext cx="4557713" cy="3417887"/>
          </a:xfrm>
          <a:ln cap="flat"/>
        </p:spPr>
      </p:sp>
      <p:sp>
        <p:nvSpPr>
          <p:cNvPr id="227331" name="Rectangle 3">
            <a:extLst>
              <a:ext uri="{FF2B5EF4-FFF2-40B4-BE49-F238E27FC236}">
                <a16:creationId xmlns:a16="http://schemas.microsoft.com/office/drawing/2014/main" id="{60B45752-8D62-AA4C-8EBF-5300248E66E3}"/>
              </a:ext>
            </a:extLst>
          </p:cNvPr>
          <p:cNvSpPr>
            <a:spLocks noGrp="1" noChangeArrowheads="1"/>
          </p:cNvSpPr>
          <p:nvPr>
            <p:ph type="body" idx="1"/>
          </p:nvPr>
        </p:nvSpPr>
        <p:spPr>
          <a:ln/>
        </p:spPr>
        <p:txBody>
          <a:bodyPr lIns="92075" tIns="46038" rIns="92075" bIns="46038"/>
          <a:lstStyle/>
          <a:p>
            <a:endParaRPr lang="en-GB" altLang="en-US"/>
          </a:p>
        </p:txBody>
      </p:sp>
    </p:spTree>
    <p:extLst>
      <p:ext uri="{BB962C8B-B14F-4D97-AF65-F5344CB8AC3E}">
        <p14:creationId xmlns:p14="http://schemas.microsoft.com/office/powerpoint/2010/main" val="234602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6BD49DF-69A0-684F-8FCB-557916BCCB72}"/>
              </a:ext>
            </a:extLst>
          </p:cNvPr>
          <p:cNvSpPr>
            <a:spLocks noGrp="1" noChangeArrowheads="1"/>
          </p:cNvSpPr>
          <p:nvPr>
            <p:ph type="sldNum" sz="quarter" idx="5"/>
          </p:nvPr>
        </p:nvSpPr>
        <p:spPr>
          <a:ln/>
        </p:spPr>
        <p:txBody>
          <a:bodyPr/>
          <a:lstStyle/>
          <a:p>
            <a:fld id="{45E03F0E-F32A-5940-9D67-4C862989B09B}" type="slidenum">
              <a:rPr lang="en-US" altLang="en-US"/>
              <a:pPr/>
              <a:t>18</a:t>
            </a:fld>
            <a:endParaRPr lang="en-US" altLang="en-US"/>
          </a:p>
        </p:txBody>
      </p:sp>
      <p:sp>
        <p:nvSpPr>
          <p:cNvPr id="227330" name="Rectangle 2">
            <a:extLst>
              <a:ext uri="{FF2B5EF4-FFF2-40B4-BE49-F238E27FC236}">
                <a16:creationId xmlns:a16="http://schemas.microsoft.com/office/drawing/2014/main" id="{A1BE2099-DF4A-9642-8915-CBBEBF6147E7}"/>
              </a:ext>
            </a:extLst>
          </p:cNvPr>
          <p:cNvSpPr>
            <a:spLocks noGrp="1" noRot="1" noChangeAspect="1" noChangeArrowheads="1" noTextEdit="1"/>
          </p:cNvSpPr>
          <p:nvPr>
            <p:ph type="sldImg"/>
          </p:nvPr>
        </p:nvSpPr>
        <p:spPr>
          <a:xfrm>
            <a:off x="1149350" y="852488"/>
            <a:ext cx="4557713" cy="3417887"/>
          </a:xfrm>
          <a:ln cap="flat"/>
        </p:spPr>
      </p:sp>
      <p:sp>
        <p:nvSpPr>
          <p:cNvPr id="227331" name="Rectangle 3">
            <a:extLst>
              <a:ext uri="{FF2B5EF4-FFF2-40B4-BE49-F238E27FC236}">
                <a16:creationId xmlns:a16="http://schemas.microsoft.com/office/drawing/2014/main" id="{60B45752-8D62-AA4C-8EBF-5300248E66E3}"/>
              </a:ext>
            </a:extLst>
          </p:cNvPr>
          <p:cNvSpPr>
            <a:spLocks noGrp="1" noChangeArrowheads="1"/>
          </p:cNvSpPr>
          <p:nvPr>
            <p:ph type="body" idx="1"/>
          </p:nvPr>
        </p:nvSpPr>
        <p:spPr>
          <a:ln/>
        </p:spPr>
        <p:txBody>
          <a:bodyPr lIns="92075" tIns="46038" rIns="92075" bIns="46038"/>
          <a:lstStyle/>
          <a:p>
            <a:endParaRPr lang="en-GB" altLang="en-US"/>
          </a:p>
        </p:txBody>
      </p:sp>
    </p:spTree>
    <p:extLst>
      <p:ext uri="{BB962C8B-B14F-4D97-AF65-F5344CB8AC3E}">
        <p14:creationId xmlns:p14="http://schemas.microsoft.com/office/powerpoint/2010/main" val="264922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6BD49DF-69A0-684F-8FCB-557916BCCB72}"/>
              </a:ext>
            </a:extLst>
          </p:cNvPr>
          <p:cNvSpPr>
            <a:spLocks noGrp="1" noChangeArrowheads="1"/>
          </p:cNvSpPr>
          <p:nvPr>
            <p:ph type="sldNum" sz="quarter" idx="5"/>
          </p:nvPr>
        </p:nvSpPr>
        <p:spPr>
          <a:ln/>
        </p:spPr>
        <p:txBody>
          <a:bodyPr/>
          <a:lstStyle/>
          <a:p>
            <a:fld id="{45E03F0E-F32A-5940-9D67-4C862989B09B}" type="slidenum">
              <a:rPr lang="en-US" altLang="en-US"/>
              <a:pPr/>
              <a:t>20</a:t>
            </a:fld>
            <a:endParaRPr lang="en-US" altLang="en-US"/>
          </a:p>
        </p:txBody>
      </p:sp>
      <p:sp>
        <p:nvSpPr>
          <p:cNvPr id="227330" name="Rectangle 2">
            <a:extLst>
              <a:ext uri="{FF2B5EF4-FFF2-40B4-BE49-F238E27FC236}">
                <a16:creationId xmlns:a16="http://schemas.microsoft.com/office/drawing/2014/main" id="{A1BE2099-DF4A-9642-8915-CBBEBF6147E7}"/>
              </a:ext>
            </a:extLst>
          </p:cNvPr>
          <p:cNvSpPr>
            <a:spLocks noGrp="1" noRot="1" noChangeAspect="1" noChangeArrowheads="1" noTextEdit="1"/>
          </p:cNvSpPr>
          <p:nvPr>
            <p:ph type="sldImg"/>
          </p:nvPr>
        </p:nvSpPr>
        <p:spPr>
          <a:xfrm>
            <a:off x="1149350" y="852488"/>
            <a:ext cx="4557713" cy="3417887"/>
          </a:xfrm>
          <a:ln cap="flat"/>
        </p:spPr>
      </p:sp>
      <p:sp>
        <p:nvSpPr>
          <p:cNvPr id="227331" name="Rectangle 3">
            <a:extLst>
              <a:ext uri="{FF2B5EF4-FFF2-40B4-BE49-F238E27FC236}">
                <a16:creationId xmlns:a16="http://schemas.microsoft.com/office/drawing/2014/main" id="{60B45752-8D62-AA4C-8EBF-5300248E66E3}"/>
              </a:ext>
            </a:extLst>
          </p:cNvPr>
          <p:cNvSpPr>
            <a:spLocks noGrp="1" noChangeArrowheads="1"/>
          </p:cNvSpPr>
          <p:nvPr>
            <p:ph type="body" idx="1"/>
          </p:nvPr>
        </p:nvSpPr>
        <p:spPr>
          <a:ln/>
        </p:spPr>
        <p:txBody>
          <a:bodyPr lIns="92075" tIns="46038" rIns="92075" bIns="46038"/>
          <a:lstStyle/>
          <a:p>
            <a:endParaRPr lang="en-GB" altLang="en-US"/>
          </a:p>
        </p:txBody>
      </p:sp>
    </p:spTree>
    <p:extLst>
      <p:ext uri="{BB962C8B-B14F-4D97-AF65-F5344CB8AC3E}">
        <p14:creationId xmlns:p14="http://schemas.microsoft.com/office/powerpoint/2010/main" val="329159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6BD49DF-69A0-684F-8FCB-557916BCCB72}"/>
              </a:ext>
            </a:extLst>
          </p:cNvPr>
          <p:cNvSpPr>
            <a:spLocks noGrp="1" noChangeArrowheads="1"/>
          </p:cNvSpPr>
          <p:nvPr>
            <p:ph type="sldNum" sz="quarter" idx="5"/>
          </p:nvPr>
        </p:nvSpPr>
        <p:spPr>
          <a:ln/>
        </p:spPr>
        <p:txBody>
          <a:bodyPr/>
          <a:lstStyle/>
          <a:p>
            <a:fld id="{45E03F0E-F32A-5940-9D67-4C862989B09B}" type="slidenum">
              <a:rPr lang="en-US" altLang="en-US"/>
              <a:pPr/>
              <a:t>21</a:t>
            </a:fld>
            <a:endParaRPr lang="en-US" altLang="en-US"/>
          </a:p>
        </p:txBody>
      </p:sp>
      <p:sp>
        <p:nvSpPr>
          <p:cNvPr id="227330" name="Rectangle 2">
            <a:extLst>
              <a:ext uri="{FF2B5EF4-FFF2-40B4-BE49-F238E27FC236}">
                <a16:creationId xmlns:a16="http://schemas.microsoft.com/office/drawing/2014/main" id="{A1BE2099-DF4A-9642-8915-CBBEBF6147E7}"/>
              </a:ext>
            </a:extLst>
          </p:cNvPr>
          <p:cNvSpPr>
            <a:spLocks noGrp="1" noRot="1" noChangeAspect="1" noChangeArrowheads="1" noTextEdit="1"/>
          </p:cNvSpPr>
          <p:nvPr>
            <p:ph type="sldImg"/>
          </p:nvPr>
        </p:nvSpPr>
        <p:spPr>
          <a:xfrm>
            <a:off x="1149350" y="852488"/>
            <a:ext cx="4557713" cy="3417887"/>
          </a:xfrm>
          <a:ln cap="flat"/>
        </p:spPr>
      </p:sp>
      <p:sp>
        <p:nvSpPr>
          <p:cNvPr id="227331" name="Rectangle 3">
            <a:extLst>
              <a:ext uri="{FF2B5EF4-FFF2-40B4-BE49-F238E27FC236}">
                <a16:creationId xmlns:a16="http://schemas.microsoft.com/office/drawing/2014/main" id="{60B45752-8D62-AA4C-8EBF-5300248E66E3}"/>
              </a:ext>
            </a:extLst>
          </p:cNvPr>
          <p:cNvSpPr>
            <a:spLocks noGrp="1" noChangeArrowheads="1"/>
          </p:cNvSpPr>
          <p:nvPr>
            <p:ph type="body" idx="1"/>
          </p:nvPr>
        </p:nvSpPr>
        <p:spPr>
          <a:ln/>
        </p:spPr>
        <p:txBody>
          <a:bodyPr lIns="92075" tIns="46038" rIns="92075" bIns="46038"/>
          <a:lstStyle/>
          <a:p>
            <a:endParaRPr lang="en-GB" altLang="en-US"/>
          </a:p>
        </p:txBody>
      </p:sp>
    </p:spTree>
    <p:extLst>
      <p:ext uri="{BB962C8B-B14F-4D97-AF65-F5344CB8AC3E}">
        <p14:creationId xmlns:p14="http://schemas.microsoft.com/office/powerpoint/2010/main" val="371027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6BD49DF-69A0-684F-8FCB-557916BCCB72}"/>
              </a:ext>
            </a:extLst>
          </p:cNvPr>
          <p:cNvSpPr>
            <a:spLocks noGrp="1" noChangeArrowheads="1"/>
          </p:cNvSpPr>
          <p:nvPr>
            <p:ph type="sldNum" sz="quarter" idx="5"/>
          </p:nvPr>
        </p:nvSpPr>
        <p:spPr>
          <a:ln/>
        </p:spPr>
        <p:txBody>
          <a:bodyPr/>
          <a:lstStyle/>
          <a:p>
            <a:fld id="{45E03F0E-F32A-5940-9D67-4C862989B09B}" type="slidenum">
              <a:rPr lang="en-US" altLang="en-US"/>
              <a:pPr/>
              <a:t>22</a:t>
            </a:fld>
            <a:endParaRPr lang="en-US" altLang="en-US"/>
          </a:p>
        </p:txBody>
      </p:sp>
      <p:sp>
        <p:nvSpPr>
          <p:cNvPr id="227330" name="Rectangle 2">
            <a:extLst>
              <a:ext uri="{FF2B5EF4-FFF2-40B4-BE49-F238E27FC236}">
                <a16:creationId xmlns:a16="http://schemas.microsoft.com/office/drawing/2014/main" id="{A1BE2099-DF4A-9642-8915-CBBEBF6147E7}"/>
              </a:ext>
            </a:extLst>
          </p:cNvPr>
          <p:cNvSpPr>
            <a:spLocks noGrp="1" noRot="1" noChangeAspect="1" noChangeArrowheads="1" noTextEdit="1"/>
          </p:cNvSpPr>
          <p:nvPr>
            <p:ph type="sldImg"/>
          </p:nvPr>
        </p:nvSpPr>
        <p:spPr>
          <a:xfrm>
            <a:off x="1149350" y="852488"/>
            <a:ext cx="4557713" cy="3417887"/>
          </a:xfrm>
          <a:ln cap="flat"/>
        </p:spPr>
      </p:sp>
      <p:sp>
        <p:nvSpPr>
          <p:cNvPr id="227331" name="Rectangle 3">
            <a:extLst>
              <a:ext uri="{FF2B5EF4-FFF2-40B4-BE49-F238E27FC236}">
                <a16:creationId xmlns:a16="http://schemas.microsoft.com/office/drawing/2014/main" id="{60B45752-8D62-AA4C-8EBF-5300248E66E3}"/>
              </a:ext>
            </a:extLst>
          </p:cNvPr>
          <p:cNvSpPr>
            <a:spLocks noGrp="1" noChangeArrowheads="1"/>
          </p:cNvSpPr>
          <p:nvPr>
            <p:ph type="body" idx="1"/>
          </p:nvPr>
        </p:nvSpPr>
        <p:spPr>
          <a:ln/>
        </p:spPr>
        <p:txBody>
          <a:bodyPr lIns="92075" tIns="46038" rIns="92075" bIns="46038"/>
          <a:lstStyle/>
          <a:p>
            <a:endParaRPr lang="en-GB" altLang="en-US"/>
          </a:p>
        </p:txBody>
      </p:sp>
    </p:spTree>
    <p:extLst>
      <p:ext uri="{BB962C8B-B14F-4D97-AF65-F5344CB8AC3E}">
        <p14:creationId xmlns:p14="http://schemas.microsoft.com/office/powerpoint/2010/main" val="121941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6BD49DF-69A0-684F-8FCB-557916BCCB72}"/>
              </a:ext>
            </a:extLst>
          </p:cNvPr>
          <p:cNvSpPr>
            <a:spLocks noGrp="1" noChangeArrowheads="1"/>
          </p:cNvSpPr>
          <p:nvPr>
            <p:ph type="sldNum" sz="quarter" idx="5"/>
          </p:nvPr>
        </p:nvSpPr>
        <p:spPr>
          <a:ln/>
        </p:spPr>
        <p:txBody>
          <a:bodyPr/>
          <a:lstStyle/>
          <a:p>
            <a:fld id="{45E03F0E-F32A-5940-9D67-4C862989B09B}" type="slidenum">
              <a:rPr lang="en-US" altLang="en-US"/>
              <a:pPr/>
              <a:t>23</a:t>
            </a:fld>
            <a:endParaRPr lang="en-US" altLang="en-US"/>
          </a:p>
        </p:txBody>
      </p:sp>
      <p:sp>
        <p:nvSpPr>
          <p:cNvPr id="227330" name="Rectangle 2">
            <a:extLst>
              <a:ext uri="{FF2B5EF4-FFF2-40B4-BE49-F238E27FC236}">
                <a16:creationId xmlns:a16="http://schemas.microsoft.com/office/drawing/2014/main" id="{A1BE2099-DF4A-9642-8915-CBBEBF6147E7}"/>
              </a:ext>
            </a:extLst>
          </p:cNvPr>
          <p:cNvSpPr>
            <a:spLocks noGrp="1" noRot="1" noChangeAspect="1" noChangeArrowheads="1" noTextEdit="1"/>
          </p:cNvSpPr>
          <p:nvPr>
            <p:ph type="sldImg"/>
          </p:nvPr>
        </p:nvSpPr>
        <p:spPr>
          <a:xfrm>
            <a:off x="1149350" y="852488"/>
            <a:ext cx="4557713" cy="3417887"/>
          </a:xfrm>
          <a:ln cap="flat"/>
        </p:spPr>
      </p:sp>
      <p:sp>
        <p:nvSpPr>
          <p:cNvPr id="227331" name="Rectangle 3">
            <a:extLst>
              <a:ext uri="{FF2B5EF4-FFF2-40B4-BE49-F238E27FC236}">
                <a16:creationId xmlns:a16="http://schemas.microsoft.com/office/drawing/2014/main" id="{60B45752-8D62-AA4C-8EBF-5300248E66E3}"/>
              </a:ext>
            </a:extLst>
          </p:cNvPr>
          <p:cNvSpPr>
            <a:spLocks noGrp="1" noChangeArrowheads="1"/>
          </p:cNvSpPr>
          <p:nvPr>
            <p:ph type="body" idx="1"/>
          </p:nvPr>
        </p:nvSpPr>
        <p:spPr>
          <a:ln/>
        </p:spPr>
        <p:txBody>
          <a:bodyPr lIns="92075" tIns="46038" rIns="92075" bIns="46038"/>
          <a:lstStyle/>
          <a:p>
            <a:endParaRPr lang="en-GB" altLang="en-US"/>
          </a:p>
        </p:txBody>
      </p:sp>
    </p:spTree>
    <p:extLst>
      <p:ext uri="{BB962C8B-B14F-4D97-AF65-F5344CB8AC3E}">
        <p14:creationId xmlns:p14="http://schemas.microsoft.com/office/powerpoint/2010/main" val="97695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61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GB" noProof="0"/>
              <a:t>Click to edit Master title style</a:t>
            </a:r>
          </a:p>
        </p:txBody>
      </p:sp>
      <p:sp>
        <p:nvSpPr>
          <p:cNvPr id="861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GB"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919785A-2F85-41A0-89A1-04898DFD1904}" type="slidenum">
              <a:rPr lang="en-GB"/>
              <a:pPr>
                <a:defRPr/>
              </a:pPr>
              <a:t>‹#›</a:t>
            </a:fld>
            <a:endParaRPr lang="en-GB"/>
          </a:p>
        </p:txBody>
      </p:sp>
    </p:spTree>
    <p:extLst>
      <p:ext uri="{BB962C8B-B14F-4D97-AF65-F5344CB8AC3E}">
        <p14:creationId xmlns:p14="http://schemas.microsoft.com/office/powerpoint/2010/main" val="42946506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6512493-A22B-4EA1-9D96-6A6CB788BA14}" type="slidenum">
              <a:rPr lang="en-GB"/>
              <a:pPr>
                <a:defRPr/>
              </a:pPr>
              <a:t>‹#›</a:t>
            </a:fld>
            <a:endParaRPr lang="en-GB"/>
          </a:p>
        </p:txBody>
      </p:sp>
    </p:spTree>
    <p:extLst>
      <p:ext uri="{BB962C8B-B14F-4D97-AF65-F5344CB8AC3E}">
        <p14:creationId xmlns:p14="http://schemas.microsoft.com/office/powerpoint/2010/main" val="41275022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26CD3EC-4590-4BA8-8C63-24C237B12496}" type="slidenum">
              <a:rPr lang="en-GB"/>
              <a:pPr>
                <a:defRPr/>
              </a:pPr>
              <a:t>‹#›</a:t>
            </a:fld>
            <a:endParaRPr lang="en-GB"/>
          </a:p>
        </p:txBody>
      </p:sp>
    </p:spTree>
    <p:extLst>
      <p:ext uri="{BB962C8B-B14F-4D97-AF65-F5344CB8AC3E}">
        <p14:creationId xmlns:p14="http://schemas.microsoft.com/office/powerpoint/2010/main" val="4585680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BD34A112-4C98-458D-B188-C47FC1B108E8}" type="slidenum">
              <a:rPr lang="en-GB"/>
              <a:pPr>
                <a:defRPr/>
              </a:pPr>
              <a:t>‹#›</a:t>
            </a:fld>
            <a:endParaRPr lang="en-GB"/>
          </a:p>
        </p:txBody>
      </p:sp>
    </p:spTree>
    <p:extLst>
      <p:ext uri="{BB962C8B-B14F-4D97-AF65-F5344CB8AC3E}">
        <p14:creationId xmlns:p14="http://schemas.microsoft.com/office/powerpoint/2010/main" val="36403506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AFCE8F52-FCD6-4DDA-B8A8-0DCA04255D80}" type="slidenum">
              <a:rPr lang="en-GB"/>
              <a:pPr>
                <a:defRPr/>
              </a:pPr>
              <a:t>‹#›</a:t>
            </a:fld>
            <a:endParaRPr lang="en-GB"/>
          </a:p>
        </p:txBody>
      </p:sp>
    </p:spTree>
    <p:extLst>
      <p:ext uri="{BB962C8B-B14F-4D97-AF65-F5344CB8AC3E}">
        <p14:creationId xmlns:p14="http://schemas.microsoft.com/office/powerpoint/2010/main" val="40145991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A69F-C109-6A46-BC9D-888ACDA5527B}"/>
              </a:ext>
            </a:extLst>
          </p:cNvPr>
          <p:cNvSpPr>
            <a:spLocks noGrp="1"/>
          </p:cNvSpPr>
          <p:nvPr>
            <p:ph type="title"/>
          </p:nvPr>
        </p:nvSpPr>
        <p:spPr>
          <a:xfrm>
            <a:off x="1150328" y="228600"/>
            <a:ext cx="7794380" cy="1143000"/>
          </a:xfrm>
        </p:spPr>
        <p:txBody>
          <a:bodyPr/>
          <a:lstStyle/>
          <a:p>
            <a:r>
              <a:rPr lang="en-US"/>
              <a:t>Click to edit Master title style</a:t>
            </a:r>
            <a:endParaRPr lang="en-GB"/>
          </a:p>
        </p:txBody>
      </p:sp>
      <p:sp>
        <p:nvSpPr>
          <p:cNvPr id="3" name="Online Image Placeholder 2">
            <a:extLst>
              <a:ext uri="{FF2B5EF4-FFF2-40B4-BE49-F238E27FC236}">
                <a16:creationId xmlns:a16="http://schemas.microsoft.com/office/drawing/2014/main" id="{0D0C2D6D-9109-734F-923D-23538280783F}"/>
              </a:ext>
            </a:extLst>
          </p:cNvPr>
          <p:cNvSpPr>
            <a:spLocks noGrp="1"/>
          </p:cNvSpPr>
          <p:nvPr>
            <p:ph type="clipArt" sz="half" idx="1"/>
          </p:nvPr>
        </p:nvSpPr>
        <p:spPr>
          <a:xfrm>
            <a:off x="1055077" y="1828800"/>
            <a:ext cx="3878874" cy="4648200"/>
          </a:xfrm>
        </p:spPr>
        <p:txBody>
          <a:bodyPr/>
          <a:lstStyle/>
          <a:p>
            <a:endParaRPr lang="en-GB"/>
          </a:p>
        </p:txBody>
      </p:sp>
      <p:sp>
        <p:nvSpPr>
          <p:cNvPr id="4" name="Text Placeholder 3">
            <a:extLst>
              <a:ext uri="{FF2B5EF4-FFF2-40B4-BE49-F238E27FC236}">
                <a16:creationId xmlns:a16="http://schemas.microsoft.com/office/drawing/2014/main" id="{855766E3-963D-994B-9093-456A9F0AEAC1}"/>
              </a:ext>
            </a:extLst>
          </p:cNvPr>
          <p:cNvSpPr>
            <a:spLocks noGrp="1"/>
          </p:cNvSpPr>
          <p:nvPr>
            <p:ph type="body" sz="half" idx="2"/>
          </p:nvPr>
        </p:nvSpPr>
        <p:spPr>
          <a:xfrm>
            <a:off x="5074628" y="1828800"/>
            <a:ext cx="3880338"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0145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631F-8C36-8C41-9006-BA1994947F60}"/>
              </a:ext>
            </a:extLst>
          </p:cNvPr>
          <p:cNvSpPr>
            <a:spLocks noGrp="1"/>
          </p:cNvSpPr>
          <p:nvPr>
            <p:ph type="title"/>
          </p:nvPr>
        </p:nvSpPr>
        <p:spPr>
          <a:xfrm>
            <a:off x="1150938" y="228600"/>
            <a:ext cx="7793037"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91A04B-4FEB-7548-8223-E3BDF9FD5378}"/>
              </a:ext>
            </a:extLst>
          </p:cNvPr>
          <p:cNvSpPr>
            <a:spLocks noGrp="1"/>
          </p:cNvSpPr>
          <p:nvPr>
            <p:ph sz="half" idx="1"/>
          </p:nvPr>
        </p:nvSpPr>
        <p:spPr>
          <a:xfrm>
            <a:off x="1055688" y="1828800"/>
            <a:ext cx="38735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92428C-AB1F-CF4F-A928-FBA4A52D7414}"/>
              </a:ext>
            </a:extLst>
          </p:cNvPr>
          <p:cNvSpPr>
            <a:spLocks noGrp="1"/>
          </p:cNvSpPr>
          <p:nvPr>
            <p:ph type="body" sz="half" idx="2"/>
          </p:nvPr>
        </p:nvSpPr>
        <p:spPr>
          <a:xfrm>
            <a:off x="5081588" y="1828800"/>
            <a:ext cx="38735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020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A3233654-7D12-4773-8B22-B6B2D4751F55}" type="slidenum">
              <a:rPr lang="en-GB"/>
              <a:pPr>
                <a:defRPr/>
              </a:pPr>
              <a:t>‹#›</a:t>
            </a:fld>
            <a:endParaRPr lang="en-GB"/>
          </a:p>
        </p:txBody>
      </p:sp>
    </p:spTree>
    <p:extLst>
      <p:ext uri="{BB962C8B-B14F-4D97-AF65-F5344CB8AC3E}">
        <p14:creationId xmlns:p14="http://schemas.microsoft.com/office/powerpoint/2010/main" val="22266198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4131737F-3A87-4CED-AE2A-C25D40C08F48}" type="slidenum">
              <a:rPr lang="en-GB"/>
              <a:pPr>
                <a:defRPr/>
              </a:pPr>
              <a:t>‹#›</a:t>
            </a:fld>
            <a:endParaRPr lang="en-GB"/>
          </a:p>
        </p:txBody>
      </p:sp>
    </p:spTree>
    <p:extLst>
      <p:ext uri="{BB962C8B-B14F-4D97-AF65-F5344CB8AC3E}">
        <p14:creationId xmlns:p14="http://schemas.microsoft.com/office/powerpoint/2010/main" val="33215439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E224ADB7-018F-4D26-B865-F557CB621CC0}" type="slidenum">
              <a:rPr lang="en-GB"/>
              <a:pPr>
                <a:defRPr/>
              </a:pPr>
              <a:t>‹#›</a:t>
            </a:fld>
            <a:endParaRPr lang="en-GB"/>
          </a:p>
        </p:txBody>
      </p:sp>
    </p:spTree>
    <p:extLst>
      <p:ext uri="{BB962C8B-B14F-4D97-AF65-F5344CB8AC3E}">
        <p14:creationId xmlns:p14="http://schemas.microsoft.com/office/powerpoint/2010/main" val="14139825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n-GB"/>
          </a:p>
        </p:txBody>
      </p:sp>
      <p:sp>
        <p:nvSpPr>
          <p:cNvPr id="8" name="Rectangle 155"/>
          <p:cNvSpPr>
            <a:spLocks noGrp="1" noChangeArrowheads="1"/>
          </p:cNvSpPr>
          <p:nvPr>
            <p:ph type="ftr" sz="quarter" idx="11"/>
          </p:nvPr>
        </p:nvSpPr>
        <p:spPr>
          <a:ln/>
        </p:spPr>
        <p:txBody>
          <a:bodyPr/>
          <a:lstStyle>
            <a:lvl1pPr>
              <a:defRPr/>
            </a:lvl1pPr>
          </a:lstStyle>
          <a:p>
            <a:pPr>
              <a:defRPr/>
            </a:pPr>
            <a:endParaRPr lang="en-GB"/>
          </a:p>
        </p:txBody>
      </p:sp>
      <p:sp>
        <p:nvSpPr>
          <p:cNvPr id="9" name="Rectangle 156"/>
          <p:cNvSpPr>
            <a:spLocks noGrp="1" noChangeArrowheads="1"/>
          </p:cNvSpPr>
          <p:nvPr>
            <p:ph type="sldNum" sz="quarter" idx="12"/>
          </p:nvPr>
        </p:nvSpPr>
        <p:spPr>
          <a:ln/>
        </p:spPr>
        <p:txBody>
          <a:bodyPr/>
          <a:lstStyle>
            <a:lvl1pPr>
              <a:defRPr/>
            </a:lvl1pPr>
          </a:lstStyle>
          <a:p>
            <a:pPr>
              <a:defRPr/>
            </a:pPr>
            <a:fld id="{A70DE118-3393-4F5B-9ECB-C0C1C8DFE61A}" type="slidenum">
              <a:rPr lang="en-GB"/>
              <a:pPr>
                <a:defRPr/>
              </a:pPr>
              <a:t>‹#›</a:t>
            </a:fld>
            <a:endParaRPr lang="en-GB"/>
          </a:p>
        </p:txBody>
      </p:sp>
    </p:spTree>
    <p:extLst>
      <p:ext uri="{BB962C8B-B14F-4D97-AF65-F5344CB8AC3E}">
        <p14:creationId xmlns:p14="http://schemas.microsoft.com/office/powerpoint/2010/main" val="13769951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n-GB"/>
          </a:p>
        </p:txBody>
      </p:sp>
      <p:sp>
        <p:nvSpPr>
          <p:cNvPr id="4" name="Rectangle 155"/>
          <p:cNvSpPr>
            <a:spLocks noGrp="1" noChangeArrowheads="1"/>
          </p:cNvSpPr>
          <p:nvPr>
            <p:ph type="ftr" sz="quarter" idx="11"/>
          </p:nvPr>
        </p:nvSpPr>
        <p:spPr>
          <a:ln/>
        </p:spPr>
        <p:txBody>
          <a:bodyPr/>
          <a:lstStyle>
            <a:lvl1pPr>
              <a:defRPr/>
            </a:lvl1pPr>
          </a:lstStyle>
          <a:p>
            <a:pPr>
              <a:defRPr/>
            </a:pPr>
            <a:endParaRPr lang="en-GB"/>
          </a:p>
        </p:txBody>
      </p:sp>
      <p:sp>
        <p:nvSpPr>
          <p:cNvPr id="5" name="Rectangle 156"/>
          <p:cNvSpPr>
            <a:spLocks noGrp="1" noChangeArrowheads="1"/>
          </p:cNvSpPr>
          <p:nvPr>
            <p:ph type="sldNum" sz="quarter" idx="12"/>
          </p:nvPr>
        </p:nvSpPr>
        <p:spPr>
          <a:ln/>
        </p:spPr>
        <p:txBody>
          <a:bodyPr/>
          <a:lstStyle>
            <a:lvl1pPr>
              <a:defRPr/>
            </a:lvl1pPr>
          </a:lstStyle>
          <a:p>
            <a:pPr>
              <a:defRPr/>
            </a:pPr>
            <a:fld id="{1A287D3D-1893-4EA3-8FCF-4188F60A31A1}" type="slidenum">
              <a:rPr lang="en-GB"/>
              <a:pPr>
                <a:defRPr/>
              </a:pPr>
              <a:t>‹#›</a:t>
            </a:fld>
            <a:endParaRPr lang="en-GB"/>
          </a:p>
        </p:txBody>
      </p:sp>
    </p:spTree>
    <p:extLst>
      <p:ext uri="{BB962C8B-B14F-4D97-AF65-F5344CB8AC3E}">
        <p14:creationId xmlns:p14="http://schemas.microsoft.com/office/powerpoint/2010/main" val="4894329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GB"/>
          </a:p>
        </p:txBody>
      </p:sp>
      <p:sp>
        <p:nvSpPr>
          <p:cNvPr id="3" name="Rectangle 155"/>
          <p:cNvSpPr>
            <a:spLocks noGrp="1" noChangeArrowheads="1"/>
          </p:cNvSpPr>
          <p:nvPr>
            <p:ph type="ftr" sz="quarter" idx="11"/>
          </p:nvPr>
        </p:nvSpPr>
        <p:spPr>
          <a:ln/>
        </p:spPr>
        <p:txBody>
          <a:bodyPr/>
          <a:lstStyle>
            <a:lvl1pPr>
              <a:defRPr/>
            </a:lvl1pPr>
          </a:lstStyle>
          <a:p>
            <a:pPr>
              <a:defRPr/>
            </a:pPr>
            <a:endParaRPr lang="en-GB"/>
          </a:p>
        </p:txBody>
      </p:sp>
      <p:sp>
        <p:nvSpPr>
          <p:cNvPr id="4" name="Rectangle 156"/>
          <p:cNvSpPr>
            <a:spLocks noGrp="1" noChangeArrowheads="1"/>
          </p:cNvSpPr>
          <p:nvPr>
            <p:ph type="sldNum" sz="quarter" idx="12"/>
          </p:nvPr>
        </p:nvSpPr>
        <p:spPr>
          <a:ln/>
        </p:spPr>
        <p:txBody>
          <a:bodyPr/>
          <a:lstStyle>
            <a:lvl1pPr>
              <a:defRPr/>
            </a:lvl1pPr>
          </a:lstStyle>
          <a:p>
            <a:pPr>
              <a:defRPr/>
            </a:pPr>
            <a:fld id="{59CD3F17-CC74-46B4-9262-FA19EC612F27}" type="slidenum">
              <a:rPr lang="en-GB"/>
              <a:pPr>
                <a:defRPr/>
              </a:pPr>
              <a:t>‹#›</a:t>
            </a:fld>
            <a:endParaRPr lang="en-GB"/>
          </a:p>
        </p:txBody>
      </p:sp>
    </p:spTree>
    <p:extLst>
      <p:ext uri="{BB962C8B-B14F-4D97-AF65-F5344CB8AC3E}">
        <p14:creationId xmlns:p14="http://schemas.microsoft.com/office/powerpoint/2010/main" val="37369228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D33A3257-2213-4C30-9238-7BB91032A898}" type="slidenum">
              <a:rPr lang="en-GB"/>
              <a:pPr>
                <a:defRPr/>
              </a:pPr>
              <a:t>‹#›</a:t>
            </a:fld>
            <a:endParaRPr lang="en-GB"/>
          </a:p>
        </p:txBody>
      </p:sp>
    </p:spTree>
    <p:extLst>
      <p:ext uri="{BB962C8B-B14F-4D97-AF65-F5344CB8AC3E}">
        <p14:creationId xmlns:p14="http://schemas.microsoft.com/office/powerpoint/2010/main" val="29802056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52747589-10A0-457B-A449-20DBDE0CECAE}" type="slidenum">
              <a:rPr lang="en-GB"/>
              <a:pPr>
                <a:defRPr/>
              </a:pPr>
              <a:t>‹#›</a:t>
            </a:fld>
            <a:endParaRPr lang="en-GB"/>
          </a:p>
        </p:txBody>
      </p:sp>
    </p:spTree>
    <p:extLst>
      <p:ext uri="{BB962C8B-B14F-4D97-AF65-F5344CB8AC3E}">
        <p14:creationId xmlns:p14="http://schemas.microsoft.com/office/powerpoint/2010/main" val="34337288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1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851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51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51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GB"/>
          </a:p>
        </p:txBody>
      </p:sp>
      <p:sp>
        <p:nvSpPr>
          <p:cNvPr id="851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p>
        </p:txBody>
      </p:sp>
      <p:sp>
        <p:nvSpPr>
          <p:cNvPr id="851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1C1F47D9-841C-4D57-92F4-9A39A81E5914}" type="slidenum">
              <a:rPr lang="en-GB"/>
              <a:pPr>
                <a:defRPr/>
              </a:pPr>
              <a:t>‹#›</a:t>
            </a:fld>
            <a:endParaRPr lang="en-GB"/>
          </a:p>
        </p:txBody>
      </p:sp>
      <p:sp>
        <p:nvSpPr>
          <p:cNvPr id="851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dk2" tx1="lt1" bg2="dk1" tx2="lt2" accent1="accent1" accent2="accent2" accent3="accent3" accent4="accent4" accent5="accent5" accent6="accent6" hlink="hlink" folHlink="folHlink"/>
  <p:sldLayoutIdLst>
    <p:sldLayoutId id="2147483781"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2" r:id="rId14"/>
    <p:sldLayoutId id="2147483784" r:id="rId15"/>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crosswindsgarou.wikidot.com/grier"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8.vml"/><Relationship Id="rId5" Type="http://schemas.openxmlformats.org/officeDocument/2006/relationships/image" Target="../media/image14.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dirty="0">
                <a:effectLst>
                  <a:outerShdw blurRad="50800" dist="38100" dir="2700000" algn="tl" rotWithShape="0">
                    <a:prstClr val="black">
                      <a:alpha val="40000"/>
                    </a:prstClr>
                  </a:outerShdw>
                </a:effectLst>
              </a:rPr>
              <a:t>general orientation </a:t>
            </a:r>
          </a:p>
        </p:txBody>
      </p:sp>
      <p:sp>
        <p:nvSpPr>
          <p:cNvPr id="147459" name="Rectangle 3"/>
          <p:cNvSpPr>
            <a:spLocks noGrp="1" noRot="1" noChangeArrowheads="1"/>
          </p:cNvSpPr>
          <p:nvPr>
            <p:ph type="body" sz="half" idx="3"/>
          </p:nvPr>
        </p:nvSpPr>
        <p:spPr>
          <a:xfrm>
            <a:off x="3707904" y="1340772"/>
            <a:ext cx="5328592" cy="5175441"/>
          </a:xfrm>
        </p:spPr>
        <p:txBody>
          <a:bodyPr lIns="92075" tIns="46038" rIns="92075" bIns="46038"/>
          <a:lstStyle/>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work &amp; S-DT needs – 	satisfaction &amp; frustration 	both important</a:t>
            </a:r>
          </a:p>
          <a:p>
            <a:pPr marL="7938" indent="354013" eaLnBrk="1" hangingPunct="1">
              <a:lnSpc>
                <a:spcPct val="90000"/>
              </a:lnSpc>
              <a:buSzPct val="110000"/>
              <a:buNone/>
              <a:tabLst>
                <a:tab pos="571500" algn="l"/>
              </a:tabLst>
              <a:defRPr/>
            </a:pPr>
            <a:r>
              <a:rPr lang="en-US" sz="800" dirty="0">
                <a:effectLst>
                  <a:outerShdw blurRad="50800" dist="38100" dir="2700000" algn="tl" rotWithShape="0">
                    <a:prstClr val="black">
                      <a:alpha val="40000"/>
                    </a:prstClr>
                  </a:outerShdw>
                </a:effectLst>
              </a:rPr>
              <a:t> </a:t>
            </a:r>
          </a:p>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work-life balance – 	within three hours </a:t>
            </a:r>
            <a:endParaRPr lang="en-US" sz="3600" dirty="0">
              <a:effectLst>
                <a:outerShdw blurRad="50800" dist="38100" dir="2700000" algn="tl" rotWithShape="0">
                  <a:prstClr val="black">
                    <a:alpha val="40000"/>
                  </a:prstClr>
                </a:outerShdw>
              </a:effectLst>
            </a:endParaRPr>
          </a:p>
          <a:p>
            <a:pPr marL="7938" indent="354013" eaLnBrk="1" hangingPunct="1">
              <a:lnSpc>
                <a:spcPct val="90000"/>
              </a:lnSpc>
              <a:buClr>
                <a:srgbClr val="CC66FF"/>
              </a:buClr>
              <a:buSzPct val="110000"/>
              <a:buFont typeface="Wingdings 2" pitchFamily="18" charset="2"/>
              <a:buNone/>
              <a:tabLst>
                <a:tab pos="571500" algn="l"/>
              </a:tabLst>
              <a:defRPr/>
            </a:pPr>
            <a:endParaRPr lang="en-US" sz="800" i="1" dirty="0">
              <a:effectLst>
                <a:outerShdw blurRad="50800" dist="38100" dir="2700000" algn="tl" rotWithShape="0">
                  <a:prstClr val="black">
                    <a:alpha val="40000"/>
                  </a:prstClr>
                </a:outerShdw>
              </a:effectLst>
            </a:endParaRPr>
          </a:p>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VIA</a:t>
            </a:r>
            <a:r>
              <a:rPr lang="en-US" dirty="0">
                <a:effectLst>
                  <a:outerShdw blurRad="50800" dist="38100" dir="2700000" algn="tl" rotWithShape="0">
                    <a:prstClr val="black">
                      <a:alpha val="40000"/>
                    </a:prstClr>
                  </a:outerShdw>
                </a:effectLst>
              </a:rPr>
              <a:t> strengths use &amp;    	job selection/crafting</a:t>
            </a:r>
          </a:p>
          <a:p>
            <a:pPr marL="7938" indent="0" eaLnBrk="1" hangingPunct="1">
              <a:lnSpc>
                <a:spcPct val="90000"/>
              </a:lnSpc>
              <a:buSzPct val="110000"/>
              <a:buNone/>
              <a:tabLst>
                <a:tab pos="571500" algn="l"/>
              </a:tabLst>
              <a:defRPr/>
            </a:pPr>
            <a:endParaRPr lang="en-US" sz="800" dirty="0">
              <a:effectLst>
                <a:outerShdw blurRad="50800" dist="38100" dir="2700000" algn="tl" rotWithShape="0">
                  <a:prstClr val="black">
                    <a:alpha val="40000"/>
                  </a:prstClr>
                </a:outerShdw>
              </a:effectLst>
            </a:endParaRPr>
          </a:p>
          <a:p>
            <a:pPr marL="7938" indent="354013" eaLnBrk="1" hangingPunct="1">
              <a:lnSpc>
                <a:spcPct val="90000"/>
              </a:lnSpc>
              <a:buSzPct val="110000"/>
              <a:buFont typeface="Wingdings" pitchFamily="2" charset="2"/>
              <a:buChar char="Ø"/>
              <a:tabLst>
                <a:tab pos="349250" algn="l"/>
                <a:tab pos="571500" algn="l"/>
              </a:tabLst>
              <a:defRPr/>
            </a:pPr>
            <a:r>
              <a:rPr lang="en-US" dirty="0">
                <a:effectLst>
                  <a:outerShdw blurRad="50800" dist="38100" dir="2700000" algn="tl" rotWithShape="0">
                    <a:prstClr val="black">
                      <a:alpha val="40000"/>
                    </a:prstClr>
                  </a:outerShdw>
                </a:effectLst>
              </a:rPr>
              <a:t> 	Anders Ericsson’s 			‘deliberate practice’</a:t>
            </a:r>
          </a:p>
          <a:p>
            <a:pPr marL="0" indent="0" eaLnBrk="1" hangingPunct="1">
              <a:lnSpc>
                <a:spcPct val="90000"/>
              </a:lnSpc>
              <a:buSzPct val="110000"/>
              <a:buFont typeface="Wingdings" pitchFamily="2" charset="2"/>
              <a:buNone/>
              <a:tabLst>
                <a:tab pos="533400" algn="l"/>
              </a:tabLst>
              <a:defRPr/>
            </a:pPr>
            <a:endParaRPr lang="en-US" sz="800" dirty="0">
              <a:effectLst>
                <a:outerShdw blurRad="50800" dist="38100" dir="2700000" algn="tl" rotWithShape="0">
                  <a:prstClr val="black">
                    <a:alpha val="40000"/>
                  </a:prstClr>
                </a:outerShdw>
              </a:effectLst>
            </a:endParaRPr>
          </a:p>
          <a:p>
            <a:pPr marL="0" indent="0" eaLnBrk="1" hangingPunct="1">
              <a:lnSpc>
                <a:spcPct val="90000"/>
              </a:lnSpc>
              <a:buSzPct val="110000"/>
              <a:buNone/>
              <a:tabLst>
                <a:tab pos="533400" algn="l"/>
              </a:tabLst>
              <a:defRPr/>
            </a:pPr>
            <a:endParaRPr lang="en-US" sz="1400" dirty="0">
              <a:effectLst>
                <a:outerShdw blurRad="50800" dist="38100" dir="2700000" algn="tl" rotWithShape="0">
                  <a:prstClr val="black">
                    <a:alpha val="40000"/>
                  </a:prstClr>
                </a:outerShdw>
              </a:effectLst>
            </a:endParaRPr>
          </a:p>
        </p:txBody>
      </p:sp>
      <p:sp>
        <p:nvSpPr>
          <p:cNvPr id="7172" name="Line 4"/>
          <p:cNvSpPr>
            <a:spLocks noChangeShapeType="1"/>
          </p:cNvSpPr>
          <p:nvPr/>
        </p:nvSpPr>
        <p:spPr bwMode="auto">
          <a:xfrm>
            <a:off x="1152190" y="6669360"/>
            <a:ext cx="683986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9" name="Object 3">
            <a:extLst>
              <a:ext uri="{FF2B5EF4-FFF2-40B4-BE49-F238E27FC236}">
                <a16:creationId xmlns:a16="http://schemas.microsoft.com/office/drawing/2014/main" id="{BADDE380-DF70-E44E-949C-2D32D2165AA2}"/>
              </a:ext>
            </a:extLst>
          </p:cNvPr>
          <p:cNvGraphicFramePr>
            <a:graphicFrameLocks noGrp="1"/>
          </p:cNvGraphicFramePr>
          <p:nvPr>
            <p:ph sz="half" idx="1"/>
            <p:extLst>
              <p:ext uri="{D42A27DB-BD31-4B8C-83A1-F6EECF244321}">
                <p14:modId xmlns:p14="http://schemas.microsoft.com/office/powerpoint/2010/main" val="329713273"/>
              </p:ext>
            </p:extLst>
          </p:nvPr>
        </p:nvGraphicFramePr>
        <p:xfrm>
          <a:off x="179512" y="1700809"/>
          <a:ext cx="3456384" cy="3960439"/>
        </p:xfrm>
        <a:graphic>
          <a:graphicData uri="http://schemas.openxmlformats.org/presentationml/2006/ole">
            <mc:AlternateContent xmlns:mc="http://schemas.openxmlformats.org/markup-compatibility/2006">
              <mc:Choice xmlns:v="urn:schemas-microsoft-com:vml" Requires="v">
                <p:oleObj spid="_x0000_s16421" name="Lotus SmartPics Image" r:id="rId3" imgW="30543500" imgH="35128200" progId="LotusSmartPicsImage">
                  <p:embed/>
                </p:oleObj>
              </mc:Choice>
              <mc:Fallback>
                <p:oleObj name="Lotus SmartPics Image" r:id="rId3" imgW="30543500" imgH="35128200" progId="LotusSmartPicsImage">
                  <p:embed/>
                  <p:pic>
                    <p:nvPicPr>
                      <p:cNvPr id="265219" name="Object 3">
                        <a:extLst>
                          <a:ext uri="{FF2B5EF4-FFF2-40B4-BE49-F238E27FC236}">
                            <a16:creationId xmlns:a16="http://schemas.microsoft.com/office/drawing/2014/main" id="{028E2B0C-A1FB-9D43-9197-EE5219D7FA9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00809"/>
                        <a:ext cx="3456384" cy="3960439"/>
                      </a:xfrm>
                      <a:prstGeom prst="rect">
                        <a:avLst/>
                      </a:prstGeom>
                      <a:solidFill>
                        <a:schemeClr val="accent2"/>
                      </a:solidFill>
                      <a:ln>
                        <a:noFill/>
                      </a:ln>
                      <a:effectLst/>
                    </p:spPr>
                  </p:pic>
                </p:oleObj>
              </mc:Fallback>
            </mc:AlternateContent>
          </a:graphicData>
        </a:graphic>
      </p:graphicFrame>
    </p:spTree>
    <p:extLst>
      <p:ext uri="{BB962C8B-B14F-4D97-AF65-F5344CB8AC3E}">
        <p14:creationId xmlns:p14="http://schemas.microsoft.com/office/powerpoint/2010/main" val="140923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C7FD29BD-5822-D843-A703-6BF3FE6E0941}"/>
              </a:ext>
            </a:extLst>
          </p:cNvPr>
          <p:cNvSpPr>
            <a:spLocks noGrp="1" noChangeArrowheads="1"/>
          </p:cNvSpPr>
          <p:nvPr>
            <p:ph type="title"/>
          </p:nvPr>
        </p:nvSpPr>
        <p:spPr>
          <a:xfrm>
            <a:off x="-1" y="545123"/>
            <a:ext cx="9144001" cy="984738"/>
          </a:xfrm>
          <a:noFill/>
          <a:ln/>
        </p:spPr>
        <p:txBody>
          <a:bodyPr vert="horz" wrap="square" lIns="84992" tIns="42497" rIns="84992" bIns="42497" numCol="1" anchor="ctr" anchorCtr="0" compatLnSpc="1">
            <a:prstTxWarp prst="textNoShape">
              <a:avLst/>
            </a:prstTxWarp>
          </a:bodyPr>
          <a:lstStyle/>
          <a:p>
            <a:r>
              <a:rPr lang="en-US" altLang="en-US" dirty="0">
                <a:latin typeface="Tahoma" panose="020B0604030504040204" pitchFamily="34" charset="0"/>
              </a:rPr>
              <a:t>flow, enjoyment &amp; increased ability</a:t>
            </a:r>
          </a:p>
        </p:txBody>
      </p:sp>
      <p:sp>
        <p:nvSpPr>
          <p:cNvPr id="320515" name="Rectangle 3">
            <a:extLst>
              <a:ext uri="{FF2B5EF4-FFF2-40B4-BE49-F238E27FC236}">
                <a16:creationId xmlns:a16="http://schemas.microsoft.com/office/drawing/2014/main" id="{F65E7E3D-F517-7847-B1E0-6289DD26B41B}"/>
              </a:ext>
            </a:extLst>
          </p:cNvPr>
          <p:cNvSpPr>
            <a:spLocks noChangeArrowheads="1"/>
          </p:cNvSpPr>
          <p:nvPr/>
        </p:nvSpPr>
        <p:spPr bwMode="auto">
          <a:xfrm rot="16200000">
            <a:off x="-136993" y="3837406"/>
            <a:ext cx="1236744"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i="1" u="sng">
                <a:latin typeface="Tahoma" panose="020B0604030504040204" pitchFamily="34" charset="0"/>
              </a:rPr>
              <a:t>challenges</a:t>
            </a:r>
          </a:p>
        </p:txBody>
      </p:sp>
      <p:grpSp>
        <p:nvGrpSpPr>
          <p:cNvPr id="320516" name="Group 4">
            <a:extLst>
              <a:ext uri="{FF2B5EF4-FFF2-40B4-BE49-F238E27FC236}">
                <a16:creationId xmlns:a16="http://schemas.microsoft.com/office/drawing/2014/main" id="{F485D750-DF72-6548-94B4-6A5A84F36927}"/>
              </a:ext>
            </a:extLst>
          </p:cNvPr>
          <p:cNvGrpSpPr>
            <a:grpSpLocks/>
          </p:cNvGrpSpPr>
          <p:nvPr/>
        </p:nvGrpSpPr>
        <p:grpSpPr bwMode="auto">
          <a:xfrm>
            <a:off x="136281" y="2170235"/>
            <a:ext cx="667492" cy="3493477"/>
            <a:chOff x="86" y="1301"/>
            <a:chExt cx="420" cy="2384"/>
          </a:xfrm>
        </p:grpSpPr>
        <p:sp>
          <p:nvSpPr>
            <p:cNvPr id="320517" name="Rectangle 5">
              <a:extLst>
                <a:ext uri="{FF2B5EF4-FFF2-40B4-BE49-F238E27FC236}">
                  <a16:creationId xmlns:a16="http://schemas.microsoft.com/office/drawing/2014/main" id="{041BD070-09BB-2D45-BB66-AE8B7AB309BD}"/>
                </a:ext>
              </a:extLst>
            </p:cNvPr>
            <p:cNvSpPr>
              <a:spLocks noChangeArrowheads="1"/>
            </p:cNvSpPr>
            <p:nvPr/>
          </p:nvSpPr>
          <p:spPr bwMode="auto">
            <a:xfrm>
              <a:off x="86" y="1301"/>
              <a:ext cx="420"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031"/>
                <a:t>high</a:t>
              </a:r>
            </a:p>
          </p:txBody>
        </p:sp>
        <p:sp>
          <p:nvSpPr>
            <p:cNvPr id="320518" name="Rectangle 6">
              <a:extLst>
                <a:ext uri="{FF2B5EF4-FFF2-40B4-BE49-F238E27FC236}">
                  <a16:creationId xmlns:a16="http://schemas.microsoft.com/office/drawing/2014/main" id="{818BCC63-FC04-1F41-A424-285EF2A01711}"/>
                </a:ext>
              </a:extLst>
            </p:cNvPr>
            <p:cNvSpPr>
              <a:spLocks noChangeArrowheads="1"/>
            </p:cNvSpPr>
            <p:nvPr/>
          </p:nvSpPr>
          <p:spPr bwMode="auto">
            <a:xfrm>
              <a:off x="110" y="3413"/>
              <a:ext cx="356"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031"/>
                <a:t>low</a:t>
              </a:r>
            </a:p>
          </p:txBody>
        </p:sp>
      </p:grpSp>
      <p:sp>
        <p:nvSpPr>
          <p:cNvPr id="320519" name="Line 7">
            <a:extLst>
              <a:ext uri="{FF2B5EF4-FFF2-40B4-BE49-F238E27FC236}">
                <a16:creationId xmlns:a16="http://schemas.microsoft.com/office/drawing/2014/main" id="{8C00DD3E-B33F-A045-80B8-1FE8CEF5C2E0}"/>
              </a:ext>
            </a:extLst>
          </p:cNvPr>
          <p:cNvSpPr>
            <a:spLocks noChangeShapeType="1"/>
          </p:cNvSpPr>
          <p:nvPr/>
        </p:nvSpPr>
        <p:spPr bwMode="auto">
          <a:xfrm>
            <a:off x="304800" y="5820508"/>
            <a:ext cx="7239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0520" name="Line 8">
            <a:extLst>
              <a:ext uri="{FF2B5EF4-FFF2-40B4-BE49-F238E27FC236}">
                <a16:creationId xmlns:a16="http://schemas.microsoft.com/office/drawing/2014/main" id="{AAA2BCA0-ED3D-5946-A705-FF4B3B7C2E66}"/>
              </a:ext>
            </a:extLst>
          </p:cNvPr>
          <p:cNvSpPr>
            <a:spLocks noChangeShapeType="1"/>
          </p:cNvSpPr>
          <p:nvPr/>
        </p:nvSpPr>
        <p:spPr bwMode="auto">
          <a:xfrm>
            <a:off x="990600" y="2022231"/>
            <a:ext cx="0" cy="436098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0521" name="Freeform 9">
            <a:extLst>
              <a:ext uri="{FF2B5EF4-FFF2-40B4-BE49-F238E27FC236}">
                <a16:creationId xmlns:a16="http://schemas.microsoft.com/office/drawing/2014/main" id="{1C0007EC-26C3-D040-B69F-7D50DD114DA7}"/>
              </a:ext>
            </a:extLst>
          </p:cNvPr>
          <p:cNvSpPr>
            <a:spLocks/>
          </p:cNvSpPr>
          <p:nvPr/>
        </p:nvSpPr>
        <p:spPr bwMode="auto">
          <a:xfrm>
            <a:off x="990600" y="2022231"/>
            <a:ext cx="4802066" cy="3237035"/>
          </a:xfrm>
          <a:custGeom>
            <a:avLst/>
            <a:gdLst>
              <a:gd name="T0" fmla="*/ 0 w 3025"/>
              <a:gd name="T1" fmla="*/ 2208 h 2209"/>
              <a:gd name="T2" fmla="*/ 3024 w 3025"/>
              <a:gd name="T3" fmla="*/ 0 h 2209"/>
              <a:gd name="T4" fmla="*/ 0 w 3025"/>
              <a:gd name="T5" fmla="*/ 0 h 2209"/>
              <a:gd name="T6" fmla="*/ 0 w 3025"/>
              <a:gd name="T7" fmla="*/ 2208 h 2209"/>
            </a:gdLst>
            <a:ahLst/>
            <a:cxnLst>
              <a:cxn ang="0">
                <a:pos x="T0" y="T1"/>
              </a:cxn>
              <a:cxn ang="0">
                <a:pos x="T2" y="T3"/>
              </a:cxn>
              <a:cxn ang="0">
                <a:pos x="T4" y="T5"/>
              </a:cxn>
              <a:cxn ang="0">
                <a:pos x="T6" y="T7"/>
              </a:cxn>
            </a:cxnLst>
            <a:rect l="0" t="0" r="r" b="b"/>
            <a:pathLst>
              <a:path w="3025" h="2209">
                <a:moveTo>
                  <a:pt x="0" y="2208"/>
                </a:moveTo>
                <a:lnTo>
                  <a:pt x="3024" y="0"/>
                </a:lnTo>
                <a:lnTo>
                  <a:pt x="0" y="0"/>
                </a:lnTo>
                <a:lnTo>
                  <a:pt x="0" y="2208"/>
                </a:lnTo>
              </a:path>
            </a:pathLst>
          </a:custGeom>
          <a:solidFill>
            <a:schemeClr val="accent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2" name="Freeform 10">
            <a:extLst>
              <a:ext uri="{FF2B5EF4-FFF2-40B4-BE49-F238E27FC236}">
                <a16:creationId xmlns:a16="http://schemas.microsoft.com/office/drawing/2014/main" id="{509AF126-2BE3-B34A-BA3F-8F51D8956441}"/>
              </a:ext>
            </a:extLst>
          </p:cNvPr>
          <p:cNvSpPr>
            <a:spLocks/>
          </p:cNvSpPr>
          <p:nvPr/>
        </p:nvSpPr>
        <p:spPr bwMode="auto">
          <a:xfrm>
            <a:off x="2133600" y="2092569"/>
            <a:ext cx="5564066" cy="3729404"/>
          </a:xfrm>
          <a:custGeom>
            <a:avLst/>
            <a:gdLst>
              <a:gd name="T0" fmla="*/ 0 w 3505"/>
              <a:gd name="T1" fmla="*/ 2544 h 2545"/>
              <a:gd name="T2" fmla="*/ 3504 w 3505"/>
              <a:gd name="T3" fmla="*/ 0 h 2545"/>
              <a:gd name="T4" fmla="*/ 3504 w 3505"/>
              <a:gd name="T5" fmla="*/ 2544 h 2545"/>
              <a:gd name="T6" fmla="*/ 0 w 3505"/>
              <a:gd name="T7" fmla="*/ 2544 h 2545"/>
            </a:gdLst>
            <a:ahLst/>
            <a:cxnLst>
              <a:cxn ang="0">
                <a:pos x="T0" y="T1"/>
              </a:cxn>
              <a:cxn ang="0">
                <a:pos x="T2" y="T3"/>
              </a:cxn>
              <a:cxn ang="0">
                <a:pos x="T4" y="T5"/>
              </a:cxn>
              <a:cxn ang="0">
                <a:pos x="T6" y="T7"/>
              </a:cxn>
            </a:cxnLst>
            <a:rect l="0" t="0" r="r" b="b"/>
            <a:pathLst>
              <a:path w="3505" h="2545">
                <a:moveTo>
                  <a:pt x="0" y="2544"/>
                </a:moveTo>
                <a:lnTo>
                  <a:pt x="3504" y="0"/>
                </a:lnTo>
                <a:lnTo>
                  <a:pt x="3504" y="2544"/>
                </a:lnTo>
                <a:lnTo>
                  <a:pt x="0" y="2544"/>
                </a:lnTo>
              </a:path>
            </a:pathLst>
          </a:custGeom>
          <a:solidFill>
            <a:schemeClr val="accent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3" name="Rectangle 11">
            <a:extLst>
              <a:ext uri="{FF2B5EF4-FFF2-40B4-BE49-F238E27FC236}">
                <a16:creationId xmlns:a16="http://schemas.microsoft.com/office/drawing/2014/main" id="{E7FBD21F-53CF-5346-B84C-C97A98D6C031}"/>
              </a:ext>
            </a:extLst>
          </p:cNvPr>
          <p:cNvSpPr>
            <a:spLocks noChangeArrowheads="1"/>
          </p:cNvSpPr>
          <p:nvPr/>
        </p:nvSpPr>
        <p:spPr bwMode="auto">
          <a:xfrm>
            <a:off x="5228947" y="2176097"/>
            <a:ext cx="1080546" cy="63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eaLnBrk="0" hangingPunct="0">
              <a:spcBef>
                <a:spcPct val="0"/>
              </a:spcBef>
              <a:buClrTx/>
              <a:buFontTx/>
              <a:buNone/>
            </a:pPr>
            <a:r>
              <a:rPr lang="en-US" altLang="en-US" b="1">
                <a:latin typeface="Tahoma" panose="020B0604030504040204" pitchFamily="34" charset="0"/>
              </a:rPr>
              <a:t>flow</a:t>
            </a:r>
          </a:p>
          <a:p>
            <a:pPr algn="ctr" eaLnBrk="0" hangingPunct="0">
              <a:spcBef>
                <a:spcPct val="0"/>
              </a:spcBef>
              <a:buClrTx/>
              <a:buFontTx/>
              <a:buNone/>
            </a:pPr>
            <a:r>
              <a:rPr lang="en-US" altLang="en-US" b="1">
                <a:latin typeface="Tahoma" panose="020B0604030504040204" pitchFamily="34" charset="0"/>
              </a:rPr>
              <a:t>channel</a:t>
            </a:r>
          </a:p>
        </p:txBody>
      </p:sp>
      <p:sp>
        <p:nvSpPr>
          <p:cNvPr id="320524" name="Rectangle 12">
            <a:extLst>
              <a:ext uri="{FF2B5EF4-FFF2-40B4-BE49-F238E27FC236}">
                <a16:creationId xmlns:a16="http://schemas.microsoft.com/office/drawing/2014/main" id="{71C83D3F-2F07-054F-867B-F3F19BC4DAA5}"/>
              </a:ext>
            </a:extLst>
          </p:cNvPr>
          <p:cNvSpPr>
            <a:spLocks noChangeArrowheads="1"/>
          </p:cNvSpPr>
          <p:nvPr/>
        </p:nvSpPr>
        <p:spPr bwMode="auto">
          <a:xfrm>
            <a:off x="4098682" y="5971443"/>
            <a:ext cx="651904"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i="1" u="sng">
                <a:latin typeface="Tahoma" panose="020B0604030504040204" pitchFamily="34" charset="0"/>
              </a:rPr>
              <a:t>skills</a:t>
            </a:r>
          </a:p>
        </p:txBody>
      </p:sp>
      <p:grpSp>
        <p:nvGrpSpPr>
          <p:cNvPr id="320525" name="Group 13">
            <a:extLst>
              <a:ext uri="{FF2B5EF4-FFF2-40B4-BE49-F238E27FC236}">
                <a16:creationId xmlns:a16="http://schemas.microsoft.com/office/drawing/2014/main" id="{A9D22E4A-FC9F-A647-BB03-857D7E86ED90}"/>
              </a:ext>
            </a:extLst>
          </p:cNvPr>
          <p:cNvGrpSpPr>
            <a:grpSpLocks/>
          </p:cNvGrpSpPr>
          <p:nvPr/>
        </p:nvGrpSpPr>
        <p:grpSpPr bwMode="auto">
          <a:xfrm>
            <a:off x="1355481" y="5943606"/>
            <a:ext cx="6229962" cy="398586"/>
            <a:chOff x="854" y="3876"/>
            <a:chExt cx="3924" cy="272"/>
          </a:xfrm>
        </p:grpSpPr>
        <p:sp>
          <p:nvSpPr>
            <p:cNvPr id="320526" name="Rectangle 14">
              <a:extLst>
                <a:ext uri="{FF2B5EF4-FFF2-40B4-BE49-F238E27FC236}">
                  <a16:creationId xmlns:a16="http://schemas.microsoft.com/office/drawing/2014/main" id="{0A671499-620D-0648-AE38-359246353B7A}"/>
                </a:ext>
              </a:extLst>
            </p:cNvPr>
            <p:cNvSpPr>
              <a:spLocks noChangeArrowheads="1"/>
            </p:cNvSpPr>
            <p:nvPr/>
          </p:nvSpPr>
          <p:spPr bwMode="auto">
            <a:xfrm>
              <a:off x="4358" y="3876"/>
              <a:ext cx="420"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031"/>
                <a:t>high</a:t>
              </a:r>
            </a:p>
          </p:txBody>
        </p:sp>
        <p:sp>
          <p:nvSpPr>
            <p:cNvPr id="320527" name="Rectangle 15">
              <a:extLst>
                <a:ext uri="{FF2B5EF4-FFF2-40B4-BE49-F238E27FC236}">
                  <a16:creationId xmlns:a16="http://schemas.microsoft.com/office/drawing/2014/main" id="{C8D2EFA1-8273-B84A-9C65-B1991966D777}"/>
                </a:ext>
              </a:extLst>
            </p:cNvPr>
            <p:cNvSpPr>
              <a:spLocks noChangeArrowheads="1"/>
            </p:cNvSpPr>
            <p:nvPr/>
          </p:nvSpPr>
          <p:spPr bwMode="auto">
            <a:xfrm>
              <a:off x="854" y="3876"/>
              <a:ext cx="356"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031"/>
                <a:t>low</a:t>
              </a:r>
            </a:p>
          </p:txBody>
        </p:sp>
      </p:grpSp>
      <p:sp>
        <p:nvSpPr>
          <p:cNvPr id="320528" name="Rectangle 16">
            <a:extLst>
              <a:ext uri="{FF2B5EF4-FFF2-40B4-BE49-F238E27FC236}">
                <a16:creationId xmlns:a16="http://schemas.microsoft.com/office/drawing/2014/main" id="{1EC96370-DC60-B447-B35A-431330F89C31}"/>
              </a:ext>
            </a:extLst>
          </p:cNvPr>
          <p:cNvSpPr>
            <a:spLocks noChangeArrowheads="1"/>
          </p:cNvSpPr>
          <p:nvPr/>
        </p:nvSpPr>
        <p:spPr bwMode="auto">
          <a:xfrm>
            <a:off x="1584082" y="2738804"/>
            <a:ext cx="900370"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a:latin typeface="Tahoma" panose="020B0604030504040204" pitchFamily="34" charset="0"/>
              </a:rPr>
              <a:t>anxiety</a:t>
            </a:r>
          </a:p>
        </p:txBody>
      </p:sp>
      <p:sp>
        <p:nvSpPr>
          <p:cNvPr id="320529" name="Rectangle 17">
            <a:extLst>
              <a:ext uri="{FF2B5EF4-FFF2-40B4-BE49-F238E27FC236}">
                <a16:creationId xmlns:a16="http://schemas.microsoft.com/office/drawing/2014/main" id="{FA3B8E4F-1F74-044A-A840-7F36F12B08F2}"/>
              </a:ext>
            </a:extLst>
          </p:cNvPr>
          <p:cNvSpPr>
            <a:spLocks noChangeArrowheads="1"/>
          </p:cNvSpPr>
          <p:nvPr/>
        </p:nvSpPr>
        <p:spPr bwMode="auto">
          <a:xfrm>
            <a:off x="5394081" y="4356589"/>
            <a:ext cx="107618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a:latin typeface="Tahoma" panose="020B0604030504040204" pitchFamily="34" charset="0"/>
              </a:rPr>
              <a:t>boredom</a:t>
            </a:r>
          </a:p>
        </p:txBody>
      </p:sp>
      <p:grpSp>
        <p:nvGrpSpPr>
          <p:cNvPr id="320530" name="Group 18">
            <a:extLst>
              <a:ext uri="{FF2B5EF4-FFF2-40B4-BE49-F238E27FC236}">
                <a16:creationId xmlns:a16="http://schemas.microsoft.com/office/drawing/2014/main" id="{55D9C06A-779E-7F4B-9ADE-83988BD48F8B}"/>
              </a:ext>
            </a:extLst>
          </p:cNvPr>
          <p:cNvGrpSpPr>
            <a:grpSpLocks/>
          </p:cNvGrpSpPr>
          <p:nvPr/>
        </p:nvGrpSpPr>
        <p:grpSpPr bwMode="auto">
          <a:xfrm>
            <a:off x="2803280" y="3119805"/>
            <a:ext cx="2164495" cy="1806819"/>
            <a:chOff x="1766" y="1949"/>
            <a:chExt cx="1363" cy="1233"/>
          </a:xfrm>
        </p:grpSpPr>
        <p:sp>
          <p:nvSpPr>
            <p:cNvPr id="320531" name="Line 19">
              <a:extLst>
                <a:ext uri="{FF2B5EF4-FFF2-40B4-BE49-F238E27FC236}">
                  <a16:creationId xmlns:a16="http://schemas.microsoft.com/office/drawing/2014/main" id="{581DA770-EEA2-2D42-9355-34E34C24FD20}"/>
                </a:ext>
              </a:extLst>
            </p:cNvPr>
            <p:cNvSpPr>
              <a:spLocks noChangeShapeType="1"/>
            </p:cNvSpPr>
            <p:nvPr/>
          </p:nvSpPr>
          <p:spPr bwMode="auto">
            <a:xfrm>
              <a:off x="2016" y="2160"/>
              <a:ext cx="864" cy="0"/>
            </a:xfrm>
            <a:prstGeom prst="line">
              <a:avLst/>
            </a:prstGeom>
            <a:noFill/>
            <a:ln w="38100" cmpd="dbl">
              <a:solidFill>
                <a:schemeClr val="tx1"/>
              </a:solidFill>
              <a:prstDash val="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20532" name="Group 20">
              <a:extLst>
                <a:ext uri="{FF2B5EF4-FFF2-40B4-BE49-F238E27FC236}">
                  <a16:creationId xmlns:a16="http://schemas.microsoft.com/office/drawing/2014/main" id="{6E76BF5F-8BEF-3B49-AFFA-EBFC1F47CAF2}"/>
                </a:ext>
              </a:extLst>
            </p:cNvPr>
            <p:cNvGrpSpPr>
              <a:grpSpLocks/>
            </p:cNvGrpSpPr>
            <p:nvPr/>
          </p:nvGrpSpPr>
          <p:grpSpPr bwMode="auto">
            <a:xfrm>
              <a:off x="1766" y="1949"/>
              <a:ext cx="1363" cy="1233"/>
              <a:chOff x="1766" y="1949"/>
              <a:chExt cx="1363" cy="1233"/>
            </a:xfrm>
          </p:grpSpPr>
          <p:sp>
            <p:nvSpPr>
              <p:cNvPr id="320533" name="Rectangle 21">
                <a:extLst>
                  <a:ext uri="{FF2B5EF4-FFF2-40B4-BE49-F238E27FC236}">
                    <a16:creationId xmlns:a16="http://schemas.microsoft.com/office/drawing/2014/main" id="{330DD8D8-3EFB-0D48-94F2-C0EB549753C5}"/>
                  </a:ext>
                </a:extLst>
              </p:cNvPr>
              <p:cNvSpPr>
                <a:spLocks noChangeArrowheads="1"/>
              </p:cNvSpPr>
              <p:nvPr/>
            </p:nvSpPr>
            <p:spPr bwMode="auto">
              <a:xfrm>
                <a:off x="1766" y="1949"/>
                <a:ext cx="259"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954" b="1" i="1"/>
                  <a:t>3</a:t>
                </a:r>
              </a:p>
            </p:txBody>
          </p:sp>
          <p:sp>
            <p:nvSpPr>
              <p:cNvPr id="320534" name="Rectangle 22">
                <a:extLst>
                  <a:ext uri="{FF2B5EF4-FFF2-40B4-BE49-F238E27FC236}">
                    <a16:creationId xmlns:a16="http://schemas.microsoft.com/office/drawing/2014/main" id="{58F6C5B7-1DCA-2947-A577-F09F849C797D}"/>
                  </a:ext>
                </a:extLst>
              </p:cNvPr>
              <p:cNvSpPr>
                <a:spLocks noChangeArrowheads="1"/>
              </p:cNvSpPr>
              <p:nvPr/>
            </p:nvSpPr>
            <p:spPr bwMode="auto">
              <a:xfrm>
                <a:off x="2870" y="1949"/>
                <a:ext cx="259"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954" b="1" i="1"/>
                  <a:t>4</a:t>
                </a:r>
              </a:p>
            </p:txBody>
          </p:sp>
          <p:grpSp>
            <p:nvGrpSpPr>
              <p:cNvPr id="320535" name="Group 23">
                <a:extLst>
                  <a:ext uri="{FF2B5EF4-FFF2-40B4-BE49-F238E27FC236}">
                    <a16:creationId xmlns:a16="http://schemas.microsoft.com/office/drawing/2014/main" id="{CC4CE5A3-08CD-8B4F-8D6B-255D28D4B76D}"/>
                  </a:ext>
                </a:extLst>
              </p:cNvPr>
              <p:cNvGrpSpPr>
                <a:grpSpLocks/>
              </p:cNvGrpSpPr>
              <p:nvPr/>
            </p:nvGrpSpPr>
            <p:grpSpPr bwMode="auto">
              <a:xfrm>
                <a:off x="1766" y="2813"/>
                <a:ext cx="1363" cy="369"/>
                <a:chOff x="1766" y="2813"/>
                <a:chExt cx="1363" cy="369"/>
              </a:xfrm>
            </p:grpSpPr>
            <p:sp>
              <p:nvSpPr>
                <p:cNvPr id="320536" name="Rectangle 24">
                  <a:extLst>
                    <a:ext uri="{FF2B5EF4-FFF2-40B4-BE49-F238E27FC236}">
                      <a16:creationId xmlns:a16="http://schemas.microsoft.com/office/drawing/2014/main" id="{23E3D92A-AC2F-DA4C-9DD0-AF32EB74ED2D}"/>
                    </a:ext>
                  </a:extLst>
                </p:cNvPr>
                <p:cNvSpPr>
                  <a:spLocks noChangeArrowheads="1"/>
                </p:cNvSpPr>
                <p:nvPr/>
              </p:nvSpPr>
              <p:spPr bwMode="auto">
                <a:xfrm>
                  <a:off x="1766" y="2813"/>
                  <a:ext cx="259"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954" b="1" i="1"/>
                    <a:t>1</a:t>
                  </a:r>
                </a:p>
              </p:txBody>
            </p:sp>
            <p:sp>
              <p:nvSpPr>
                <p:cNvPr id="320537" name="Rectangle 25">
                  <a:extLst>
                    <a:ext uri="{FF2B5EF4-FFF2-40B4-BE49-F238E27FC236}">
                      <a16:creationId xmlns:a16="http://schemas.microsoft.com/office/drawing/2014/main" id="{B1D78ECA-1679-9D49-B45A-973022C026E2}"/>
                    </a:ext>
                  </a:extLst>
                </p:cNvPr>
                <p:cNvSpPr>
                  <a:spLocks noChangeArrowheads="1"/>
                </p:cNvSpPr>
                <p:nvPr/>
              </p:nvSpPr>
              <p:spPr bwMode="auto">
                <a:xfrm>
                  <a:off x="2870" y="2813"/>
                  <a:ext cx="259"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954" b="1" i="1"/>
                    <a:t>2</a:t>
                  </a:r>
                </a:p>
              </p:txBody>
            </p:sp>
            <p:sp>
              <p:nvSpPr>
                <p:cNvPr id="320538" name="Line 26">
                  <a:extLst>
                    <a:ext uri="{FF2B5EF4-FFF2-40B4-BE49-F238E27FC236}">
                      <a16:creationId xmlns:a16="http://schemas.microsoft.com/office/drawing/2014/main" id="{5B9B073F-2941-D046-9517-6B014CF65EE4}"/>
                    </a:ext>
                  </a:extLst>
                </p:cNvPr>
                <p:cNvSpPr>
                  <a:spLocks noChangeShapeType="1"/>
                </p:cNvSpPr>
                <p:nvPr/>
              </p:nvSpPr>
              <p:spPr bwMode="auto">
                <a:xfrm>
                  <a:off x="2016" y="3024"/>
                  <a:ext cx="864" cy="0"/>
                </a:xfrm>
                <a:prstGeom prst="line">
                  <a:avLst/>
                </a:prstGeom>
                <a:noFill/>
                <a:ln w="38100" cmpd="dbl">
                  <a:solidFill>
                    <a:schemeClr val="tx1"/>
                  </a:solidFill>
                  <a:prstDash val="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20539" name="Line 27">
                <a:extLst>
                  <a:ext uri="{FF2B5EF4-FFF2-40B4-BE49-F238E27FC236}">
                    <a16:creationId xmlns:a16="http://schemas.microsoft.com/office/drawing/2014/main" id="{4CCA89A2-F947-9C43-BA7E-BCACDEBDB624}"/>
                  </a:ext>
                </a:extLst>
              </p:cNvPr>
              <p:cNvSpPr>
                <a:spLocks noChangeShapeType="1"/>
              </p:cNvSpPr>
              <p:nvPr/>
            </p:nvSpPr>
            <p:spPr bwMode="auto">
              <a:xfrm flipV="1">
                <a:off x="1872" y="2256"/>
                <a:ext cx="0" cy="576"/>
              </a:xfrm>
              <a:prstGeom prst="line">
                <a:avLst/>
              </a:prstGeom>
              <a:noFill/>
              <a:ln w="38100" cmpd="dbl">
                <a:solidFill>
                  <a:schemeClr val="tx1"/>
                </a:solidFill>
                <a:prstDash val="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0540" name="Line 28">
                <a:extLst>
                  <a:ext uri="{FF2B5EF4-FFF2-40B4-BE49-F238E27FC236}">
                    <a16:creationId xmlns:a16="http://schemas.microsoft.com/office/drawing/2014/main" id="{CD5DE271-06FB-AF40-B949-9E8A7699C553}"/>
                  </a:ext>
                </a:extLst>
              </p:cNvPr>
              <p:cNvSpPr>
                <a:spLocks noChangeShapeType="1"/>
              </p:cNvSpPr>
              <p:nvPr/>
            </p:nvSpPr>
            <p:spPr bwMode="auto">
              <a:xfrm flipV="1">
                <a:off x="2976" y="2256"/>
                <a:ext cx="0" cy="576"/>
              </a:xfrm>
              <a:prstGeom prst="line">
                <a:avLst/>
              </a:prstGeom>
              <a:noFill/>
              <a:ln w="38100" cmpd="dbl">
                <a:solidFill>
                  <a:schemeClr val="tx1"/>
                </a:solidFill>
                <a:prstDash val="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320541" name="Rectangle 29">
            <a:extLst>
              <a:ext uri="{FF2B5EF4-FFF2-40B4-BE49-F238E27FC236}">
                <a16:creationId xmlns:a16="http://schemas.microsoft.com/office/drawing/2014/main" id="{CFBD2C77-5865-CC40-9892-A5410171E399}"/>
              </a:ext>
            </a:extLst>
          </p:cNvPr>
          <p:cNvSpPr>
            <a:spLocks noChangeArrowheads="1"/>
          </p:cNvSpPr>
          <p:nvPr/>
        </p:nvSpPr>
        <p:spPr bwMode="auto">
          <a:xfrm>
            <a:off x="7620000" y="2514600"/>
            <a:ext cx="1524000" cy="26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p>
            <a:pPr algn="ctr" eaLnBrk="0" hangingPunct="0">
              <a:spcBef>
                <a:spcPct val="0"/>
              </a:spcBef>
              <a:buClrTx/>
              <a:buFontTx/>
              <a:buNone/>
            </a:pPr>
            <a:r>
              <a:rPr lang="en-US" altLang="en-US" sz="1662" i="1"/>
              <a:t>challenge and skills probably need to be greater than “normal” for greatest enjoyment, good focus &amp; increased ability</a:t>
            </a:r>
          </a:p>
        </p:txBody>
      </p:sp>
    </p:spTree>
    <p:extLst>
      <p:ext uri="{BB962C8B-B14F-4D97-AF65-F5344CB8AC3E}">
        <p14:creationId xmlns:p14="http://schemas.microsoft.com/office/powerpoint/2010/main" val="36532419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dirty="0">
                <a:effectLst>
                  <a:outerShdw blurRad="50800" dist="38100" dir="2700000" algn="tl" rotWithShape="0">
                    <a:prstClr val="black">
                      <a:alpha val="40000"/>
                    </a:prstClr>
                  </a:outerShdw>
                </a:effectLst>
              </a:rPr>
              <a:t>general orientation </a:t>
            </a:r>
          </a:p>
        </p:txBody>
      </p:sp>
      <p:sp>
        <p:nvSpPr>
          <p:cNvPr id="147459" name="Rectangle 3"/>
          <p:cNvSpPr>
            <a:spLocks noGrp="1" noRot="1" noChangeArrowheads="1"/>
          </p:cNvSpPr>
          <p:nvPr>
            <p:ph type="body" sz="half" idx="3"/>
          </p:nvPr>
        </p:nvSpPr>
        <p:spPr>
          <a:xfrm>
            <a:off x="3707904" y="1412780"/>
            <a:ext cx="5328592" cy="4320476"/>
          </a:xfrm>
        </p:spPr>
        <p:txBody>
          <a:bodyPr lIns="92075" tIns="46038" rIns="92075" bIns="46038"/>
          <a:lstStyle/>
          <a:p>
            <a:pPr marL="579438" indent="-571500" eaLnBrk="1" hangingPunct="1">
              <a:lnSpc>
                <a:spcPct val="90000"/>
              </a:lnSpc>
              <a:buSzPct val="110000"/>
              <a:buFont typeface="Wingdings" pitchFamily="2" charset="2"/>
              <a:buChar char="ü"/>
              <a:tabLst>
                <a:tab pos="571500" algn="l"/>
              </a:tabLst>
              <a:defRPr/>
            </a:pPr>
            <a:r>
              <a:rPr lang="en-US" dirty="0" err="1">
                <a:solidFill>
                  <a:schemeClr val="accent3"/>
                </a:solidFill>
                <a:effectLst>
                  <a:outerShdw blurRad="50800" dist="38100" dir="2700000" algn="tl" rotWithShape="0">
                    <a:prstClr val="black">
                      <a:alpha val="40000"/>
                    </a:prstClr>
                  </a:outerShdw>
                </a:effectLst>
              </a:rPr>
              <a:t>fred</a:t>
            </a:r>
            <a:r>
              <a:rPr lang="en-US" dirty="0">
                <a:solidFill>
                  <a:schemeClr val="accent3"/>
                </a:solidFill>
                <a:effectLst>
                  <a:outerShdw blurRad="50800" dist="38100" dir="2700000" algn="tl" rotWithShape="0">
                    <a:prstClr val="black">
                      <a:alpha val="40000"/>
                    </a:prstClr>
                  </a:outerShdw>
                </a:effectLst>
              </a:rPr>
              <a:t> </a:t>
            </a:r>
            <a:r>
              <a:rPr lang="en-US" dirty="0" err="1">
                <a:solidFill>
                  <a:schemeClr val="accent3"/>
                </a:solidFill>
                <a:effectLst>
                  <a:outerShdw blurRad="50800" dist="38100" dir="2700000" algn="tl" rotWithShape="0">
                    <a:prstClr val="black">
                      <a:alpha val="40000"/>
                    </a:prstClr>
                  </a:outerShdw>
                </a:effectLst>
              </a:rPr>
              <a:t>bryant’s</a:t>
            </a:r>
            <a:r>
              <a:rPr lang="en-US" dirty="0">
                <a:solidFill>
                  <a:schemeClr val="accent3"/>
                </a:solidFill>
                <a:effectLst>
                  <a:outerShdw blurRad="50800" dist="38100" dir="2700000" algn="tl" rotWithShape="0">
                    <a:prstClr val="black">
                      <a:alpha val="40000"/>
                    </a:prstClr>
                  </a:outerShdw>
                </a:effectLst>
              </a:rPr>
              <a:t> savouring: the ability to really appreciate good things</a:t>
            </a:r>
          </a:p>
          <a:p>
            <a:pPr marL="7938" indent="0" eaLnBrk="1" hangingPunct="1">
              <a:lnSpc>
                <a:spcPct val="90000"/>
              </a:lnSpc>
              <a:buSzPct val="110000"/>
              <a:buNone/>
              <a:tabLst>
                <a:tab pos="571500" algn="l"/>
              </a:tabLst>
              <a:defRPr/>
            </a:pPr>
            <a:r>
              <a:rPr lang="en-US" sz="800" dirty="0">
                <a:solidFill>
                  <a:schemeClr val="accent3"/>
                </a:solidFill>
                <a:effectLst>
                  <a:outerShdw blurRad="50800" dist="38100" dir="2700000" algn="tl" rotWithShape="0">
                    <a:prstClr val="black">
                      <a:alpha val="40000"/>
                    </a:prstClr>
                  </a:outerShdw>
                </a:effectLst>
              </a:rPr>
              <a:t> </a:t>
            </a:r>
          </a:p>
          <a:p>
            <a:pPr marL="579438" indent="-571500" eaLnBrk="1" hangingPunct="1">
              <a:lnSpc>
                <a:spcPct val="90000"/>
              </a:lnSpc>
              <a:buSzPct val="110000"/>
              <a:buFont typeface="Wingdings" pitchFamily="2" charset="2"/>
              <a:buChar char="ü"/>
              <a:tabLst>
                <a:tab pos="571500" algn="l"/>
              </a:tabLst>
              <a:defRPr/>
            </a:pPr>
            <a:r>
              <a:rPr lang="en-US" dirty="0" err="1">
                <a:solidFill>
                  <a:schemeClr val="accent3"/>
                </a:solidFill>
                <a:effectLst>
                  <a:outerShdw blurRad="50800" dist="38100" dir="2700000" algn="tl" rotWithShape="0">
                    <a:prstClr val="black">
                      <a:alpha val="40000"/>
                    </a:prstClr>
                  </a:outerShdw>
                </a:effectLst>
              </a:rPr>
              <a:t>mihalyi</a:t>
            </a:r>
            <a:r>
              <a:rPr lang="en-US" dirty="0">
                <a:solidFill>
                  <a:schemeClr val="accent3"/>
                </a:solidFill>
                <a:effectLst>
                  <a:outerShdw blurRad="50800" dist="38100" dir="2700000" algn="tl" rotWithShape="0">
                    <a:prstClr val="black">
                      <a:alpha val="40000"/>
                    </a:prstClr>
                  </a:outerShdw>
                </a:effectLst>
              </a:rPr>
              <a:t> </a:t>
            </a:r>
            <a:r>
              <a:rPr lang="en-US" dirty="0" err="1">
                <a:solidFill>
                  <a:schemeClr val="accent3"/>
                </a:solidFill>
                <a:effectLst>
                  <a:outerShdw blurRad="50800" dist="38100" dir="2700000" algn="tl" rotWithShape="0">
                    <a:prstClr val="black">
                      <a:alpha val="40000"/>
                    </a:prstClr>
                  </a:outerShdw>
                </a:effectLst>
              </a:rPr>
              <a:t>csikszentmihalyi’s</a:t>
            </a:r>
            <a:r>
              <a:rPr lang="en-US" dirty="0">
                <a:solidFill>
                  <a:schemeClr val="accent3"/>
                </a:solidFill>
                <a:effectLst>
                  <a:outerShdw blurRad="50800" dist="38100" dir="2700000" algn="tl" rotWithShape="0">
                    <a:prstClr val="black">
                      <a:alpha val="40000"/>
                    </a:prstClr>
                  </a:outerShdw>
                </a:effectLst>
              </a:rPr>
              <a:t> notion of flow states </a:t>
            </a:r>
            <a:endParaRPr lang="en-US" sz="3600" dirty="0">
              <a:solidFill>
                <a:schemeClr val="accent3"/>
              </a:solidFill>
              <a:effectLst>
                <a:outerShdw blurRad="50800" dist="38100" dir="2700000" algn="tl" rotWithShape="0">
                  <a:prstClr val="black">
                    <a:alpha val="40000"/>
                  </a:prstClr>
                </a:outerShdw>
              </a:effectLst>
            </a:endParaRPr>
          </a:p>
          <a:p>
            <a:pPr marL="7938" indent="354013" eaLnBrk="1" hangingPunct="1">
              <a:lnSpc>
                <a:spcPct val="90000"/>
              </a:lnSpc>
              <a:buClr>
                <a:srgbClr val="CC66FF"/>
              </a:buClr>
              <a:buSzPct val="110000"/>
              <a:buFont typeface="Wingdings 2" pitchFamily="18" charset="2"/>
              <a:buNone/>
              <a:tabLst>
                <a:tab pos="571500" algn="l"/>
              </a:tabLst>
              <a:defRPr/>
            </a:pPr>
            <a:endParaRPr lang="en-US" sz="800" i="1" dirty="0">
              <a:effectLst>
                <a:outerShdw blurRad="50800" dist="38100" dir="2700000" algn="tl" rotWithShape="0">
                  <a:prstClr val="black">
                    <a:alpha val="40000"/>
                  </a:prstClr>
                </a:outerShdw>
              </a:effectLst>
            </a:endParaRPr>
          </a:p>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barbara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frederickson’s</a:t>
            </a:r>
            <a:r>
              <a:rPr lang="en-US" dirty="0">
                <a:effectLst>
                  <a:outerShdw blurRad="50800" dist="38100" dir="2700000" algn="tl" rotWithShape="0">
                    <a:prstClr val="black">
                      <a:alpha val="40000"/>
                    </a:prstClr>
                  </a:outerShdw>
                </a:effectLst>
              </a:rPr>
              <a:t> 	broaden &amp; build theory 	of positive emotions</a:t>
            </a:r>
          </a:p>
          <a:p>
            <a:pPr marL="0" indent="0" eaLnBrk="1" hangingPunct="1">
              <a:lnSpc>
                <a:spcPct val="90000"/>
              </a:lnSpc>
              <a:buSzPct val="110000"/>
              <a:buFont typeface="Wingdings" pitchFamily="2" charset="2"/>
              <a:buNone/>
              <a:tabLst>
                <a:tab pos="533400" algn="l"/>
              </a:tabLst>
              <a:defRPr/>
            </a:pPr>
            <a:endParaRPr lang="en-US" sz="800" dirty="0">
              <a:effectLst>
                <a:outerShdw blurRad="50800" dist="38100" dir="2700000" algn="tl" rotWithShape="0">
                  <a:prstClr val="black">
                    <a:alpha val="40000"/>
                  </a:prstClr>
                </a:outerShdw>
              </a:effectLst>
            </a:endParaRPr>
          </a:p>
          <a:p>
            <a:pPr marL="0" indent="0" eaLnBrk="1" hangingPunct="1">
              <a:lnSpc>
                <a:spcPct val="90000"/>
              </a:lnSpc>
              <a:buSzPct val="110000"/>
              <a:buNone/>
              <a:tabLst>
                <a:tab pos="533400" algn="l"/>
              </a:tabLst>
              <a:defRPr/>
            </a:pPr>
            <a:endParaRPr lang="en-US" sz="1400" dirty="0">
              <a:effectLst>
                <a:outerShdw blurRad="50800" dist="38100" dir="2700000" algn="tl" rotWithShape="0">
                  <a:prstClr val="black">
                    <a:alpha val="40000"/>
                  </a:prstClr>
                </a:outerShdw>
              </a:effectLst>
            </a:endParaRPr>
          </a:p>
        </p:txBody>
      </p:sp>
      <p:sp>
        <p:nvSpPr>
          <p:cNvPr id="7172" name="Line 4"/>
          <p:cNvSpPr>
            <a:spLocks noChangeShapeType="1"/>
          </p:cNvSpPr>
          <p:nvPr/>
        </p:nvSpPr>
        <p:spPr bwMode="auto">
          <a:xfrm>
            <a:off x="1152190" y="6093296"/>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aphicFrame>
        <p:nvGraphicFramePr>
          <p:cNvPr id="8" name="Object 3">
            <a:extLst>
              <a:ext uri="{FF2B5EF4-FFF2-40B4-BE49-F238E27FC236}">
                <a16:creationId xmlns:a16="http://schemas.microsoft.com/office/drawing/2014/main" id="{F91A2D8F-D4AA-3D4C-8E10-4C60EFD262EA}"/>
              </a:ext>
            </a:extLst>
          </p:cNvPr>
          <p:cNvGraphicFramePr>
            <a:graphicFrameLocks noGrp="1"/>
          </p:cNvGraphicFramePr>
          <p:nvPr>
            <p:ph sz="half" idx="1"/>
          </p:nvPr>
        </p:nvGraphicFramePr>
        <p:xfrm>
          <a:off x="179512" y="1778235"/>
          <a:ext cx="3456384" cy="3594981"/>
        </p:xfrm>
        <a:graphic>
          <a:graphicData uri="http://schemas.openxmlformats.org/presentationml/2006/ole">
            <mc:AlternateContent xmlns:mc="http://schemas.openxmlformats.org/markup-compatibility/2006">
              <mc:Choice xmlns:v="urn:schemas-microsoft-com:vml" Requires="v">
                <p:oleObj spid="_x0000_s76803" name="Lotus SmartPics Image" r:id="rId3" imgW="33807400" imgH="35166300" progId="LotusSmartPicsImage">
                  <p:embed/>
                </p:oleObj>
              </mc:Choice>
              <mc:Fallback>
                <p:oleObj name="Lotus SmartPics Image" r:id="rId3" imgW="33807400" imgH="35166300" progId="LotusSmartPicsImage">
                  <p:embed/>
                  <p:pic>
                    <p:nvPicPr>
                      <p:cNvPr id="8" name="Object 3">
                        <a:extLst>
                          <a:ext uri="{FF2B5EF4-FFF2-40B4-BE49-F238E27FC236}">
                            <a16:creationId xmlns:a16="http://schemas.microsoft.com/office/drawing/2014/main" id="{F91A2D8F-D4AA-3D4C-8E10-4C60EFD262E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78235"/>
                        <a:ext cx="3456384" cy="3594981"/>
                      </a:xfrm>
                      <a:prstGeom prst="rect">
                        <a:avLst/>
                      </a:prstGeom>
                      <a:solidFill>
                        <a:schemeClr val="accent2"/>
                      </a:solidFill>
                      <a:ln>
                        <a:noFill/>
                      </a:ln>
                      <a:effectLst/>
                    </p:spPr>
                  </p:pic>
                </p:oleObj>
              </mc:Fallback>
            </mc:AlternateContent>
          </a:graphicData>
        </a:graphic>
      </p:graphicFrame>
    </p:spTree>
    <p:extLst>
      <p:ext uri="{BB962C8B-B14F-4D97-AF65-F5344CB8AC3E}">
        <p14:creationId xmlns:p14="http://schemas.microsoft.com/office/powerpoint/2010/main" val="85826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D8661D8B-B284-BF43-B630-4B3DC2E43CEB}"/>
              </a:ext>
            </a:extLst>
          </p:cNvPr>
          <p:cNvSpPr>
            <a:spLocks noGrp="1" noChangeArrowheads="1"/>
          </p:cNvSpPr>
          <p:nvPr>
            <p:ph type="title"/>
          </p:nvPr>
        </p:nvSpPr>
        <p:spPr>
          <a:xfrm>
            <a:off x="0" y="304800"/>
            <a:ext cx="9144000" cy="1066800"/>
          </a:xfrm>
        </p:spPr>
        <p:txBody>
          <a:bodyPr lIns="92075" tIns="46038" rIns="92075" bIns="46038"/>
          <a:lstStyle/>
          <a:p>
            <a:pPr>
              <a:defRPr/>
            </a:pPr>
            <a:r>
              <a:rPr lang="en-US" altLang="en-US" sz="4000">
                <a:ea typeface="ＭＳ Ｐゴシック" panose="020B0600070205080204" pitchFamily="34" charset="-128"/>
              </a:rPr>
              <a:t>positive emotions build resources</a:t>
            </a:r>
          </a:p>
        </p:txBody>
      </p:sp>
      <p:sp>
        <p:nvSpPr>
          <p:cNvPr id="52226" name="Rectangle 3">
            <a:extLst>
              <a:ext uri="{FF2B5EF4-FFF2-40B4-BE49-F238E27FC236}">
                <a16:creationId xmlns:a16="http://schemas.microsoft.com/office/drawing/2014/main" id="{9C0B044B-96E6-6A41-AE4E-88149E5FC872}"/>
              </a:ext>
            </a:extLst>
          </p:cNvPr>
          <p:cNvSpPr>
            <a:spLocks noChangeArrowheads="1"/>
          </p:cNvSpPr>
          <p:nvPr/>
        </p:nvSpPr>
        <p:spPr bwMode="auto">
          <a:xfrm>
            <a:off x="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spcBef>
                <a:spcPct val="20000"/>
              </a:spcBef>
            </a:pPr>
            <a:endParaRPr lang="en-US" altLang="en-US" sz="3200" i="1">
              <a:latin typeface="CG Omega" pitchFamily="34" charset="0"/>
            </a:endParaRPr>
          </a:p>
        </p:txBody>
      </p:sp>
      <p:sp>
        <p:nvSpPr>
          <p:cNvPr id="52227" name="Text Box 12">
            <a:extLst>
              <a:ext uri="{FF2B5EF4-FFF2-40B4-BE49-F238E27FC236}">
                <a16:creationId xmlns:a16="http://schemas.microsoft.com/office/drawing/2014/main" id="{3D96400A-E497-5545-A304-9268A4D2D41A}"/>
              </a:ext>
            </a:extLst>
          </p:cNvPr>
          <p:cNvSpPr txBox="1">
            <a:spLocks noChangeArrowheads="1"/>
          </p:cNvSpPr>
          <p:nvPr/>
        </p:nvSpPr>
        <p:spPr bwMode="auto">
          <a:xfrm>
            <a:off x="498475" y="20018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pic>
        <p:nvPicPr>
          <p:cNvPr id="52228" name="Picture 33" descr="j0232150">
            <a:extLst>
              <a:ext uri="{FF2B5EF4-FFF2-40B4-BE49-F238E27FC236}">
                <a16:creationId xmlns:a16="http://schemas.microsoft.com/office/drawing/2014/main" id="{88C5353B-8FCB-2C41-AE3C-AE7D8A43B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788" y="3284538"/>
            <a:ext cx="14160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9" name="Group 50">
            <a:extLst>
              <a:ext uri="{FF2B5EF4-FFF2-40B4-BE49-F238E27FC236}">
                <a16:creationId xmlns:a16="http://schemas.microsoft.com/office/drawing/2014/main" id="{B315CE9E-F2E9-0043-BB56-36384EF2572A}"/>
              </a:ext>
            </a:extLst>
          </p:cNvPr>
          <p:cNvGrpSpPr>
            <a:grpSpLocks/>
          </p:cNvGrpSpPr>
          <p:nvPr/>
        </p:nvGrpSpPr>
        <p:grpSpPr bwMode="auto">
          <a:xfrm>
            <a:off x="5135563" y="4868863"/>
            <a:ext cx="3789362" cy="1655762"/>
            <a:chOff x="3393" y="2795"/>
            <a:chExt cx="2585" cy="1043"/>
          </a:xfrm>
        </p:grpSpPr>
        <p:sp>
          <p:nvSpPr>
            <p:cNvPr id="52242" name="AutoShape 35">
              <a:extLst>
                <a:ext uri="{FF2B5EF4-FFF2-40B4-BE49-F238E27FC236}">
                  <a16:creationId xmlns:a16="http://schemas.microsoft.com/office/drawing/2014/main" id="{B1417EEA-7CC1-AB49-A439-B5A86A630883}"/>
                </a:ext>
              </a:extLst>
            </p:cNvPr>
            <p:cNvSpPr>
              <a:spLocks noChangeArrowheads="1"/>
            </p:cNvSpPr>
            <p:nvPr/>
          </p:nvSpPr>
          <p:spPr bwMode="auto">
            <a:xfrm>
              <a:off x="3438" y="2795"/>
              <a:ext cx="2494" cy="1043"/>
            </a:xfrm>
            <a:prstGeom prst="roundRect">
              <a:avLst>
                <a:gd name="adj" fmla="val 16667"/>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eaLnBrk="1" hangingPunct="1"/>
              <a:endParaRPr lang="en-US" altLang="en-US"/>
            </a:p>
          </p:txBody>
        </p:sp>
        <p:sp>
          <p:nvSpPr>
            <p:cNvPr id="52243" name="Text Box 37">
              <a:extLst>
                <a:ext uri="{FF2B5EF4-FFF2-40B4-BE49-F238E27FC236}">
                  <a16:creationId xmlns:a16="http://schemas.microsoft.com/office/drawing/2014/main" id="{3261B698-ED38-C647-9E94-F01E200B4DF9}"/>
                </a:ext>
              </a:extLst>
            </p:cNvPr>
            <p:cNvSpPr txBox="1">
              <a:spLocks noChangeArrowheads="1"/>
            </p:cNvSpPr>
            <p:nvPr/>
          </p:nvSpPr>
          <p:spPr bwMode="auto">
            <a:xfrm>
              <a:off x="3480" y="2840"/>
              <a:ext cx="20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GB" altLang="en-US" sz="1800" b="1" i="1"/>
                <a:t>psychological resources</a:t>
              </a:r>
            </a:p>
          </p:txBody>
        </p:sp>
        <p:sp>
          <p:nvSpPr>
            <p:cNvPr id="52244" name="Text Box 38">
              <a:extLst>
                <a:ext uri="{FF2B5EF4-FFF2-40B4-BE49-F238E27FC236}">
                  <a16:creationId xmlns:a16="http://schemas.microsoft.com/office/drawing/2014/main" id="{23A05244-C997-404C-A80F-CF6D01CF4818}"/>
                </a:ext>
              </a:extLst>
            </p:cNvPr>
            <p:cNvSpPr txBox="1">
              <a:spLocks noChangeArrowheads="1"/>
            </p:cNvSpPr>
            <p:nvPr/>
          </p:nvSpPr>
          <p:spPr bwMode="auto">
            <a:xfrm>
              <a:off x="3393" y="3113"/>
              <a:ext cx="258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GB" altLang="en-US" sz="2000"/>
                <a:t>increase happiness,</a:t>
              </a:r>
            </a:p>
            <a:p>
              <a:pPr algn="ctr" eaLnBrk="1" hangingPunct="1">
                <a:spcBef>
                  <a:spcPct val="0"/>
                </a:spcBef>
                <a:buClrTx/>
                <a:buSzTx/>
                <a:buFontTx/>
                <a:buNone/>
              </a:pPr>
              <a:r>
                <a:rPr lang="en-GB" altLang="en-US" sz="2000"/>
                <a:t>promote resilience to stress</a:t>
              </a:r>
            </a:p>
            <a:p>
              <a:pPr algn="ctr" eaLnBrk="1" hangingPunct="1">
                <a:spcBef>
                  <a:spcPct val="0"/>
                </a:spcBef>
                <a:buClrTx/>
                <a:buSzTx/>
                <a:buFontTx/>
                <a:buNone/>
              </a:pPr>
              <a:r>
                <a:rPr lang="en-GB" altLang="en-US" sz="2000"/>
                <a:t>&amp; psychological growth </a:t>
              </a:r>
            </a:p>
          </p:txBody>
        </p:sp>
      </p:grpSp>
      <p:grpSp>
        <p:nvGrpSpPr>
          <p:cNvPr id="52230" name="Group 47">
            <a:extLst>
              <a:ext uri="{FF2B5EF4-FFF2-40B4-BE49-F238E27FC236}">
                <a16:creationId xmlns:a16="http://schemas.microsoft.com/office/drawing/2014/main" id="{EDF998D1-8615-2F49-B8D7-B15C7FA100F5}"/>
              </a:ext>
            </a:extLst>
          </p:cNvPr>
          <p:cNvGrpSpPr>
            <a:grpSpLocks/>
          </p:cNvGrpSpPr>
          <p:nvPr/>
        </p:nvGrpSpPr>
        <p:grpSpPr bwMode="auto">
          <a:xfrm>
            <a:off x="271463" y="1870075"/>
            <a:ext cx="3749675" cy="1841500"/>
            <a:chOff x="279" y="1207"/>
            <a:chExt cx="2559" cy="1160"/>
          </a:xfrm>
        </p:grpSpPr>
        <p:sp>
          <p:nvSpPr>
            <p:cNvPr id="52239" name="Text Box 36">
              <a:extLst>
                <a:ext uri="{FF2B5EF4-FFF2-40B4-BE49-F238E27FC236}">
                  <a16:creationId xmlns:a16="http://schemas.microsoft.com/office/drawing/2014/main" id="{57CE2924-D72E-8649-A7DA-0BBB3B8A4D6C}"/>
                </a:ext>
              </a:extLst>
            </p:cNvPr>
            <p:cNvSpPr txBox="1">
              <a:spLocks noChangeArrowheads="1"/>
            </p:cNvSpPr>
            <p:nvPr/>
          </p:nvSpPr>
          <p:spPr bwMode="auto">
            <a:xfrm>
              <a:off x="613" y="1237"/>
              <a:ext cx="15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GB" altLang="en-US" sz="1800" b="1" i="1"/>
                <a:t>physical resources</a:t>
              </a:r>
            </a:p>
          </p:txBody>
        </p:sp>
        <p:sp>
          <p:nvSpPr>
            <p:cNvPr id="52240" name="AutoShape 43">
              <a:extLst>
                <a:ext uri="{FF2B5EF4-FFF2-40B4-BE49-F238E27FC236}">
                  <a16:creationId xmlns:a16="http://schemas.microsoft.com/office/drawing/2014/main" id="{3D5692FA-76BE-1646-B839-4DD495F31877}"/>
                </a:ext>
              </a:extLst>
            </p:cNvPr>
            <p:cNvSpPr>
              <a:spLocks noChangeArrowheads="1"/>
            </p:cNvSpPr>
            <p:nvPr/>
          </p:nvSpPr>
          <p:spPr bwMode="auto">
            <a:xfrm>
              <a:off x="312" y="1207"/>
              <a:ext cx="2497" cy="1043"/>
            </a:xfrm>
            <a:prstGeom prst="roundRect">
              <a:avLst>
                <a:gd name="adj" fmla="val 16667"/>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eaLnBrk="1" hangingPunct="1"/>
              <a:endParaRPr lang="en-US" altLang="en-US"/>
            </a:p>
          </p:txBody>
        </p:sp>
        <p:sp>
          <p:nvSpPr>
            <p:cNvPr id="52241" name="Text Box 45">
              <a:extLst>
                <a:ext uri="{FF2B5EF4-FFF2-40B4-BE49-F238E27FC236}">
                  <a16:creationId xmlns:a16="http://schemas.microsoft.com/office/drawing/2014/main" id="{AA052ABF-1A2B-7243-9624-7ED41CFA4B2F}"/>
                </a:ext>
              </a:extLst>
            </p:cNvPr>
            <p:cNvSpPr txBox="1">
              <a:spLocks noChangeArrowheads="1"/>
            </p:cNvSpPr>
            <p:nvPr/>
          </p:nvSpPr>
          <p:spPr bwMode="auto">
            <a:xfrm>
              <a:off x="279" y="1514"/>
              <a:ext cx="2559"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GB" altLang="en-US" sz="2000"/>
                <a:t>speed recovery from stress, </a:t>
              </a:r>
            </a:p>
            <a:p>
              <a:pPr algn="ctr" eaLnBrk="1" hangingPunct="1">
                <a:spcBef>
                  <a:spcPct val="0"/>
                </a:spcBef>
                <a:buClrTx/>
                <a:buSzTx/>
                <a:buFontTx/>
                <a:buNone/>
              </a:pPr>
              <a:r>
                <a:rPr lang="en-GB" altLang="en-US" sz="2000"/>
                <a:t>promote fitness, boost</a:t>
              </a:r>
            </a:p>
            <a:p>
              <a:pPr algn="ctr" eaLnBrk="1" hangingPunct="1">
                <a:spcBef>
                  <a:spcPct val="0"/>
                </a:spcBef>
                <a:buClrTx/>
                <a:buSzTx/>
                <a:buFontTx/>
                <a:buNone/>
              </a:pPr>
              <a:r>
                <a:rPr lang="en-GB" altLang="en-US" sz="2000"/>
                <a:t>immunity, reduce mortality </a:t>
              </a:r>
            </a:p>
            <a:p>
              <a:pPr algn="ctr" eaLnBrk="1" hangingPunct="1">
                <a:spcBef>
                  <a:spcPct val="0"/>
                </a:spcBef>
                <a:buClrTx/>
                <a:buSzTx/>
                <a:buFontTx/>
                <a:buNone/>
              </a:pPr>
              <a:r>
                <a:rPr lang="en-GB" altLang="en-US" sz="2200"/>
                <a:t> </a:t>
              </a:r>
            </a:p>
          </p:txBody>
        </p:sp>
      </p:grpSp>
      <p:grpSp>
        <p:nvGrpSpPr>
          <p:cNvPr id="52231" name="Group 51">
            <a:extLst>
              <a:ext uri="{FF2B5EF4-FFF2-40B4-BE49-F238E27FC236}">
                <a16:creationId xmlns:a16="http://schemas.microsoft.com/office/drawing/2014/main" id="{D9922BE7-99B9-FF47-9BE0-B79C7A5461E6}"/>
              </a:ext>
            </a:extLst>
          </p:cNvPr>
          <p:cNvGrpSpPr>
            <a:grpSpLocks/>
          </p:cNvGrpSpPr>
          <p:nvPr/>
        </p:nvGrpSpPr>
        <p:grpSpPr bwMode="auto">
          <a:xfrm>
            <a:off x="195263" y="4868863"/>
            <a:ext cx="3903662" cy="1655762"/>
            <a:chOff x="133" y="3067"/>
            <a:chExt cx="2664" cy="1043"/>
          </a:xfrm>
        </p:grpSpPr>
        <p:sp>
          <p:nvSpPr>
            <p:cNvPr id="52236" name="AutoShape 42">
              <a:extLst>
                <a:ext uri="{FF2B5EF4-FFF2-40B4-BE49-F238E27FC236}">
                  <a16:creationId xmlns:a16="http://schemas.microsoft.com/office/drawing/2014/main" id="{4A398199-B764-2240-884C-3A2B904DBBA4}"/>
                </a:ext>
              </a:extLst>
            </p:cNvPr>
            <p:cNvSpPr>
              <a:spLocks noChangeArrowheads="1"/>
            </p:cNvSpPr>
            <p:nvPr/>
          </p:nvSpPr>
          <p:spPr bwMode="auto">
            <a:xfrm>
              <a:off x="218" y="3067"/>
              <a:ext cx="2497" cy="1043"/>
            </a:xfrm>
            <a:prstGeom prst="roundRect">
              <a:avLst>
                <a:gd name="adj" fmla="val 16667"/>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eaLnBrk="1" hangingPunct="1"/>
              <a:endParaRPr lang="en-US" altLang="en-US"/>
            </a:p>
          </p:txBody>
        </p:sp>
        <p:sp>
          <p:nvSpPr>
            <p:cNvPr id="52237" name="Text Box 44">
              <a:extLst>
                <a:ext uri="{FF2B5EF4-FFF2-40B4-BE49-F238E27FC236}">
                  <a16:creationId xmlns:a16="http://schemas.microsoft.com/office/drawing/2014/main" id="{8C92ADBB-44A6-7840-A78B-0A910C0D88C9}"/>
                </a:ext>
              </a:extLst>
            </p:cNvPr>
            <p:cNvSpPr txBox="1">
              <a:spLocks noChangeArrowheads="1"/>
            </p:cNvSpPr>
            <p:nvPr/>
          </p:nvSpPr>
          <p:spPr bwMode="auto">
            <a:xfrm>
              <a:off x="370" y="3113"/>
              <a:ext cx="18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GB" altLang="en-US" sz="1800" b="1" i="1"/>
                <a:t>intellectual resources</a:t>
              </a:r>
            </a:p>
          </p:txBody>
        </p:sp>
        <p:sp>
          <p:nvSpPr>
            <p:cNvPr id="52238" name="Text Box 48">
              <a:extLst>
                <a:ext uri="{FF2B5EF4-FFF2-40B4-BE49-F238E27FC236}">
                  <a16:creationId xmlns:a16="http://schemas.microsoft.com/office/drawing/2014/main" id="{90426013-7EDD-1B44-8D89-E6F3BB2F3FC7}"/>
                </a:ext>
              </a:extLst>
            </p:cNvPr>
            <p:cNvSpPr txBox="1">
              <a:spLocks noChangeArrowheads="1"/>
            </p:cNvSpPr>
            <p:nvPr/>
          </p:nvSpPr>
          <p:spPr bwMode="auto">
            <a:xfrm>
              <a:off x="133" y="3385"/>
              <a:ext cx="266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GB" altLang="en-US" sz="2000"/>
                <a:t>broaden attention focus</a:t>
              </a:r>
            </a:p>
            <a:p>
              <a:pPr algn="ctr" eaLnBrk="1" hangingPunct="1">
                <a:spcBef>
                  <a:spcPct val="0"/>
                </a:spcBef>
                <a:buClrTx/>
                <a:buSzTx/>
                <a:buFontTx/>
                <a:buNone/>
              </a:pPr>
              <a:r>
                <a:rPr lang="en-GB" altLang="en-US" sz="2000"/>
                <a:t>promote flexibility, intuition,</a:t>
              </a:r>
            </a:p>
            <a:p>
              <a:pPr algn="ctr" eaLnBrk="1" hangingPunct="1">
                <a:spcBef>
                  <a:spcPct val="0"/>
                </a:spcBef>
                <a:buClrTx/>
                <a:buSzTx/>
                <a:buFontTx/>
                <a:buNone/>
              </a:pPr>
              <a:r>
                <a:rPr lang="en-GB" altLang="en-US" sz="2000"/>
                <a:t> &amp; creative problem-solving </a:t>
              </a:r>
            </a:p>
          </p:txBody>
        </p:sp>
      </p:grpSp>
      <p:grpSp>
        <p:nvGrpSpPr>
          <p:cNvPr id="52232" name="Group 52">
            <a:extLst>
              <a:ext uri="{FF2B5EF4-FFF2-40B4-BE49-F238E27FC236}">
                <a16:creationId xmlns:a16="http://schemas.microsoft.com/office/drawing/2014/main" id="{AF7A1234-079B-D544-9A17-FA82325ED233}"/>
              </a:ext>
            </a:extLst>
          </p:cNvPr>
          <p:cNvGrpSpPr>
            <a:grpSpLocks/>
          </p:cNvGrpSpPr>
          <p:nvPr/>
        </p:nvGrpSpPr>
        <p:grpSpPr bwMode="auto">
          <a:xfrm>
            <a:off x="5203825" y="1844675"/>
            <a:ext cx="3656013" cy="1655763"/>
            <a:chOff x="3573" y="1207"/>
            <a:chExt cx="2495" cy="1043"/>
          </a:xfrm>
        </p:grpSpPr>
        <p:sp>
          <p:nvSpPr>
            <p:cNvPr id="52233" name="AutoShape 39">
              <a:extLst>
                <a:ext uri="{FF2B5EF4-FFF2-40B4-BE49-F238E27FC236}">
                  <a16:creationId xmlns:a16="http://schemas.microsoft.com/office/drawing/2014/main" id="{C96C4F9A-8C1C-934B-BF3A-847541C5EFA2}"/>
                </a:ext>
              </a:extLst>
            </p:cNvPr>
            <p:cNvSpPr>
              <a:spLocks noChangeArrowheads="1"/>
            </p:cNvSpPr>
            <p:nvPr/>
          </p:nvSpPr>
          <p:spPr bwMode="auto">
            <a:xfrm>
              <a:off x="3573" y="1207"/>
              <a:ext cx="2495" cy="1043"/>
            </a:xfrm>
            <a:prstGeom prst="roundRect">
              <a:avLst>
                <a:gd name="adj" fmla="val 16667"/>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eaLnBrk="1" hangingPunct="1"/>
              <a:endParaRPr lang="en-US" altLang="en-US"/>
            </a:p>
          </p:txBody>
        </p:sp>
        <p:sp>
          <p:nvSpPr>
            <p:cNvPr id="52234" name="Text Box 40">
              <a:extLst>
                <a:ext uri="{FF2B5EF4-FFF2-40B4-BE49-F238E27FC236}">
                  <a16:creationId xmlns:a16="http://schemas.microsoft.com/office/drawing/2014/main" id="{2202A177-F69B-A448-8D69-D5F199E662C3}"/>
                </a:ext>
              </a:extLst>
            </p:cNvPr>
            <p:cNvSpPr txBox="1">
              <a:spLocks noChangeArrowheads="1"/>
            </p:cNvSpPr>
            <p:nvPr/>
          </p:nvSpPr>
          <p:spPr bwMode="auto">
            <a:xfrm>
              <a:off x="3992" y="1237"/>
              <a:ext cx="13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GB" altLang="en-US" sz="1800" b="1" i="1"/>
                <a:t>social resources</a:t>
              </a:r>
            </a:p>
          </p:txBody>
        </p:sp>
        <p:sp>
          <p:nvSpPr>
            <p:cNvPr id="52235" name="Text Box 49">
              <a:extLst>
                <a:ext uri="{FF2B5EF4-FFF2-40B4-BE49-F238E27FC236}">
                  <a16:creationId xmlns:a16="http://schemas.microsoft.com/office/drawing/2014/main" id="{67A8660D-8B5D-6245-A1DF-5D63B4E08FD5}"/>
                </a:ext>
              </a:extLst>
            </p:cNvPr>
            <p:cNvSpPr txBox="1">
              <a:spLocks noChangeArrowheads="1"/>
            </p:cNvSpPr>
            <p:nvPr/>
          </p:nvSpPr>
          <p:spPr bwMode="auto">
            <a:xfrm>
              <a:off x="3762" y="1480"/>
              <a:ext cx="2121"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GB" altLang="en-US" sz="2200"/>
                <a:t> </a:t>
              </a:r>
              <a:r>
                <a:rPr lang="en-GB" altLang="en-US" sz="2000"/>
                <a:t>build relationships</a:t>
              </a:r>
            </a:p>
            <a:p>
              <a:pPr algn="ctr" eaLnBrk="1" hangingPunct="1">
                <a:spcBef>
                  <a:spcPct val="0"/>
                </a:spcBef>
                <a:buClrTx/>
                <a:buSzTx/>
                <a:buFontTx/>
                <a:buNone/>
              </a:pPr>
              <a:r>
                <a:rPr lang="en-GB" altLang="en-US" sz="2000"/>
                <a:t>encourage empathy,</a:t>
              </a:r>
            </a:p>
            <a:p>
              <a:pPr algn="ctr" eaLnBrk="1" hangingPunct="1">
                <a:spcBef>
                  <a:spcPct val="0"/>
                </a:spcBef>
                <a:buClrTx/>
                <a:buSzTx/>
                <a:buFontTx/>
                <a:buNone/>
              </a:pPr>
              <a:r>
                <a:rPr lang="en-GB" altLang="en-US" sz="2000"/>
                <a:t>connections &amp; support </a:t>
              </a:r>
            </a:p>
          </p:txBody>
        </p:sp>
      </p:grpSp>
    </p:spTree>
    <p:extLst>
      <p:ext uri="{BB962C8B-B14F-4D97-AF65-F5344CB8AC3E}">
        <p14:creationId xmlns:p14="http://schemas.microsoft.com/office/powerpoint/2010/main" val="30040585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53C9459-21AB-184C-A07F-837F059D1BE7}"/>
              </a:ext>
            </a:extLst>
          </p:cNvPr>
          <p:cNvSpPr>
            <a:spLocks noGrp="1" noChangeArrowheads="1"/>
          </p:cNvSpPr>
          <p:nvPr>
            <p:ph type="title"/>
          </p:nvPr>
        </p:nvSpPr>
        <p:spPr>
          <a:xfrm>
            <a:off x="539750" y="228600"/>
            <a:ext cx="8064500" cy="1065213"/>
          </a:xfrm>
        </p:spPr>
        <p:txBody>
          <a:bodyPr lIns="92075" tIns="46038" rIns="92075" bIns="46038"/>
          <a:lstStyle/>
          <a:p>
            <a:pPr eaLnBrk="1" hangingPunct="1">
              <a:defRPr/>
            </a:pPr>
            <a:r>
              <a:rPr lang="en-US" altLang="en-US" sz="4000">
                <a:ea typeface="ＭＳ Ｐゴシック" panose="020B0600070205080204" pitchFamily="34" charset="-128"/>
              </a:rPr>
              <a:t>‘positive emotions’ include ...</a:t>
            </a:r>
          </a:p>
        </p:txBody>
      </p:sp>
      <p:sp>
        <p:nvSpPr>
          <p:cNvPr id="53250" name="Line 5">
            <a:extLst>
              <a:ext uri="{FF2B5EF4-FFF2-40B4-BE49-F238E27FC236}">
                <a16:creationId xmlns:a16="http://schemas.microsoft.com/office/drawing/2014/main" id="{AEEB4EBC-D9C0-B744-AD90-5877A940355B}"/>
              </a:ext>
            </a:extLst>
          </p:cNvPr>
          <p:cNvSpPr>
            <a:spLocks noChangeShapeType="1"/>
          </p:cNvSpPr>
          <p:nvPr/>
        </p:nvSpPr>
        <p:spPr bwMode="auto">
          <a:xfrm>
            <a:off x="1333500" y="5876925"/>
            <a:ext cx="6477000" cy="0"/>
          </a:xfrm>
          <a:prstGeom prst="line">
            <a:avLst/>
          </a:prstGeom>
          <a:noFill/>
          <a:ln w="4762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51" name="Text Box 7">
            <a:extLst>
              <a:ext uri="{FF2B5EF4-FFF2-40B4-BE49-F238E27FC236}">
                <a16:creationId xmlns:a16="http://schemas.microsoft.com/office/drawing/2014/main" id="{012581BC-4B66-144D-A681-617F6FC676F2}"/>
              </a:ext>
            </a:extLst>
          </p:cNvPr>
          <p:cNvSpPr txBox="1">
            <a:spLocks noChangeArrowheads="1"/>
          </p:cNvSpPr>
          <p:nvPr/>
        </p:nvSpPr>
        <p:spPr bwMode="auto">
          <a:xfrm>
            <a:off x="874713" y="1484313"/>
            <a:ext cx="29908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buClr>
                <a:schemeClr val="folHlink"/>
              </a:buClr>
              <a:buSzPct val="60000"/>
              <a:buFont typeface="Wingdings" pitchFamily="2" charset="2"/>
              <a:buNone/>
            </a:pPr>
            <a:r>
              <a:rPr lang="en-GB" altLang="en-US"/>
              <a:t>amusement</a:t>
            </a:r>
          </a:p>
          <a:p>
            <a:pPr eaLnBrk="1" hangingPunct="1">
              <a:buClr>
                <a:schemeClr val="folHlink"/>
              </a:buClr>
              <a:buSzPct val="60000"/>
              <a:buFont typeface="Wingdings" pitchFamily="2" charset="2"/>
              <a:buNone/>
            </a:pPr>
            <a:r>
              <a:rPr lang="en-GB" altLang="en-US"/>
              <a:t>awe</a:t>
            </a:r>
          </a:p>
          <a:p>
            <a:pPr eaLnBrk="1" hangingPunct="1">
              <a:buClr>
                <a:schemeClr val="folHlink"/>
              </a:buClr>
              <a:buSzPct val="60000"/>
              <a:buFont typeface="Wingdings" pitchFamily="2" charset="2"/>
              <a:buNone/>
            </a:pPr>
            <a:r>
              <a:rPr lang="en-GB" altLang="en-US"/>
              <a:t>compassion</a:t>
            </a:r>
          </a:p>
          <a:p>
            <a:pPr eaLnBrk="1" hangingPunct="1">
              <a:buClr>
                <a:schemeClr val="folHlink"/>
              </a:buClr>
              <a:buSzPct val="60000"/>
              <a:buFont typeface="Wingdings" pitchFamily="2" charset="2"/>
              <a:buNone/>
            </a:pPr>
            <a:r>
              <a:rPr lang="en-GB" altLang="en-US"/>
              <a:t>contentment</a:t>
            </a:r>
          </a:p>
          <a:p>
            <a:pPr eaLnBrk="1" hangingPunct="1">
              <a:buClr>
                <a:schemeClr val="folHlink"/>
              </a:buClr>
              <a:buSzPct val="60000"/>
              <a:buFont typeface="Wingdings" pitchFamily="2" charset="2"/>
              <a:buNone/>
            </a:pPr>
            <a:r>
              <a:rPr lang="en-GB" altLang="en-US"/>
              <a:t>gratitude</a:t>
            </a:r>
          </a:p>
          <a:p>
            <a:pPr eaLnBrk="1" hangingPunct="1">
              <a:buClr>
                <a:schemeClr val="folHlink"/>
              </a:buClr>
              <a:buSzPct val="60000"/>
              <a:buFont typeface="Wingdings" pitchFamily="2" charset="2"/>
              <a:buNone/>
            </a:pPr>
            <a:r>
              <a:rPr lang="en-GB" altLang="en-US"/>
              <a:t>hope</a:t>
            </a:r>
            <a:endParaRPr lang="en-GB" altLang="en-US" sz="3600"/>
          </a:p>
        </p:txBody>
      </p:sp>
      <p:sp>
        <p:nvSpPr>
          <p:cNvPr id="53252" name="Text Box 9">
            <a:extLst>
              <a:ext uri="{FF2B5EF4-FFF2-40B4-BE49-F238E27FC236}">
                <a16:creationId xmlns:a16="http://schemas.microsoft.com/office/drawing/2014/main" id="{29D5BB02-3F46-214C-A886-A2FAA5326A5D}"/>
              </a:ext>
            </a:extLst>
          </p:cNvPr>
          <p:cNvSpPr txBox="1">
            <a:spLocks noChangeArrowheads="1"/>
          </p:cNvSpPr>
          <p:nvPr/>
        </p:nvSpPr>
        <p:spPr bwMode="auto">
          <a:xfrm>
            <a:off x="4151313" y="1484313"/>
            <a:ext cx="49037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buClr>
                <a:schemeClr val="folHlink"/>
              </a:buClr>
              <a:buSzPct val="60000"/>
              <a:buFont typeface="Wingdings" pitchFamily="2" charset="2"/>
              <a:buNone/>
            </a:pPr>
            <a:r>
              <a:rPr lang="en-GB" altLang="en-US"/>
              <a:t>interest &amp; curiosity</a:t>
            </a:r>
          </a:p>
          <a:p>
            <a:pPr eaLnBrk="1" hangingPunct="1">
              <a:buClr>
                <a:schemeClr val="folHlink"/>
              </a:buClr>
              <a:buSzPct val="60000"/>
              <a:buFont typeface="Wingdings" pitchFamily="2" charset="2"/>
              <a:buNone/>
            </a:pPr>
            <a:r>
              <a:rPr lang="en-GB" altLang="en-US"/>
              <a:t>sexual desire </a:t>
            </a:r>
          </a:p>
          <a:p>
            <a:pPr eaLnBrk="1" hangingPunct="1">
              <a:buClr>
                <a:schemeClr val="folHlink"/>
              </a:buClr>
              <a:buSzPct val="60000"/>
              <a:buFont typeface="Wingdings" pitchFamily="2" charset="2"/>
              <a:buNone/>
            </a:pPr>
            <a:r>
              <a:rPr lang="en-GB" altLang="en-US"/>
              <a:t>joy</a:t>
            </a:r>
          </a:p>
          <a:p>
            <a:pPr eaLnBrk="1" hangingPunct="1">
              <a:buClr>
                <a:schemeClr val="folHlink"/>
              </a:buClr>
              <a:buSzPct val="60000"/>
              <a:buFont typeface="Wingdings" pitchFamily="2" charset="2"/>
              <a:buNone/>
            </a:pPr>
            <a:r>
              <a:rPr lang="ja-JP" altLang="en-GB"/>
              <a:t>‘</a:t>
            </a:r>
            <a:r>
              <a:rPr lang="en-GB" altLang="ja-JP"/>
              <a:t>pride</a:t>
            </a:r>
            <a:r>
              <a:rPr lang="ja-JP" altLang="en-GB"/>
              <a:t>’</a:t>
            </a:r>
            <a:r>
              <a:rPr lang="en-GB" altLang="ja-JP"/>
              <a:t> </a:t>
            </a:r>
          </a:p>
          <a:p>
            <a:pPr eaLnBrk="1" hangingPunct="1">
              <a:buClr>
                <a:schemeClr val="folHlink"/>
              </a:buClr>
              <a:buSzPct val="60000"/>
              <a:buFont typeface="Wingdings" pitchFamily="2" charset="2"/>
              <a:buNone/>
            </a:pPr>
            <a:r>
              <a:rPr lang="en-GB" altLang="en-US"/>
              <a:t>love</a:t>
            </a:r>
          </a:p>
          <a:p>
            <a:pPr eaLnBrk="1" hangingPunct="1">
              <a:buClr>
                <a:schemeClr val="folHlink"/>
              </a:buClr>
              <a:buSzPct val="60000"/>
              <a:buFont typeface="Wingdings" pitchFamily="2" charset="2"/>
              <a:buNone/>
            </a:pPr>
            <a:r>
              <a:rPr lang="en-GB" altLang="en-US"/>
              <a:t>forgiveness, ‘elevation’  </a:t>
            </a:r>
          </a:p>
        </p:txBody>
      </p:sp>
      <p:sp>
        <p:nvSpPr>
          <p:cNvPr id="53253" name="Text Box 10">
            <a:extLst>
              <a:ext uri="{FF2B5EF4-FFF2-40B4-BE49-F238E27FC236}">
                <a16:creationId xmlns:a16="http://schemas.microsoft.com/office/drawing/2014/main" id="{F9B81D0E-3C00-474E-BD0D-6A930174A3CB}"/>
              </a:ext>
            </a:extLst>
          </p:cNvPr>
          <p:cNvSpPr txBox="1">
            <a:spLocks noChangeArrowheads="1"/>
          </p:cNvSpPr>
          <p:nvPr/>
        </p:nvSpPr>
        <p:spPr bwMode="auto">
          <a:xfrm>
            <a:off x="576263" y="6040438"/>
            <a:ext cx="7991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GB" altLang="en-US" sz="1800"/>
              <a:t>Fredrickson B L &amp; Losada M F.  </a:t>
            </a:r>
            <a:r>
              <a:rPr lang="en-GB" altLang="en-US" sz="1800" i="1"/>
              <a:t>Positive affect and the complex dynamics of human flourishing.</a:t>
            </a:r>
            <a:r>
              <a:rPr lang="en-GB" altLang="en-US" sz="1800"/>
              <a:t>  Am Psychol 2005; 60(7): 678-86.</a:t>
            </a:r>
          </a:p>
        </p:txBody>
      </p:sp>
    </p:spTree>
    <p:extLst>
      <p:ext uri="{BB962C8B-B14F-4D97-AF65-F5344CB8AC3E}">
        <p14:creationId xmlns:p14="http://schemas.microsoft.com/office/powerpoint/2010/main" val="11068654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6" descr="j0198736">
            <a:extLst>
              <a:ext uri="{FF2B5EF4-FFF2-40B4-BE49-F238E27FC236}">
                <a16:creationId xmlns:a16="http://schemas.microsoft.com/office/drawing/2014/main" id="{3473EDC7-A0F9-4C40-BB4F-02BB1D4E5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268413"/>
            <a:ext cx="22733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9A53EA45-B6F3-C647-ACD0-D1F1BEADCBCE}"/>
              </a:ext>
            </a:extLst>
          </p:cNvPr>
          <p:cNvSpPr>
            <a:spLocks noGrp="1" noChangeArrowheads="1"/>
          </p:cNvSpPr>
          <p:nvPr>
            <p:ph type="body" sz="half" idx="3"/>
          </p:nvPr>
        </p:nvSpPr>
        <p:spPr>
          <a:xfrm>
            <a:off x="2195736" y="1341438"/>
            <a:ext cx="6192688" cy="2374900"/>
          </a:xfrm>
        </p:spPr>
        <p:txBody>
          <a:bodyPr/>
          <a:lstStyle/>
          <a:p>
            <a:pPr marL="0" indent="0" algn="ctr" eaLnBrk="1" hangingPunct="1">
              <a:buSzTx/>
              <a:buFont typeface="Wingdings" pitchFamily="2" charset="2"/>
              <a:buNone/>
              <a:defRPr/>
            </a:pPr>
            <a:r>
              <a:rPr lang="en-GB" altLang="en-US" sz="2400" dirty="0">
                <a:ea typeface="ＭＳ Ｐゴシック" panose="020B0600070205080204" pitchFamily="34" charset="-128"/>
              </a:rPr>
              <a:t>respect the importance of </a:t>
            </a:r>
            <a:r>
              <a:rPr lang="ja-JP" altLang="en-GB" sz="2400">
                <a:ea typeface="ＭＳ Ｐゴシック" panose="020B0600070205080204" pitchFamily="34" charset="-128"/>
              </a:rPr>
              <a:t>‘</a:t>
            </a:r>
            <a:r>
              <a:rPr lang="en-GB" altLang="ja-JP" sz="2400" dirty="0">
                <a:ea typeface="ＭＳ Ｐゴシック" panose="020B0600070205080204" pitchFamily="34" charset="-128"/>
              </a:rPr>
              <a:t>positive</a:t>
            </a:r>
            <a:r>
              <a:rPr lang="ja-JP" altLang="en-GB" sz="2400">
                <a:ea typeface="ＭＳ Ｐゴシック" panose="020B0600070205080204" pitchFamily="34" charset="-128"/>
              </a:rPr>
              <a:t>’</a:t>
            </a:r>
            <a:r>
              <a:rPr lang="en-GB" altLang="ja-JP" sz="2400" dirty="0">
                <a:ea typeface="ＭＳ Ｐゴシック" panose="020B0600070205080204" pitchFamily="34" charset="-128"/>
              </a:rPr>
              <a:t> emotions: notice, schedule in &amp; look forward to helpful activities that might involve friends, exercise, music, nature, etc;         self-chosen healthy goals;  learn to </a:t>
            </a:r>
            <a:r>
              <a:rPr lang="ja-JP" altLang="en-GB" sz="2400">
                <a:ea typeface="ＭＳ Ｐゴシック" panose="020B0600070205080204" pitchFamily="34" charset="-128"/>
              </a:rPr>
              <a:t>‘</a:t>
            </a:r>
            <a:r>
              <a:rPr lang="en-GB" altLang="ja-JP" sz="2400" dirty="0">
                <a:ea typeface="ＭＳ Ｐゴシック" panose="020B0600070205080204" pitchFamily="34" charset="-128"/>
              </a:rPr>
              <a:t>reframe</a:t>
            </a:r>
            <a:r>
              <a:rPr lang="en-GB" altLang="en-US" sz="2400" dirty="0">
                <a:ea typeface="ＭＳ Ｐゴシック" panose="020B0600070205080204" pitchFamily="34" charset="-128"/>
              </a:rPr>
              <a:t>’</a:t>
            </a:r>
            <a:r>
              <a:rPr lang="en-GB" altLang="ja-JP" sz="2400" dirty="0">
                <a:ea typeface="ＭＳ Ｐゴシック" panose="020B0600070205080204" pitchFamily="34" charset="-128"/>
              </a:rPr>
              <a:t>, to learn from, to appreciate</a:t>
            </a:r>
            <a:endParaRPr lang="en-GB" altLang="en-US" sz="2400" dirty="0">
              <a:ea typeface="ＭＳ Ｐゴシック" panose="020B0600070205080204" pitchFamily="34" charset="-128"/>
            </a:endParaRPr>
          </a:p>
        </p:txBody>
      </p:sp>
      <p:sp>
        <p:nvSpPr>
          <p:cNvPr id="55299" name="Line 4">
            <a:extLst>
              <a:ext uri="{FF2B5EF4-FFF2-40B4-BE49-F238E27FC236}">
                <a16:creationId xmlns:a16="http://schemas.microsoft.com/office/drawing/2014/main" id="{B6625363-1995-6445-BC92-435917E23C94}"/>
              </a:ext>
            </a:extLst>
          </p:cNvPr>
          <p:cNvSpPr>
            <a:spLocks noChangeShapeType="1"/>
          </p:cNvSpPr>
          <p:nvPr/>
        </p:nvSpPr>
        <p:spPr bwMode="auto">
          <a:xfrm>
            <a:off x="1247775" y="6669088"/>
            <a:ext cx="6578600" cy="0"/>
          </a:xfrm>
          <a:prstGeom prst="line">
            <a:avLst/>
          </a:prstGeom>
          <a:noFill/>
          <a:ln w="4762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5300" name="Line 5">
            <a:extLst>
              <a:ext uri="{FF2B5EF4-FFF2-40B4-BE49-F238E27FC236}">
                <a16:creationId xmlns:a16="http://schemas.microsoft.com/office/drawing/2014/main" id="{2AAFD700-1C95-A141-B5BF-1F2B9E9094D5}"/>
              </a:ext>
            </a:extLst>
          </p:cNvPr>
          <p:cNvSpPr>
            <a:spLocks noChangeShapeType="1"/>
          </p:cNvSpPr>
          <p:nvPr/>
        </p:nvSpPr>
        <p:spPr bwMode="auto">
          <a:xfrm>
            <a:off x="1314450" y="3789363"/>
            <a:ext cx="6580188" cy="0"/>
          </a:xfrm>
          <a:prstGeom prst="line">
            <a:avLst/>
          </a:prstGeom>
          <a:noFill/>
          <a:ln w="4762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09" name="Rectangle 13">
            <a:extLst>
              <a:ext uri="{FF2B5EF4-FFF2-40B4-BE49-F238E27FC236}">
                <a16:creationId xmlns:a16="http://schemas.microsoft.com/office/drawing/2014/main" id="{00875130-4E86-3B44-9E39-4DF3538613BD}"/>
              </a:ext>
            </a:extLst>
          </p:cNvPr>
          <p:cNvSpPr>
            <a:spLocks noChangeArrowheads="1"/>
          </p:cNvSpPr>
          <p:nvPr/>
        </p:nvSpPr>
        <p:spPr bwMode="auto">
          <a:xfrm>
            <a:off x="-73025" y="3935413"/>
            <a:ext cx="90836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folHlink"/>
              </a:buClr>
              <a:buFont typeface="Wingdings" pitchFamily="2" charset="2"/>
              <a:buNone/>
              <a:defRPr/>
            </a:pPr>
            <a:r>
              <a:rPr lang="en-GB" sz="2800" dirty="0">
                <a:ea typeface="+mn-ea"/>
              </a:rPr>
              <a:t>       </a:t>
            </a:r>
            <a:r>
              <a:rPr lang="en-GB" sz="2400" dirty="0">
                <a:effectLst>
                  <a:outerShdw blurRad="38100" dist="38100" dir="2700000" algn="tl">
                    <a:srgbClr val="000000">
                      <a:alpha val="43137"/>
                    </a:srgbClr>
                  </a:outerShdw>
                </a:effectLst>
                <a:ea typeface="+mn-ea"/>
              </a:rPr>
              <a:t>calming skills (meditation, imagery, etc) can be       powerful inducers of </a:t>
            </a:r>
            <a:r>
              <a:rPr lang="en-GB" sz="2000" dirty="0">
                <a:effectLst>
                  <a:outerShdw blurRad="38100" dist="38100" dir="2700000" algn="tl">
                    <a:srgbClr val="000000">
                      <a:alpha val="43137"/>
                    </a:srgbClr>
                  </a:outerShdw>
                </a:effectLst>
                <a:ea typeface="+mn-ea"/>
              </a:rPr>
              <a:t>conten</a:t>
            </a:r>
            <a:r>
              <a:rPr lang="en-GB" sz="2400" dirty="0">
                <a:effectLst>
                  <a:outerShdw blurRad="38100" dist="38100" dir="2700000" algn="tl">
                    <a:srgbClr val="000000">
                      <a:alpha val="43137"/>
                    </a:srgbClr>
                  </a:outerShdw>
                </a:effectLst>
                <a:ea typeface="+mn-ea"/>
              </a:rPr>
              <a:t>tment, savouring, peacefulness</a:t>
            </a:r>
          </a:p>
          <a:p>
            <a:pPr algn="ctr" eaLnBrk="1" hangingPunct="1">
              <a:spcBef>
                <a:spcPct val="20000"/>
              </a:spcBef>
              <a:buClr>
                <a:schemeClr val="folHlink"/>
              </a:buClr>
              <a:buFont typeface="Wingdings" pitchFamily="2" charset="2"/>
              <a:buNone/>
              <a:defRPr/>
            </a:pPr>
            <a:endParaRPr lang="en-GB" sz="2800" u="sng" dirty="0">
              <a:ea typeface="+mn-ea"/>
            </a:endParaRPr>
          </a:p>
        </p:txBody>
      </p:sp>
      <p:sp>
        <p:nvSpPr>
          <p:cNvPr id="55302" name="Line 14">
            <a:extLst>
              <a:ext uri="{FF2B5EF4-FFF2-40B4-BE49-F238E27FC236}">
                <a16:creationId xmlns:a16="http://schemas.microsoft.com/office/drawing/2014/main" id="{3F2AB42A-1E39-7444-B174-99FF36344403}"/>
              </a:ext>
            </a:extLst>
          </p:cNvPr>
          <p:cNvSpPr>
            <a:spLocks noChangeShapeType="1"/>
          </p:cNvSpPr>
          <p:nvPr/>
        </p:nvSpPr>
        <p:spPr bwMode="auto">
          <a:xfrm>
            <a:off x="1314450" y="5014913"/>
            <a:ext cx="6580188" cy="0"/>
          </a:xfrm>
          <a:prstGeom prst="line">
            <a:avLst/>
          </a:prstGeom>
          <a:noFill/>
          <a:ln w="4762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11" name="Rectangle 15">
            <a:extLst>
              <a:ext uri="{FF2B5EF4-FFF2-40B4-BE49-F238E27FC236}">
                <a16:creationId xmlns:a16="http://schemas.microsoft.com/office/drawing/2014/main" id="{ACCDEE1C-74B1-0A46-8E79-53153578534B}"/>
              </a:ext>
            </a:extLst>
          </p:cNvPr>
          <p:cNvSpPr>
            <a:spLocks noChangeArrowheads="1"/>
          </p:cNvSpPr>
          <p:nvPr/>
        </p:nvSpPr>
        <p:spPr bwMode="auto">
          <a:xfrm>
            <a:off x="-107950" y="5156200"/>
            <a:ext cx="925195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20000"/>
              </a:spcBef>
              <a:buClr>
                <a:schemeClr val="folHlink"/>
              </a:buClr>
              <a:buFont typeface="Wingdings" pitchFamily="2" charset="2"/>
              <a:buNone/>
              <a:defRPr/>
            </a:pPr>
            <a:r>
              <a:rPr lang="en-GB" altLang="en-US">
                <a:effectLst>
                  <a:outerShdw blurRad="38100" dist="38100" dir="2700000" algn="tl">
                    <a:srgbClr val="000000"/>
                  </a:outerShdw>
                </a:effectLst>
              </a:rPr>
              <a:t>noticing and acting from spontaneous intuitions, impulses, kindness, appreciations, humour bubbling up from positive emotional states often promotes wellbeing even more</a:t>
            </a:r>
          </a:p>
        </p:txBody>
      </p:sp>
      <p:sp>
        <p:nvSpPr>
          <p:cNvPr id="4112" name="Rectangle 2">
            <a:extLst>
              <a:ext uri="{FF2B5EF4-FFF2-40B4-BE49-F238E27FC236}">
                <a16:creationId xmlns:a16="http://schemas.microsoft.com/office/drawing/2014/main" id="{4668538A-9757-6346-8D1C-F75338EA04CB}"/>
              </a:ext>
            </a:extLst>
          </p:cNvPr>
          <p:cNvSpPr>
            <a:spLocks noGrp="1" noChangeArrowheads="1"/>
          </p:cNvSpPr>
          <p:nvPr>
            <p:ph type="title"/>
          </p:nvPr>
        </p:nvSpPr>
        <p:spPr>
          <a:xfrm>
            <a:off x="34925" y="228600"/>
            <a:ext cx="8975725" cy="1143000"/>
          </a:xfrm>
        </p:spPr>
        <p:txBody>
          <a:bodyPr lIns="92075" tIns="46038" rIns="92075" bIns="46038"/>
          <a:lstStyle/>
          <a:p>
            <a:pPr eaLnBrk="1" hangingPunct="1">
              <a:defRPr/>
            </a:pPr>
            <a:r>
              <a:rPr lang="en-US" altLang="en-US" sz="4000" dirty="0">
                <a:ea typeface="ＭＳ Ｐゴシック" panose="020B0600070205080204" pitchFamily="34" charset="-128"/>
              </a:rPr>
              <a:t>how to nourish ‘positive’ emotions</a:t>
            </a:r>
          </a:p>
        </p:txBody>
      </p:sp>
    </p:spTree>
    <p:extLst>
      <p:ext uri="{BB962C8B-B14F-4D97-AF65-F5344CB8AC3E}">
        <p14:creationId xmlns:p14="http://schemas.microsoft.com/office/powerpoint/2010/main" val="39120891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35896" y="1052736"/>
            <a:ext cx="5436096" cy="5532195"/>
          </a:xfrm>
        </p:spPr>
        <p:txBody>
          <a:bodyPr/>
          <a:lstStyle/>
          <a:p>
            <a:pPr marL="514350" indent="-514350">
              <a:buSzPct val="90000"/>
              <a:buFont typeface="+mj-lt"/>
              <a:buAutoNum type="arabicPeriod"/>
            </a:pPr>
            <a:r>
              <a:rPr lang="en-US" sz="2800" i="1" spc="-50" dirty="0"/>
              <a:t>values, self-determination</a:t>
            </a:r>
            <a:endParaRPr lang="en-US" sz="200" i="1" dirty="0"/>
          </a:p>
          <a:p>
            <a:pPr marL="514350" indent="-514350">
              <a:buSzPct val="90000"/>
              <a:buFont typeface="+mj-lt"/>
              <a:buAutoNum type="arabicPeriod" startAt="2"/>
            </a:pPr>
            <a:r>
              <a:rPr lang="en-US" sz="2800" i="1" dirty="0"/>
              <a:t>mindset, exercise &amp; sleep</a:t>
            </a:r>
            <a:endParaRPr lang="en-US" sz="200" i="1" dirty="0"/>
          </a:p>
          <a:p>
            <a:pPr marL="514350" indent="-514350">
              <a:buSzPct val="90000"/>
              <a:buFont typeface="+mj-lt"/>
              <a:buAutoNum type="arabicPeriod" startAt="3"/>
            </a:pPr>
            <a:r>
              <a:rPr lang="en-US" sz="2800" i="1" dirty="0"/>
              <a:t>willpower, diet, dependencies</a:t>
            </a:r>
          </a:p>
          <a:p>
            <a:pPr marL="0" indent="0">
              <a:buSzPct val="90000"/>
              <a:buNone/>
            </a:pPr>
            <a:endParaRPr lang="en-US" sz="200" i="1" dirty="0"/>
          </a:p>
          <a:p>
            <a:pPr marL="514350" indent="-514350">
              <a:buSzPct val="90000"/>
              <a:buFont typeface="+mj-lt"/>
              <a:buAutoNum type="arabicPeriod" startAt="4"/>
            </a:pPr>
            <a:r>
              <a:rPr lang="en-US" sz="2800" i="1" spc="-50" dirty="0" err="1"/>
              <a:t>mindbus</a:t>
            </a:r>
            <a:r>
              <a:rPr lang="en-US" sz="2800" i="1" spc="-50" dirty="0"/>
              <a:t> &amp; coping responses</a:t>
            </a:r>
          </a:p>
          <a:p>
            <a:pPr marL="0" indent="0">
              <a:buSzPct val="90000"/>
              <a:buNone/>
            </a:pPr>
            <a:endParaRPr lang="en-US" sz="200" i="1" dirty="0"/>
          </a:p>
          <a:p>
            <a:pPr marL="514350" indent="-514350">
              <a:buSzPct val="90000"/>
              <a:buFont typeface="+mj-lt"/>
              <a:buAutoNum type="arabicPeriod" startAt="5"/>
            </a:pPr>
            <a:r>
              <a:rPr lang="en-US" sz="2800" i="1" dirty="0"/>
              <a:t>savouring &amp; gratitude</a:t>
            </a:r>
          </a:p>
          <a:p>
            <a:pPr marL="0" indent="0">
              <a:buSzPct val="90000"/>
              <a:buNone/>
            </a:pPr>
            <a:endParaRPr lang="en-US" sz="200" i="1" dirty="0"/>
          </a:p>
          <a:p>
            <a:pPr marL="514350" indent="-514350">
              <a:buSzPct val="90000"/>
              <a:buFont typeface="+mj-lt"/>
              <a:buAutoNum type="arabicPeriod" startAt="6"/>
            </a:pPr>
            <a:r>
              <a:rPr lang="en-US" sz="2800" i="1" dirty="0"/>
              <a:t>work, strengths, expertise</a:t>
            </a:r>
          </a:p>
          <a:p>
            <a:pPr marL="0" indent="0">
              <a:buSzPct val="90000"/>
              <a:buNone/>
            </a:pPr>
            <a:endParaRPr lang="en-US" sz="200" i="1" dirty="0"/>
          </a:p>
          <a:p>
            <a:pPr marL="514350" indent="-514350">
              <a:buSzPct val="90000"/>
              <a:buFont typeface="+mj-lt"/>
              <a:buAutoNum type="arabicPeriod" startAt="7"/>
            </a:pPr>
            <a:r>
              <a:rPr lang="en-US" sz="2800" i="1" spc="-50" dirty="0" err="1"/>
              <a:t>dunbar</a:t>
            </a:r>
            <a:r>
              <a:rPr lang="en-US" sz="2800" i="1" spc="-50" dirty="0"/>
              <a:t>, roles, needs, dyads </a:t>
            </a:r>
          </a:p>
          <a:p>
            <a:pPr marL="0" indent="0">
              <a:buSzPct val="90000"/>
              <a:buNone/>
            </a:pPr>
            <a:endParaRPr lang="en-US" sz="200" i="1" dirty="0"/>
          </a:p>
          <a:p>
            <a:pPr marL="514350" indent="-514350">
              <a:buSzPct val="90000"/>
              <a:buFont typeface="+mj-lt"/>
              <a:buAutoNum type="arabicPeriod" startAt="8"/>
            </a:pPr>
            <a:r>
              <a:rPr lang="en-US" sz="2800" i="1" spc="-50" dirty="0"/>
              <a:t>nourishing, conflict, wisdom</a:t>
            </a:r>
          </a:p>
          <a:p>
            <a:pPr marL="0" indent="0">
              <a:buSzPct val="90000"/>
              <a:buNone/>
            </a:pPr>
            <a:endParaRPr lang="en-US" sz="200" i="1" spc="-50" dirty="0"/>
          </a:p>
          <a:p>
            <a:pPr marL="514350" indent="-514350">
              <a:buSzPct val="90000"/>
              <a:buFont typeface="+mj-lt"/>
              <a:buAutoNum type="arabicPeriod" startAt="9"/>
            </a:pPr>
            <a:r>
              <a:rPr lang="en-US" sz="2800" i="1" spc="-50" dirty="0"/>
              <a:t>groups, weak ties, resonance</a:t>
            </a:r>
          </a:p>
          <a:p>
            <a:pPr marL="0" indent="0">
              <a:buSzPct val="90000"/>
              <a:buNone/>
            </a:pPr>
            <a:endParaRPr lang="en-US" sz="200" i="1" spc="-50" dirty="0"/>
          </a:p>
          <a:p>
            <a:pPr marL="514350" indent="-514350">
              <a:buSzPct val="90000"/>
              <a:buFont typeface="+mj-lt"/>
              <a:buAutoNum type="arabicPeriod" startAt="10"/>
            </a:pPr>
            <a:r>
              <a:rPr lang="en-US" sz="2800" i="1" spc="-50" dirty="0"/>
              <a:t>review &amp; stepping forward</a:t>
            </a:r>
          </a:p>
          <a:p>
            <a:pPr marL="514350" indent="-514350">
              <a:buSzPct val="90000"/>
              <a:buFont typeface="+mj-lt"/>
              <a:buAutoNum type="arabicPeriod" startAt="10"/>
            </a:pPr>
            <a:endParaRPr lang="en-US" sz="2800" i="1" spc="-50" dirty="0"/>
          </a:p>
        </p:txBody>
      </p:sp>
      <p:pic>
        <p:nvPicPr>
          <p:cNvPr id="7" name="Picture 6"/>
          <p:cNvPicPr>
            <a:picLocks noChangeAspect="1"/>
          </p:cNvPicPr>
          <p:nvPr/>
        </p:nvPicPr>
        <p:blipFill>
          <a:blip r:embed="rId2"/>
          <a:stretch>
            <a:fillRect/>
          </a:stretch>
        </p:blipFill>
        <p:spPr>
          <a:xfrm>
            <a:off x="329202" y="1368152"/>
            <a:ext cx="3162678" cy="4653136"/>
          </a:xfrm>
          <a:prstGeom prst="rect">
            <a:avLst/>
          </a:prstGeom>
        </p:spPr>
      </p:pic>
      <p:sp>
        <p:nvSpPr>
          <p:cNvPr id="9" name="Line 4"/>
          <p:cNvSpPr>
            <a:spLocks noChangeShapeType="1"/>
          </p:cNvSpPr>
          <p:nvPr/>
        </p:nvSpPr>
        <p:spPr bwMode="auto">
          <a:xfrm>
            <a:off x="1152190" y="6741368"/>
            <a:ext cx="683986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Rectangle 2"/>
          <p:cNvSpPr>
            <a:spLocks noGrp="1" noRot="1" noChangeArrowheads="1"/>
          </p:cNvSpPr>
          <p:nvPr>
            <p:ph type="title"/>
          </p:nvPr>
        </p:nvSpPr>
        <p:spPr>
          <a:xfrm>
            <a:off x="323528" y="260648"/>
            <a:ext cx="8497192" cy="710952"/>
          </a:xfrm>
        </p:spPr>
        <p:txBody>
          <a:bodyPr lIns="92075" tIns="46037" rIns="92075" bIns="46037" anchor="b"/>
          <a:lstStyle/>
          <a:p>
            <a:pPr algn="ctr" eaLnBrk="1" hangingPunct="1">
              <a:defRPr/>
            </a:pPr>
            <a:r>
              <a:rPr lang="en-US" sz="4400" i="1" dirty="0">
                <a:effectLst>
                  <a:outerShdw blurRad="50800" dist="38100" dir="2700000" algn="tl" rotWithShape="0">
                    <a:prstClr val="black">
                      <a:alpha val="40000"/>
                    </a:prstClr>
                  </a:outerShdw>
                </a:effectLst>
                <a:latin typeface="+mn-lt"/>
              </a:rPr>
              <a:t>course outline/our journey </a:t>
            </a:r>
          </a:p>
        </p:txBody>
      </p:sp>
    </p:spTree>
    <p:extLst>
      <p:ext uri="{BB962C8B-B14F-4D97-AF65-F5344CB8AC3E}">
        <p14:creationId xmlns:p14="http://schemas.microsoft.com/office/powerpoint/2010/main" val="12980473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dirty="0">
                <a:effectLst>
                  <a:outerShdw blurRad="50800" dist="38100" dir="2700000" algn="tl" rotWithShape="0">
                    <a:prstClr val="black">
                      <a:alpha val="40000"/>
                    </a:prstClr>
                  </a:outerShdw>
                </a:effectLst>
              </a:rPr>
              <a:t>general orientation </a:t>
            </a:r>
          </a:p>
        </p:txBody>
      </p:sp>
      <p:sp>
        <p:nvSpPr>
          <p:cNvPr id="147459" name="Rectangle 3"/>
          <p:cNvSpPr>
            <a:spLocks noGrp="1" noRot="1" noChangeArrowheads="1"/>
          </p:cNvSpPr>
          <p:nvPr>
            <p:ph type="body" sz="half" idx="3"/>
          </p:nvPr>
        </p:nvSpPr>
        <p:spPr>
          <a:xfrm>
            <a:off x="3707904" y="1340772"/>
            <a:ext cx="5328592" cy="5175441"/>
          </a:xfrm>
        </p:spPr>
        <p:txBody>
          <a:bodyPr lIns="92075" tIns="46038" rIns="92075" bIns="46038"/>
          <a:lstStyle/>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work &amp; S-DT needs – 	satisfaction &amp; frustration 	both important</a:t>
            </a:r>
          </a:p>
          <a:p>
            <a:pPr marL="7938" indent="354013" eaLnBrk="1" hangingPunct="1">
              <a:lnSpc>
                <a:spcPct val="90000"/>
              </a:lnSpc>
              <a:buSzPct val="110000"/>
              <a:buNone/>
              <a:tabLst>
                <a:tab pos="571500" algn="l"/>
              </a:tabLst>
              <a:defRPr/>
            </a:pPr>
            <a:r>
              <a:rPr lang="en-US" sz="800" dirty="0">
                <a:effectLst>
                  <a:outerShdw blurRad="50800" dist="38100" dir="2700000" algn="tl" rotWithShape="0">
                    <a:prstClr val="black">
                      <a:alpha val="40000"/>
                    </a:prstClr>
                  </a:outerShdw>
                </a:effectLst>
              </a:rPr>
              <a:t> </a:t>
            </a:r>
          </a:p>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work-life balance – 	within three hours </a:t>
            </a:r>
            <a:endParaRPr lang="en-US" sz="3600" dirty="0">
              <a:effectLst>
                <a:outerShdw blurRad="50800" dist="38100" dir="2700000" algn="tl" rotWithShape="0">
                  <a:prstClr val="black">
                    <a:alpha val="40000"/>
                  </a:prstClr>
                </a:outerShdw>
              </a:effectLst>
            </a:endParaRPr>
          </a:p>
          <a:p>
            <a:pPr marL="7938" indent="354013" eaLnBrk="1" hangingPunct="1">
              <a:lnSpc>
                <a:spcPct val="90000"/>
              </a:lnSpc>
              <a:buClr>
                <a:srgbClr val="CC66FF"/>
              </a:buClr>
              <a:buSzPct val="110000"/>
              <a:buFont typeface="Wingdings 2" pitchFamily="18" charset="2"/>
              <a:buNone/>
              <a:tabLst>
                <a:tab pos="571500" algn="l"/>
              </a:tabLst>
              <a:defRPr/>
            </a:pPr>
            <a:endParaRPr lang="en-US" sz="800" i="1" dirty="0">
              <a:effectLst>
                <a:outerShdw blurRad="50800" dist="38100" dir="2700000" algn="tl" rotWithShape="0">
                  <a:prstClr val="black">
                    <a:alpha val="40000"/>
                  </a:prstClr>
                </a:outerShdw>
              </a:effectLst>
            </a:endParaRPr>
          </a:p>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VIA</a:t>
            </a:r>
            <a:r>
              <a:rPr lang="en-US" dirty="0">
                <a:effectLst>
                  <a:outerShdw blurRad="50800" dist="38100" dir="2700000" algn="tl" rotWithShape="0">
                    <a:prstClr val="black">
                      <a:alpha val="40000"/>
                    </a:prstClr>
                  </a:outerShdw>
                </a:effectLst>
              </a:rPr>
              <a:t> strengths use &amp;    	job selection/crafting</a:t>
            </a:r>
          </a:p>
          <a:p>
            <a:pPr marL="7938" indent="0" eaLnBrk="1" hangingPunct="1">
              <a:lnSpc>
                <a:spcPct val="90000"/>
              </a:lnSpc>
              <a:buSzPct val="110000"/>
              <a:buNone/>
              <a:tabLst>
                <a:tab pos="571500" algn="l"/>
              </a:tabLst>
              <a:defRPr/>
            </a:pPr>
            <a:endParaRPr lang="en-US" sz="800" dirty="0">
              <a:effectLst>
                <a:outerShdw blurRad="50800" dist="38100" dir="2700000" algn="tl" rotWithShape="0">
                  <a:prstClr val="black">
                    <a:alpha val="40000"/>
                  </a:prstClr>
                </a:outerShdw>
              </a:effectLst>
            </a:endParaRPr>
          </a:p>
          <a:p>
            <a:pPr marL="7938" indent="354013" eaLnBrk="1" hangingPunct="1">
              <a:lnSpc>
                <a:spcPct val="90000"/>
              </a:lnSpc>
              <a:buSzPct val="110000"/>
              <a:buFont typeface="Wingdings" pitchFamily="2" charset="2"/>
              <a:buChar char="Ø"/>
              <a:tabLst>
                <a:tab pos="349250" algn="l"/>
                <a:tab pos="571500" algn="l"/>
              </a:tabLst>
              <a:defRPr/>
            </a:pPr>
            <a:r>
              <a:rPr lang="en-US" dirty="0">
                <a:effectLst>
                  <a:outerShdw blurRad="50800" dist="38100" dir="2700000" algn="tl" rotWithShape="0">
                    <a:prstClr val="black">
                      <a:alpha val="40000"/>
                    </a:prstClr>
                  </a:outerShdw>
                </a:effectLst>
              </a:rPr>
              <a:t> 	Anders Ericsson’s 			‘deliberate practice’</a:t>
            </a:r>
          </a:p>
          <a:p>
            <a:pPr marL="0" indent="0" eaLnBrk="1" hangingPunct="1">
              <a:lnSpc>
                <a:spcPct val="90000"/>
              </a:lnSpc>
              <a:buSzPct val="110000"/>
              <a:buFont typeface="Wingdings" pitchFamily="2" charset="2"/>
              <a:buNone/>
              <a:tabLst>
                <a:tab pos="533400" algn="l"/>
              </a:tabLst>
              <a:defRPr/>
            </a:pPr>
            <a:endParaRPr lang="en-US" sz="800" dirty="0">
              <a:effectLst>
                <a:outerShdw blurRad="50800" dist="38100" dir="2700000" algn="tl" rotWithShape="0">
                  <a:prstClr val="black">
                    <a:alpha val="40000"/>
                  </a:prstClr>
                </a:outerShdw>
              </a:effectLst>
            </a:endParaRPr>
          </a:p>
          <a:p>
            <a:pPr marL="0" indent="0" eaLnBrk="1" hangingPunct="1">
              <a:lnSpc>
                <a:spcPct val="90000"/>
              </a:lnSpc>
              <a:buSzPct val="110000"/>
              <a:buNone/>
              <a:tabLst>
                <a:tab pos="533400" algn="l"/>
              </a:tabLst>
              <a:defRPr/>
            </a:pPr>
            <a:endParaRPr lang="en-US" sz="1400" dirty="0">
              <a:effectLst>
                <a:outerShdw blurRad="50800" dist="38100" dir="2700000" algn="tl" rotWithShape="0">
                  <a:prstClr val="black">
                    <a:alpha val="40000"/>
                  </a:prstClr>
                </a:outerShdw>
              </a:effectLst>
            </a:endParaRPr>
          </a:p>
        </p:txBody>
      </p:sp>
      <p:sp>
        <p:nvSpPr>
          <p:cNvPr id="7172" name="Line 4"/>
          <p:cNvSpPr>
            <a:spLocks noChangeShapeType="1"/>
          </p:cNvSpPr>
          <p:nvPr/>
        </p:nvSpPr>
        <p:spPr bwMode="auto">
          <a:xfrm>
            <a:off x="1152190" y="6669360"/>
            <a:ext cx="683986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9" name="Object 3">
            <a:extLst>
              <a:ext uri="{FF2B5EF4-FFF2-40B4-BE49-F238E27FC236}">
                <a16:creationId xmlns:a16="http://schemas.microsoft.com/office/drawing/2014/main" id="{BADDE380-DF70-E44E-949C-2D32D2165AA2}"/>
              </a:ext>
            </a:extLst>
          </p:cNvPr>
          <p:cNvGraphicFramePr>
            <a:graphicFrameLocks noGrp="1"/>
          </p:cNvGraphicFramePr>
          <p:nvPr>
            <p:ph sz="half" idx="1"/>
          </p:nvPr>
        </p:nvGraphicFramePr>
        <p:xfrm>
          <a:off x="179512" y="1700809"/>
          <a:ext cx="3456384" cy="3960439"/>
        </p:xfrm>
        <a:graphic>
          <a:graphicData uri="http://schemas.openxmlformats.org/presentationml/2006/ole">
            <mc:AlternateContent xmlns:mc="http://schemas.openxmlformats.org/markup-compatibility/2006">
              <mc:Choice xmlns:v="urn:schemas-microsoft-com:vml" Requires="v">
                <p:oleObj spid="_x0000_s72719" name="Lotus SmartPics Image" r:id="rId3" imgW="30543500" imgH="35128200" progId="LotusSmartPicsImage">
                  <p:embed/>
                </p:oleObj>
              </mc:Choice>
              <mc:Fallback>
                <p:oleObj name="Lotus SmartPics Image" r:id="rId3" imgW="30543500" imgH="35128200" progId="LotusSmartPicsImage">
                  <p:embed/>
                  <p:pic>
                    <p:nvPicPr>
                      <p:cNvPr id="9" name="Object 3">
                        <a:extLst>
                          <a:ext uri="{FF2B5EF4-FFF2-40B4-BE49-F238E27FC236}">
                            <a16:creationId xmlns:a16="http://schemas.microsoft.com/office/drawing/2014/main" id="{BADDE380-DF70-E44E-949C-2D32D2165AA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00809"/>
                        <a:ext cx="3456384" cy="3960439"/>
                      </a:xfrm>
                      <a:prstGeom prst="rect">
                        <a:avLst/>
                      </a:prstGeom>
                      <a:solidFill>
                        <a:schemeClr val="accent2"/>
                      </a:solidFill>
                      <a:ln>
                        <a:noFill/>
                      </a:ln>
                      <a:effectLst/>
                    </p:spPr>
                  </p:pic>
                </p:oleObj>
              </mc:Fallback>
            </mc:AlternateContent>
          </a:graphicData>
        </a:graphic>
      </p:graphicFrame>
    </p:spTree>
    <p:extLst>
      <p:ext uri="{BB962C8B-B14F-4D97-AF65-F5344CB8AC3E}">
        <p14:creationId xmlns:p14="http://schemas.microsoft.com/office/powerpoint/2010/main" val="335901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0A6CB8EE-CC7D-BF48-B0EB-87D973E03F63}"/>
              </a:ext>
            </a:extLst>
          </p:cNvPr>
          <p:cNvSpPr>
            <a:spLocks noGrp="1" noChangeArrowheads="1"/>
          </p:cNvSpPr>
          <p:nvPr>
            <p:ph type="title"/>
          </p:nvPr>
        </p:nvSpPr>
        <p:spPr>
          <a:xfrm>
            <a:off x="107504" y="116632"/>
            <a:ext cx="8928992" cy="1055077"/>
          </a:xfrm>
          <a:noFill/>
          <a:ln/>
        </p:spPr>
        <p:txBody>
          <a:bodyPr vert="horz" wrap="square" lIns="84992" tIns="42497" rIns="84992" bIns="42497" numCol="1" anchor="ctr" anchorCtr="0" compatLnSpc="1">
            <a:prstTxWarp prst="textNoShape">
              <a:avLst/>
            </a:prstTxWarp>
          </a:bodyPr>
          <a:lstStyle/>
          <a:p>
            <a:r>
              <a:rPr lang="en-GB" altLang="en-US" dirty="0"/>
              <a:t>work &amp; s-dt needs satisfaction</a:t>
            </a:r>
          </a:p>
        </p:txBody>
      </p:sp>
      <p:sp>
        <p:nvSpPr>
          <p:cNvPr id="226308" name="Rectangle 4">
            <a:extLst>
              <a:ext uri="{FF2B5EF4-FFF2-40B4-BE49-F238E27FC236}">
                <a16:creationId xmlns:a16="http://schemas.microsoft.com/office/drawing/2014/main" id="{C56F066A-480E-5443-BDEE-D317F579FABE}"/>
              </a:ext>
            </a:extLst>
          </p:cNvPr>
          <p:cNvSpPr>
            <a:spLocks noGrp="1" noChangeArrowheads="1"/>
          </p:cNvSpPr>
          <p:nvPr>
            <p:ph type="body" sz="half" idx="2"/>
          </p:nvPr>
        </p:nvSpPr>
        <p:spPr>
          <a:xfrm>
            <a:off x="3329273" y="1124744"/>
            <a:ext cx="5677290" cy="4066181"/>
          </a:xfrm>
          <a:noFill/>
          <a:ln/>
        </p:spPr>
        <p:txBody>
          <a:bodyPr vert="horz" wrap="square" lIns="84992" tIns="42497" rIns="84992" bIns="42497" numCol="1" anchor="t" anchorCtr="0" compatLnSpc="1">
            <a:prstTxWarp prst="textNoShape">
              <a:avLst/>
            </a:prstTxWarp>
          </a:bodyPr>
          <a:lstStyle/>
          <a:p>
            <a:pPr marL="436696" indent="-436696">
              <a:buSzTx/>
              <a:buFont typeface="Wingdings" pitchFamily="2" charset="2"/>
              <a:buChar char="v"/>
            </a:pPr>
            <a:r>
              <a:rPr lang="en-GB" sz="2400" i="1" dirty="0"/>
              <a:t>“… all four satisfactions are significantly and independently associated with meaningful work.”</a:t>
            </a:r>
          </a:p>
          <a:p>
            <a:pPr marL="436696" indent="-436696">
              <a:buSzTx/>
              <a:buFont typeface="Wingdings" pitchFamily="2" charset="2"/>
              <a:buChar char="v"/>
            </a:pPr>
            <a:r>
              <a:rPr lang="en-GB" sz="2400" i="1" dirty="0"/>
              <a:t>“ … the fulfilment of basic psycho-logical needs in the workplace is related to higher job satisfaction and … is associated with higher personal wellbeing &amp; fewer health problems.”</a:t>
            </a:r>
          </a:p>
          <a:p>
            <a:pPr marL="436696" indent="-436696">
              <a:buSzTx/>
              <a:buFont typeface="Wingdings" pitchFamily="2" charset="2"/>
              <a:buChar char="v"/>
            </a:pPr>
            <a:r>
              <a:rPr lang="en-GB" altLang="en-US" sz="2400" dirty="0"/>
              <a:t>how do you score on the work need satisfaction scale &amp; any implications?</a:t>
            </a:r>
          </a:p>
        </p:txBody>
      </p:sp>
      <p:sp>
        <p:nvSpPr>
          <p:cNvPr id="226309" name="Line 5">
            <a:extLst>
              <a:ext uri="{FF2B5EF4-FFF2-40B4-BE49-F238E27FC236}">
                <a16:creationId xmlns:a16="http://schemas.microsoft.com/office/drawing/2014/main" id="{065A9354-F8F8-9E44-9369-FD7BB30B1748}"/>
              </a:ext>
            </a:extLst>
          </p:cNvPr>
          <p:cNvSpPr>
            <a:spLocks noChangeShapeType="1"/>
          </p:cNvSpPr>
          <p:nvPr/>
        </p:nvSpPr>
        <p:spPr bwMode="auto">
          <a:xfrm>
            <a:off x="611560" y="5301208"/>
            <a:ext cx="770596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0" name="Text Box 6">
            <a:extLst>
              <a:ext uri="{FF2B5EF4-FFF2-40B4-BE49-F238E27FC236}">
                <a16:creationId xmlns:a16="http://schemas.microsoft.com/office/drawing/2014/main" id="{46F3DD2A-2924-D641-9112-9FD58F5ACDF3}"/>
              </a:ext>
            </a:extLst>
          </p:cNvPr>
          <p:cNvSpPr txBox="1">
            <a:spLocks noChangeArrowheads="1"/>
          </p:cNvSpPr>
          <p:nvPr/>
        </p:nvSpPr>
        <p:spPr bwMode="auto">
          <a:xfrm>
            <a:off x="10452" y="5479414"/>
            <a:ext cx="91343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600" dirty="0" err="1"/>
              <a:t>Martela</a:t>
            </a:r>
            <a:r>
              <a:rPr lang="en-GB" sz="1600" dirty="0"/>
              <a:t>, F. and T. J. J. </a:t>
            </a:r>
            <a:r>
              <a:rPr lang="en-GB" sz="1600" dirty="0" err="1"/>
              <a:t>Riekki</a:t>
            </a:r>
            <a:r>
              <a:rPr lang="en-GB" sz="1600" dirty="0"/>
              <a:t> (2018). </a:t>
            </a:r>
            <a:r>
              <a:rPr lang="en-GB" sz="1600" i="1" dirty="0"/>
              <a:t>"Autonomy, competence, relatedness, and beneficence: A multicultural comparison of the four pathways to meaningful work." </a:t>
            </a:r>
            <a:r>
              <a:rPr lang="en-GB" sz="1600" u="sng" dirty="0"/>
              <a:t>Frontiers in </a:t>
            </a:r>
            <a:r>
              <a:rPr lang="en-GB" sz="1600" u="sng" dirty="0" err="1"/>
              <a:t>Psychol</a:t>
            </a:r>
            <a:r>
              <a:rPr lang="en-GB" sz="1600" dirty="0"/>
              <a:t> 9(1157).</a:t>
            </a:r>
          </a:p>
          <a:p>
            <a:pPr algn="ctr">
              <a:spcBef>
                <a:spcPct val="50000"/>
              </a:spcBef>
            </a:pPr>
            <a:r>
              <a:rPr lang="en-GB" sz="1600" dirty="0"/>
              <a:t>Gomez-</a:t>
            </a:r>
            <a:r>
              <a:rPr lang="en-GB" sz="1600" dirty="0" err="1"/>
              <a:t>Baya</a:t>
            </a:r>
            <a:r>
              <a:rPr lang="en-GB" sz="1600" dirty="0"/>
              <a:t>, D. and A. M. Lucia-</a:t>
            </a:r>
            <a:r>
              <a:rPr lang="en-GB" sz="1600" dirty="0" err="1"/>
              <a:t>Casademunt</a:t>
            </a:r>
            <a:r>
              <a:rPr lang="en-GB" sz="1600" dirty="0"/>
              <a:t> (2018). </a:t>
            </a:r>
            <a:r>
              <a:rPr lang="en-GB" sz="1600" i="1" dirty="0"/>
              <a:t>"A self-determination theory approach to health and well-being in the workplace.”</a:t>
            </a:r>
            <a:r>
              <a:rPr lang="en-GB" sz="1600" dirty="0"/>
              <a:t> </a:t>
            </a:r>
            <a:r>
              <a:rPr lang="en-GB" sz="1600" u="sng" dirty="0"/>
              <a:t> J </a:t>
            </a:r>
            <a:r>
              <a:rPr lang="en-GB" sz="1600" u="sng" dirty="0" err="1"/>
              <a:t>Appl</a:t>
            </a:r>
            <a:r>
              <a:rPr lang="en-GB" sz="1600" u="sng" dirty="0"/>
              <a:t> Soc </a:t>
            </a:r>
            <a:r>
              <a:rPr lang="en-GB" sz="1600" u="sng" dirty="0" err="1"/>
              <a:t>Psychol</a:t>
            </a:r>
            <a:r>
              <a:rPr lang="en-GB" sz="1600" dirty="0"/>
              <a:t>  48(5): 269-283.</a:t>
            </a:r>
          </a:p>
        </p:txBody>
      </p:sp>
      <p:pic>
        <p:nvPicPr>
          <p:cNvPr id="4" name="Picture 3">
            <a:extLst>
              <a:ext uri="{FF2B5EF4-FFF2-40B4-BE49-F238E27FC236}">
                <a16:creationId xmlns:a16="http://schemas.microsoft.com/office/drawing/2014/main" id="{C7B2F5E8-506F-AC4F-AD91-E337A15252B7}"/>
              </a:ext>
            </a:extLst>
          </p:cNvPr>
          <p:cNvPicPr>
            <a:picLocks noChangeAspect="1"/>
          </p:cNvPicPr>
          <p:nvPr/>
        </p:nvPicPr>
        <p:blipFill>
          <a:blip r:embed="rId3"/>
          <a:stretch>
            <a:fillRect/>
          </a:stretch>
        </p:blipFill>
        <p:spPr>
          <a:xfrm>
            <a:off x="147114" y="1613905"/>
            <a:ext cx="3152226" cy="2908933"/>
          </a:xfrm>
          <a:prstGeom prst="rect">
            <a:avLst/>
          </a:prstGeom>
        </p:spPr>
      </p:pic>
    </p:spTree>
    <p:extLst>
      <p:ext uri="{BB962C8B-B14F-4D97-AF65-F5344CB8AC3E}">
        <p14:creationId xmlns:p14="http://schemas.microsoft.com/office/powerpoint/2010/main" val="320096922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0A6CB8EE-CC7D-BF48-B0EB-87D973E03F63}"/>
              </a:ext>
            </a:extLst>
          </p:cNvPr>
          <p:cNvSpPr>
            <a:spLocks noGrp="1" noChangeArrowheads="1"/>
          </p:cNvSpPr>
          <p:nvPr>
            <p:ph type="title"/>
          </p:nvPr>
        </p:nvSpPr>
        <p:spPr>
          <a:xfrm>
            <a:off x="1363151" y="332656"/>
            <a:ext cx="6305332" cy="1055077"/>
          </a:xfrm>
          <a:noFill/>
          <a:ln/>
        </p:spPr>
        <p:txBody>
          <a:bodyPr vert="horz" wrap="square" lIns="84992" tIns="42497" rIns="84992" bIns="42497" numCol="1" anchor="ctr" anchorCtr="0" compatLnSpc="1">
            <a:prstTxWarp prst="textNoShape">
              <a:avLst/>
            </a:prstTxWarp>
          </a:bodyPr>
          <a:lstStyle/>
          <a:p>
            <a:r>
              <a:rPr lang="en-GB" altLang="en-US" dirty="0"/>
              <a:t>work-life balance?</a:t>
            </a:r>
          </a:p>
        </p:txBody>
      </p:sp>
      <p:sp>
        <p:nvSpPr>
          <p:cNvPr id="226308" name="Rectangle 4">
            <a:extLst>
              <a:ext uri="{FF2B5EF4-FFF2-40B4-BE49-F238E27FC236}">
                <a16:creationId xmlns:a16="http://schemas.microsoft.com/office/drawing/2014/main" id="{C56F066A-480E-5443-BDEE-D317F579FABE}"/>
              </a:ext>
            </a:extLst>
          </p:cNvPr>
          <p:cNvSpPr>
            <a:spLocks noGrp="1" noChangeArrowheads="1"/>
          </p:cNvSpPr>
          <p:nvPr>
            <p:ph type="body" sz="half" idx="2"/>
          </p:nvPr>
        </p:nvSpPr>
        <p:spPr>
          <a:xfrm>
            <a:off x="3131841" y="1459741"/>
            <a:ext cx="6012160" cy="4066181"/>
          </a:xfrm>
          <a:noFill/>
          <a:ln/>
        </p:spPr>
        <p:txBody>
          <a:bodyPr vert="horz" wrap="square" lIns="84992" tIns="42497" rIns="84992" bIns="42497" numCol="1" anchor="t" anchorCtr="0" compatLnSpc="1">
            <a:prstTxWarp prst="textNoShape">
              <a:avLst/>
            </a:prstTxWarp>
          </a:bodyPr>
          <a:lstStyle/>
          <a:p>
            <a:pPr marL="436696" indent="-436696">
              <a:buSzTx/>
              <a:buFont typeface="Wingdings" pitchFamily="2" charset="2"/>
              <a:buChar char="v"/>
            </a:pPr>
            <a:r>
              <a:rPr lang="en-GB" altLang="en-US" sz="2600" dirty="0"/>
              <a:t>how many hours a week are you working at your job?</a:t>
            </a:r>
          </a:p>
          <a:p>
            <a:pPr marL="436696" indent="-436696">
              <a:buSzTx/>
              <a:buFont typeface="Wingdings" pitchFamily="2" charset="2"/>
              <a:buChar char="v"/>
            </a:pPr>
            <a:r>
              <a:rPr lang="en-GB" altLang="en-US" sz="2600" dirty="0"/>
              <a:t>how many hours a week would you like to be working at your job?</a:t>
            </a:r>
          </a:p>
          <a:p>
            <a:pPr marL="436696" indent="-436696">
              <a:buSzTx/>
              <a:buFont typeface="Wingdings" pitchFamily="2" charset="2"/>
              <a:buChar char="v"/>
            </a:pPr>
            <a:r>
              <a:rPr lang="en-GB" altLang="en-US" sz="2600" dirty="0"/>
              <a:t>3 hour or more difference weekly is </a:t>
            </a:r>
            <a:r>
              <a:rPr lang="en-GB" altLang="en-US" sz="2700" dirty="0"/>
              <a:t>associated with less life satisfaction</a:t>
            </a:r>
          </a:p>
          <a:p>
            <a:pPr marL="436696" indent="-436696">
              <a:buSzTx/>
              <a:buFont typeface="Wingdings" pitchFamily="2" charset="2"/>
              <a:buChar char="v"/>
            </a:pPr>
            <a:r>
              <a:rPr lang="en-GB" altLang="en-US" sz="2700" dirty="0"/>
              <a:t>how do you score and is there anything it might be helpful to do about your current situation?</a:t>
            </a:r>
          </a:p>
        </p:txBody>
      </p:sp>
      <p:sp>
        <p:nvSpPr>
          <p:cNvPr id="226309" name="Line 5">
            <a:extLst>
              <a:ext uri="{FF2B5EF4-FFF2-40B4-BE49-F238E27FC236}">
                <a16:creationId xmlns:a16="http://schemas.microsoft.com/office/drawing/2014/main" id="{065A9354-F8F8-9E44-9369-FD7BB30B1748}"/>
              </a:ext>
            </a:extLst>
          </p:cNvPr>
          <p:cNvSpPr>
            <a:spLocks noChangeShapeType="1"/>
          </p:cNvSpPr>
          <p:nvPr/>
        </p:nvSpPr>
        <p:spPr bwMode="auto">
          <a:xfrm>
            <a:off x="662836" y="5805264"/>
            <a:ext cx="770596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0" name="Text Box 6">
            <a:extLst>
              <a:ext uri="{FF2B5EF4-FFF2-40B4-BE49-F238E27FC236}">
                <a16:creationId xmlns:a16="http://schemas.microsoft.com/office/drawing/2014/main" id="{46F3DD2A-2924-D641-9112-9FD58F5ACDF3}"/>
              </a:ext>
            </a:extLst>
          </p:cNvPr>
          <p:cNvSpPr txBox="1">
            <a:spLocks noChangeArrowheads="1"/>
          </p:cNvSpPr>
          <p:nvPr/>
        </p:nvSpPr>
        <p:spPr bwMode="auto">
          <a:xfrm>
            <a:off x="107504" y="6084585"/>
            <a:ext cx="88166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600" dirty="0"/>
              <a:t>Headey, B. and R. </a:t>
            </a:r>
            <a:r>
              <a:rPr lang="en-GB" sz="1600" dirty="0" err="1"/>
              <a:t>Muffels</a:t>
            </a:r>
            <a:r>
              <a:rPr lang="en-GB" sz="1600" dirty="0"/>
              <a:t> (2018).  </a:t>
            </a:r>
            <a:r>
              <a:rPr lang="en-GB" sz="1600" i="1" dirty="0"/>
              <a:t>"A theory of life satisfaction dynamics: stability, change and volatility in 25-year life trajectories in Germany."  </a:t>
            </a:r>
            <a:r>
              <a:rPr lang="en-GB" sz="1600" u="sng" dirty="0"/>
              <a:t>Social Indicators Research</a:t>
            </a:r>
            <a:r>
              <a:rPr lang="en-GB" sz="1600" dirty="0"/>
              <a:t> 140(2): 837-866.</a:t>
            </a:r>
          </a:p>
        </p:txBody>
      </p:sp>
      <p:pic>
        <p:nvPicPr>
          <p:cNvPr id="33" name="Online Image Placeholder 32" descr="A picture containing scale, device, sky&#10;&#10;Description automatically generated">
            <a:extLst>
              <a:ext uri="{FF2B5EF4-FFF2-40B4-BE49-F238E27FC236}">
                <a16:creationId xmlns:a16="http://schemas.microsoft.com/office/drawing/2014/main" id="{D278FF0D-06CE-B14C-BE1A-C6D908EC58F8}"/>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7862" y="2104177"/>
            <a:ext cx="2983978" cy="2476951"/>
          </a:xfrm>
        </p:spPr>
      </p:pic>
    </p:spTree>
    <p:extLst>
      <p:ext uri="{BB962C8B-B14F-4D97-AF65-F5344CB8AC3E}">
        <p14:creationId xmlns:p14="http://schemas.microsoft.com/office/powerpoint/2010/main" val="367579529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dirty="0">
                <a:effectLst>
                  <a:outerShdw blurRad="50800" dist="38100" dir="2700000" algn="tl" rotWithShape="0">
                    <a:prstClr val="black">
                      <a:alpha val="40000"/>
                    </a:prstClr>
                  </a:outerShdw>
                </a:effectLst>
              </a:rPr>
              <a:t>general orientation </a:t>
            </a:r>
          </a:p>
        </p:txBody>
      </p:sp>
      <p:sp>
        <p:nvSpPr>
          <p:cNvPr id="147459" name="Rectangle 3"/>
          <p:cNvSpPr>
            <a:spLocks noGrp="1" noRot="1" noChangeArrowheads="1"/>
          </p:cNvSpPr>
          <p:nvPr>
            <p:ph type="body" sz="half" idx="3"/>
          </p:nvPr>
        </p:nvSpPr>
        <p:spPr>
          <a:xfrm>
            <a:off x="3707904" y="1340772"/>
            <a:ext cx="5328592" cy="5175441"/>
          </a:xfrm>
        </p:spPr>
        <p:txBody>
          <a:bodyPr lIns="92075" tIns="46038" rIns="92075" bIns="46038"/>
          <a:lstStyle/>
          <a:p>
            <a:pPr marL="579438" indent="-571500" eaLnBrk="1" hangingPunct="1">
              <a:lnSpc>
                <a:spcPct val="90000"/>
              </a:lnSpc>
              <a:buSzPct val="110000"/>
              <a:buFont typeface="Wingdings" pitchFamily="2" charset="2"/>
              <a:buChar char="ü"/>
              <a:tabLst>
                <a:tab pos="571500" algn="l"/>
              </a:tabLst>
              <a:defRPr/>
            </a:pPr>
            <a:r>
              <a:rPr lang="en-US" dirty="0">
                <a:solidFill>
                  <a:schemeClr val="accent3"/>
                </a:solidFill>
                <a:effectLst>
                  <a:outerShdw blurRad="50800" dist="38100" dir="2700000" algn="tl" rotWithShape="0">
                    <a:prstClr val="black">
                      <a:alpha val="40000"/>
                    </a:prstClr>
                  </a:outerShdw>
                </a:effectLst>
              </a:rPr>
              <a:t>work &amp; S-DT needs – satisfaction &amp; frustration both important</a:t>
            </a:r>
          </a:p>
          <a:p>
            <a:pPr marL="579438" indent="-571500" eaLnBrk="1" hangingPunct="1">
              <a:lnSpc>
                <a:spcPct val="90000"/>
              </a:lnSpc>
              <a:buSzPct val="110000"/>
              <a:buNone/>
              <a:tabLst>
                <a:tab pos="571500" algn="l"/>
              </a:tabLst>
              <a:defRPr/>
            </a:pPr>
            <a:r>
              <a:rPr lang="en-US" sz="800" dirty="0">
                <a:effectLst>
                  <a:outerShdw blurRad="50800" dist="38100" dir="2700000" algn="tl" rotWithShape="0">
                    <a:prstClr val="black">
                      <a:alpha val="40000"/>
                    </a:prstClr>
                  </a:outerShdw>
                </a:effectLst>
              </a:rPr>
              <a:t> </a:t>
            </a:r>
          </a:p>
          <a:p>
            <a:pPr marL="579438" indent="-571500" eaLnBrk="1" hangingPunct="1">
              <a:lnSpc>
                <a:spcPct val="90000"/>
              </a:lnSpc>
              <a:buSzPct val="110000"/>
              <a:buFont typeface="Wingdings" pitchFamily="2" charset="2"/>
              <a:buChar char="ü"/>
              <a:tabLst>
                <a:tab pos="571500" algn="l"/>
              </a:tabLst>
              <a:defRPr/>
            </a:pPr>
            <a:r>
              <a:rPr lang="en-US" dirty="0">
                <a:solidFill>
                  <a:schemeClr val="accent3"/>
                </a:solidFill>
                <a:effectLst>
                  <a:outerShdw blurRad="50800" dist="38100" dir="2700000" algn="tl" rotWithShape="0">
                    <a:prstClr val="black">
                      <a:alpha val="40000"/>
                    </a:prstClr>
                  </a:outerShdw>
                </a:effectLst>
              </a:rPr>
              <a:t>work-life balance – within three hours </a:t>
            </a:r>
            <a:endParaRPr lang="en-US" sz="3600" dirty="0">
              <a:solidFill>
                <a:schemeClr val="accent3"/>
              </a:solidFill>
              <a:effectLst>
                <a:outerShdw blurRad="50800" dist="38100" dir="2700000" algn="tl" rotWithShape="0">
                  <a:prstClr val="black">
                    <a:alpha val="40000"/>
                  </a:prstClr>
                </a:outerShdw>
              </a:effectLst>
            </a:endParaRPr>
          </a:p>
          <a:p>
            <a:pPr marL="7938" indent="354013" eaLnBrk="1" hangingPunct="1">
              <a:lnSpc>
                <a:spcPct val="90000"/>
              </a:lnSpc>
              <a:buClr>
                <a:srgbClr val="CC66FF"/>
              </a:buClr>
              <a:buSzPct val="110000"/>
              <a:buFont typeface="Wingdings 2" pitchFamily="18" charset="2"/>
              <a:buNone/>
              <a:tabLst>
                <a:tab pos="571500" algn="l"/>
              </a:tabLst>
              <a:defRPr/>
            </a:pPr>
            <a:endParaRPr lang="en-US" sz="800" i="1" dirty="0">
              <a:effectLst>
                <a:outerShdw blurRad="50800" dist="38100" dir="2700000" algn="tl" rotWithShape="0">
                  <a:prstClr val="black">
                    <a:alpha val="40000"/>
                  </a:prstClr>
                </a:outerShdw>
              </a:effectLst>
            </a:endParaRPr>
          </a:p>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VIA</a:t>
            </a:r>
            <a:r>
              <a:rPr lang="en-US" dirty="0">
                <a:effectLst>
                  <a:outerShdw blurRad="50800" dist="38100" dir="2700000" algn="tl" rotWithShape="0">
                    <a:prstClr val="black">
                      <a:alpha val="40000"/>
                    </a:prstClr>
                  </a:outerShdw>
                </a:effectLst>
              </a:rPr>
              <a:t> strengths use &amp;    	job selection/crafting</a:t>
            </a:r>
          </a:p>
          <a:p>
            <a:pPr marL="7938" indent="0" eaLnBrk="1" hangingPunct="1">
              <a:lnSpc>
                <a:spcPct val="90000"/>
              </a:lnSpc>
              <a:buSzPct val="110000"/>
              <a:buNone/>
              <a:tabLst>
                <a:tab pos="571500" algn="l"/>
              </a:tabLst>
              <a:defRPr/>
            </a:pPr>
            <a:endParaRPr lang="en-US" sz="800" dirty="0">
              <a:effectLst>
                <a:outerShdw blurRad="50800" dist="38100" dir="2700000" algn="tl" rotWithShape="0">
                  <a:prstClr val="black">
                    <a:alpha val="40000"/>
                  </a:prstClr>
                </a:outerShdw>
              </a:effectLst>
            </a:endParaRPr>
          </a:p>
          <a:p>
            <a:pPr marL="7938" indent="354013" eaLnBrk="1" hangingPunct="1">
              <a:lnSpc>
                <a:spcPct val="90000"/>
              </a:lnSpc>
              <a:buSzPct val="110000"/>
              <a:buFont typeface="Wingdings" pitchFamily="2" charset="2"/>
              <a:buChar char="Ø"/>
              <a:tabLst>
                <a:tab pos="349250" algn="l"/>
                <a:tab pos="571500" algn="l"/>
              </a:tabLst>
              <a:defRPr/>
            </a:pPr>
            <a:r>
              <a:rPr lang="en-US" dirty="0">
                <a:effectLst>
                  <a:outerShdw blurRad="50800" dist="38100" dir="2700000" algn="tl" rotWithShape="0">
                    <a:prstClr val="black">
                      <a:alpha val="40000"/>
                    </a:prstClr>
                  </a:outerShdw>
                </a:effectLst>
              </a:rPr>
              <a:t> 	Anders Ericsson’s 			‘deliberate practice’</a:t>
            </a:r>
          </a:p>
          <a:p>
            <a:pPr marL="0" indent="0" eaLnBrk="1" hangingPunct="1">
              <a:lnSpc>
                <a:spcPct val="90000"/>
              </a:lnSpc>
              <a:buSzPct val="110000"/>
              <a:buFont typeface="Wingdings" pitchFamily="2" charset="2"/>
              <a:buNone/>
              <a:tabLst>
                <a:tab pos="533400" algn="l"/>
              </a:tabLst>
              <a:defRPr/>
            </a:pPr>
            <a:endParaRPr lang="en-US" sz="800" dirty="0">
              <a:effectLst>
                <a:outerShdw blurRad="50800" dist="38100" dir="2700000" algn="tl" rotWithShape="0">
                  <a:prstClr val="black">
                    <a:alpha val="40000"/>
                  </a:prstClr>
                </a:outerShdw>
              </a:effectLst>
            </a:endParaRPr>
          </a:p>
          <a:p>
            <a:pPr marL="0" indent="0" eaLnBrk="1" hangingPunct="1">
              <a:lnSpc>
                <a:spcPct val="90000"/>
              </a:lnSpc>
              <a:buSzPct val="110000"/>
              <a:buNone/>
              <a:tabLst>
                <a:tab pos="533400" algn="l"/>
              </a:tabLst>
              <a:defRPr/>
            </a:pPr>
            <a:endParaRPr lang="en-US" sz="1400" dirty="0">
              <a:effectLst>
                <a:outerShdw blurRad="50800" dist="38100" dir="2700000" algn="tl" rotWithShape="0">
                  <a:prstClr val="black">
                    <a:alpha val="40000"/>
                  </a:prstClr>
                </a:outerShdw>
              </a:effectLst>
            </a:endParaRPr>
          </a:p>
        </p:txBody>
      </p:sp>
      <p:sp>
        <p:nvSpPr>
          <p:cNvPr id="7172" name="Line 4"/>
          <p:cNvSpPr>
            <a:spLocks noChangeShapeType="1"/>
          </p:cNvSpPr>
          <p:nvPr/>
        </p:nvSpPr>
        <p:spPr bwMode="auto">
          <a:xfrm>
            <a:off x="1152190" y="6669360"/>
            <a:ext cx="683986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9" name="Object 3">
            <a:extLst>
              <a:ext uri="{FF2B5EF4-FFF2-40B4-BE49-F238E27FC236}">
                <a16:creationId xmlns:a16="http://schemas.microsoft.com/office/drawing/2014/main" id="{BADDE380-DF70-E44E-949C-2D32D2165AA2}"/>
              </a:ext>
            </a:extLst>
          </p:cNvPr>
          <p:cNvGraphicFramePr>
            <a:graphicFrameLocks noGrp="1"/>
          </p:cNvGraphicFramePr>
          <p:nvPr>
            <p:ph sz="half" idx="1"/>
          </p:nvPr>
        </p:nvGraphicFramePr>
        <p:xfrm>
          <a:off x="179512" y="1700809"/>
          <a:ext cx="3456384" cy="3960439"/>
        </p:xfrm>
        <a:graphic>
          <a:graphicData uri="http://schemas.openxmlformats.org/presentationml/2006/ole">
            <mc:AlternateContent xmlns:mc="http://schemas.openxmlformats.org/markup-compatibility/2006">
              <mc:Choice xmlns:v="urn:schemas-microsoft-com:vml" Requires="v">
                <p:oleObj spid="_x0000_s73736" name="Lotus SmartPics Image" r:id="rId3" imgW="30543500" imgH="35128200" progId="LotusSmartPicsImage">
                  <p:embed/>
                </p:oleObj>
              </mc:Choice>
              <mc:Fallback>
                <p:oleObj name="Lotus SmartPics Image" r:id="rId3" imgW="30543500" imgH="35128200" progId="LotusSmartPicsImage">
                  <p:embed/>
                  <p:pic>
                    <p:nvPicPr>
                      <p:cNvPr id="9" name="Object 3">
                        <a:extLst>
                          <a:ext uri="{FF2B5EF4-FFF2-40B4-BE49-F238E27FC236}">
                            <a16:creationId xmlns:a16="http://schemas.microsoft.com/office/drawing/2014/main" id="{BADDE380-DF70-E44E-949C-2D32D2165AA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00809"/>
                        <a:ext cx="3456384" cy="3960439"/>
                      </a:xfrm>
                      <a:prstGeom prst="rect">
                        <a:avLst/>
                      </a:prstGeom>
                      <a:solidFill>
                        <a:schemeClr val="accent2"/>
                      </a:solidFill>
                      <a:ln>
                        <a:noFill/>
                      </a:ln>
                      <a:effectLst/>
                    </p:spPr>
                  </p:pic>
                </p:oleObj>
              </mc:Fallback>
            </mc:AlternateContent>
          </a:graphicData>
        </a:graphic>
      </p:graphicFrame>
    </p:spTree>
    <p:extLst>
      <p:ext uri="{BB962C8B-B14F-4D97-AF65-F5344CB8AC3E}">
        <p14:creationId xmlns:p14="http://schemas.microsoft.com/office/powerpoint/2010/main" val="412442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35896" y="1052736"/>
            <a:ext cx="5436096" cy="5532195"/>
          </a:xfrm>
        </p:spPr>
        <p:txBody>
          <a:bodyPr/>
          <a:lstStyle/>
          <a:p>
            <a:pPr marL="514350" indent="-514350">
              <a:buSzPct val="90000"/>
              <a:buFont typeface="+mj-lt"/>
              <a:buAutoNum type="arabicPeriod"/>
            </a:pPr>
            <a:r>
              <a:rPr lang="en-US" sz="2800" i="1" spc="-50" dirty="0"/>
              <a:t>values, self-determination</a:t>
            </a:r>
            <a:endParaRPr lang="en-US" sz="200" i="1" dirty="0"/>
          </a:p>
          <a:p>
            <a:pPr marL="514350" indent="-514350">
              <a:buSzPct val="90000"/>
              <a:buFont typeface="+mj-lt"/>
              <a:buAutoNum type="arabicPeriod" startAt="2"/>
            </a:pPr>
            <a:r>
              <a:rPr lang="en-US" sz="2800" i="1" dirty="0"/>
              <a:t>mindset, exercise &amp; sleep</a:t>
            </a:r>
            <a:endParaRPr lang="en-US" sz="200" i="1" dirty="0"/>
          </a:p>
          <a:p>
            <a:pPr marL="514350" indent="-514350">
              <a:buSzPct val="90000"/>
              <a:buFont typeface="+mj-lt"/>
              <a:buAutoNum type="arabicPeriod" startAt="3"/>
            </a:pPr>
            <a:r>
              <a:rPr lang="en-US" sz="2800" i="1" dirty="0"/>
              <a:t>willpower, diet, dependencies</a:t>
            </a:r>
          </a:p>
          <a:p>
            <a:pPr marL="0" indent="0">
              <a:buSzPct val="90000"/>
              <a:buNone/>
            </a:pPr>
            <a:endParaRPr lang="en-US" sz="200" i="1" dirty="0"/>
          </a:p>
          <a:p>
            <a:pPr marL="514350" indent="-514350">
              <a:buSzPct val="90000"/>
              <a:buFont typeface="+mj-lt"/>
              <a:buAutoNum type="arabicPeriod" startAt="4"/>
            </a:pPr>
            <a:r>
              <a:rPr lang="en-US" sz="2800" i="1" spc="-50" dirty="0" err="1"/>
              <a:t>mindbus</a:t>
            </a:r>
            <a:r>
              <a:rPr lang="en-US" sz="2800" i="1" spc="-50" dirty="0"/>
              <a:t> &amp; coping responses</a:t>
            </a:r>
          </a:p>
          <a:p>
            <a:pPr marL="0" indent="0">
              <a:buSzPct val="90000"/>
              <a:buNone/>
            </a:pPr>
            <a:endParaRPr lang="en-US" sz="200" i="1" dirty="0"/>
          </a:p>
          <a:p>
            <a:pPr marL="514350" indent="-514350">
              <a:buSzPct val="90000"/>
              <a:buFont typeface="+mj-lt"/>
              <a:buAutoNum type="arabicPeriod" startAt="5"/>
            </a:pPr>
            <a:r>
              <a:rPr lang="en-US" sz="2800" i="1" dirty="0"/>
              <a:t>savouring &amp; gratitude</a:t>
            </a:r>
          </a:p>
          <a:p>
            <a:pPr marL="0" indent="0">
              <a:buSzPct val="90000"/>
              <a:buNone/>
            </a:pPr>
            <a:endParaRPr lang="en-US" sz="200" i="1" dirty="0"/>
          </a:p>
          <a:p>
            <a:pPr marL="514350" indent="-514350">
              <a:buSzPct val="90000"/>
              <a:buFont typeface="+mj-lt"/>
              <a:buAutoNum type="arabicPeriod" startAt="6"/>
            </a:pPr>
            <a:r>
              <a:rPr lang="en-US" sz="2800" i="1" dirty="0"/>
              <a:t>work, strengths, expertise</a:t>
            </a:r>
          </a:p>
          <a:p>
            <a:pPr marL="0" indent="0">
              <a:buSzPct val="90000"/>
              <a:buNone/>
            </a:pPr>
            <a:endParaRPr lang="en-US" sz="200" i="1" dirty="0"/>
          </a:p>
          <a:p>
            <a:pPr marL="514350" indent="-514350">
              <a:buSzPct val="90000"/>
              <a:buFont typeface="+mj-lt"/>
              <a:buAutoNum type="arabicPeriod" startAt="7"/>
            </a:pPr>
            <a:r>
              <a:rPr lang="en-US" sz="2800" i="1" spc="-50" dirty="0" err="1"/>
              <a:t>dunbar</a:t>
            </a:r>
            <a:r>
              <a:rPr lang="en-US" sz="2800" i="1" spc="-50" dirty="0"/>
              <a:t>, roles, needs, dyads </a:t>
            </a:r>
          </a:p>
          <a:p>
            <a:pPr marL="0" indent="0">
              <a:buSzPct val="90000"/>
              <a:buNone/>
            </a:pPr>
            <a:endParaRPr lang="en-US" sz="200" i="1" dirty="0"/>
          </a:p>
          <a:p>
            <a:pPr marL="514350" indent="-514350">
              <a:buSzPct val="90000"/>
              <a:buFont typeface="+mj-lt"/>
              <a:buAutoNum type="arabicPeriod" startAt="8"/>
            </a:pPr>
            <a:r>
              <a:rPr lang="en-US" sz="2800" i="1" spc="-50" dirty="0"/>
              <a:t>nourishing, conflict, wisdom</a:t>
            </a:r>
          </a:p>
          <a:p>
            <a:pPr marL="0" indent="0">
              <a:buSzPct val="90000"/>
              <a:buNone/>
            </a:pPr>
            <a:endParaRPr lang="en-US" sz="200" i="1" spc="-50" dirty="0"/>
          </a:p>
          <a:p>
            <a:pPr marL="514350" indent="-514350">
              <a:buSzPct val="90000"/>
              <a:buFont typeface="+mj-lt"/>
              <a:buAutoNum type="arabicPeriod" startAt="9"/>
            </a:pPr>
            <a:r>
              <a:rPr lang="en-US" sz="2800" i="1" spc="-50" dirty="0"/>
              <a:t>groups, weak ties, resonance</a:t>
            </a:r>
          </a:p>
          <a:p>
            <a:pPr marL="0" indent="0">
              <a:buSzPct val="90000"/>
              <a:buNone/>
            </a:pPr>
            <a:endParaRPr lang="en-US" sz="200" i="1" spc="-50" dirty="0"/>
          </a:p>
          <a:p>
            <a:pPr marL="514350" indent="-514350">
              <a:buSzPct val="90000"/>
              <a:buFont typeface="+mj-lt"/>
              <a:buAutoNum type="arabicPeriod" startAt="10"/>
            </a:pPr>
            <a:r>
              <a:rPr lang="en-US" sz="2800" i="1" spc="-50" dirty="0"/>
              <a:t>review &amp; stepping forward</a:t>
            </a:r>
          </a:p>
          <a:p>
            <a:pPr marL="514350" indent="-514350">
              <a:buSzPct val="90000"/>
              <a:buFont typeface="+mj-lt"/>
              <a:buAutoNum type="arabicPeriod" startAt="10"/>
            </a:pPr>
            <a:endParaRPr lang="en-US" sz="2800" i="1" spc="-50" dirty="0"/>
          </a:p>
        </p:txBody>
      </p:sp>
      <p:pic>
        <p:nvPicPr>
          <p:cNvPr id="7" name="Picture 6"/>
          <p:cNvPicPr>
            <a:picLocks noChangeAspect="1"/>
          </p:cNvPicPr>
          <p:nvPr/>
        </p:nvPicPr>
        <p:blipFill>
          <a:blip r:embed="rId2"/>
          <a:stretch>
            <a:fillRect/>
          </a:stretch>
        </p:blipFill>
        <p:spPr>
          <a:xfrm>
            <a:off x="329202" y="1368152"/>
            <a:ext cx="3162678" cy="4653136"/>
          </a:xfrm>
          <a:prstGeom prst="rect">
            <a:avLst/>
          </a:prstGeom>
        </p:spPr>
      </p:pic>
      <p:sp>
        <p:nvSpPr>
          <p:cNvPr id="9" name="Line 4"/>
          <p:cNvSpPr>
            <a:spLocks noChangeShapeType="1"/>
          </p:cNvSpPr>
          <p:nvPr/>
        </p:nvSpPr>
        <p:spPr bwMode="auto">
          <a:xfrm>
            <a:off x="1152190" y="6741368"/>
            <a:ext cx="683986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Rectangle 2"/>
          <p:cNvSpPr>
            <a:spLocks noGrp="1" noRot="1" noChangeArrowheads="1"/>
          </p:cNvSpPr>
          <p:nvPr>
            <p:ph type="title"/>
          </p:nvPr>
        </p:nvSpPr>
        <p:spPr>
          <a:xfrm>
            <a:off x="323528" y="260648"/>
            <a:ext cx="8497192" cy="710952"/>
          </a:xfrm>
        </p:spPr>
        <p:txBody>
          <a:bodyPr lIns="92075" tIns="46037" rIns="92075" bIns="46037" anchor="b"/>
          <a:lstStyle/>
          <a:p>
            <a:pPr algn="ctr" eaLnBrk="1" hangingPunct="1">
              <a:defRPr/>
            </a:pPr>
            <a:r>
              <a:rPr lang="en-US" sz="4400" i="1" dirty="0">
                <a:effectLst>
                  <a:outerShdw blurRad="50800" dist="38100" dir="2700000" algn="tl" rotWithShape="0">
                    <a:prstClr val="black">
                      <a:alpha val="40000"/>
                    </a:prstClr>
                  </a:outerShdw>
                </a:effectLst>
                <a:latin typeface="+mn-lt"/>
              </a:rPr>
              <a:t>course outline/our journey </a:t>
            </a:r>
          </a:p>
        </p:txBody>
      </p:sp>
    </p:spTree>
    <p:extLst>
      <p:ext uri="{BB962C8B-B14F-4D97-AF65-F5344CB8AC3E}">
        <p14:creationId xmlns:p14="http://schemas.microsoft.com/office/powerpoint/2010/main" val="3157864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0A6CB8EE-CC7D-BF48-B0EB-87D973E03F63}"/>
              </a:ext>
            </a:extLst>
          </p:cNvPr>
          <p:cNvSpPr>
            <a:spLocks noGrp="1" noChangeArrowheads="1"/>
          </p:cNvSpPr>
          <p:nvPr>
            <p:ph type="title"/>
          </p:nvPr>
        </p:nvSpPr>
        <p:spPr>
          <a:xfrm>
            <a:off x="0" y="332656"/>
            <a:ext cx="9036496" cy="1296138"/>
          </a:xfrm>
          <a:noFill/>
          <a:ln/>
        </p:spPr>
        <p:txBody>
          <a:bodyPr vert="horz" wrap="square" lIns="84992" tIns="42497" rIns="84992" bIns="42497" numCol="1" anchor="ctr" anchorCtr="0" compatLnSpc="1">
            <a:prstTxWarp prst="textNoShape">
              <a:avLst/>
            </a:prstTxWarp>
          </a:bodyPr>
          <a:lstStyle/>
          <a:p>
            <a:r>
              <a:rPr lang="en-GB" altLang="en-US" dirty="0"/>
              <a:t>2016 </a:t>
            </a:r>
            <a:r>
              <a:rPr lang="en-GB" altLang="en-US" dirty="0" err="1"/>
              <a:t>european</a:t>
            </a:r>
            <a:r>
              <a:rPr lang="en-GB" altLang="en-US" dirty="0"/>
              <a:t> positive psychology conference in angers, </a:t>
            </a:r>
            <a:r>
              <a:rPr lang="en-GB" altLang="en-US" dirty="0" err="1"/>
              <a:t>france</a:t>
            </a:r>
            <a:endParaRPr lang="en-GB" altLang="en-US" dirty="0"/>
          </a:p>
        </p:txBody>
      </p:sp>
      <p:sp>
        <p:nvSpPr>
          <p:cNvPr id="226309" name="Line 5">
            <a:extLst>
              <a:ext uri="{FF2B5EF4-FFF2-40B4-BE49-F238E27FC236}">
                <a16:creationId xmlns:a16="http://schemas.microsoft.com/office/drawing/2014/main" id="{065A9354-F8F8-9E44-9369-FD7BB30B1748}"/>
              </a:ext>
            </a:extLst>
          </p:cNvPr>
          <p:cNvSpPr>
            <a:spLocks noChangeShapeType="1"/>
          </p:cNvSpPr>
          <p:nvPr/>
        </p:nvSpPr>
        <p:spPr bwMode="auto">
          <a:xfrm>
            <a:off x="665266" y="6515968"/>
            <a:ext cx="770596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TextBox 6">
            <a:extLst>
              <a:ext uri="{FF2B5EF4-FFF2-40B4-BE49-F238E27FC236}">
                <a16:creationId xmlns:a16="http://schemas.microsoft.com/office/drawing/2014/main" id="{BBFC3A5F-1904-A34F-BC55-A500A45FF49F}"/>
              </a:ext>
            </a:extLst>
          </p:cNvPr>
          <p:cNvSpPr txBox="1"/>
          <p:nvPr/>
        </p:nvSpPr>
        <p:spPr>
          <a:xfrm>
            <a:off x="2991380" y="1779687"/>
            <a:ext cx="5895563" cy="4524315"/>
          </a:xfrm>
          <a:prstGeom prst="rect">
            <a:avLst/>
          </a:prstGeom>
          <a:noFill/>
        </p:spPr>
        <p:txBody>
          <a:bodyPr wrap="square" rtlCol="0">
            <a:spAutoFit/>
          </a:bodyPr>
          <a:lstStyle/>
          <a:p>
            <a:r>
              <a:rPr lang="en-GB" dirty="0" err="1"/>
              <a:t>Harzer</a:t>
            </a:r>
            <a:r>
              <a:rPr lang="en-GB" dirty="0"/>
              <a:t>, C. and W. Ruch (2016). </a:t>
            </a:r>
            <a:r>
              <a:rPr lang="en-GB" i="1" dirty="0"/>
              <a:t>"Your Strengths are Calling: Preliminary Results of a Web-Based Strengths Intervention to Increase Calling."</a:t>
            </a:r>
            <a:r>
              <a:rPr lang="en-GB" dirty="0"/>
              <a:t> </a:t>
            </a:r>
            <a:r>
              <a:rPr lang="en-GB" u="sng" dirty="0"/>
              <a:t>Journal of Happiness Studies</a:t>
            </a:r>
            <a:r>
              <a:rPr lang="en-GB" dirty="0"/>
              <a:t> </a:t>
            </a:r>
            <a:r>
              <a:rPr lang="en-GB" b="1" dirty="0"/>
              <a:t>17</a:t>
            </a:r>
            <a:r>
              <a:rPr lang="en-GB" dirty="0"/>
              <a:t>(6): 2237-2256.</a:t>
            </a:r>
          </a:p>
          <a:p>
            <a:r>
              <a:rPr lang="en-GB" dirty="0" err="1"/>
              <a:t>Harzer</a:t>
            </a:r>
            <a:r>
              <a:rPr lang="en-GB" dirty="0"/>
              <a:t>, C. (2016</a:t>
            </a:r>
            <a:r>
              <a:rPr lang="en-GB" i="1" dirty="0"/>
              <a:t>). “The </a:t>
            </a:r>
            <a:r>
              <a:rPr lang="en-GB" i="1" dirty="0" err="1"/>
              <a:t>eudaimonics</a:t>
            </a:r>
            <a:r>
              <a:rPr lang="en-GB" i="1" dirty="0"/>
              <a:t> of human strengths: The relations between character strengths and well-being.” </a:t>
            </a:r>
            <a:r>
              <a:rPr lang="en-GB" u="sng" dirty="0"/>
              <a:t>Handbook of </a:t>
            </a:r>
            <a:r>
              <a:rPr lang="en-GB" u="sng" dirty="0" err="1"/>
              <a:t>eudaimonic</a:t>
            </a:r>
            <a:r>
              <a:rPr lang="en-GB" u="sng" dirty="0"/>
              <a:t> wellbeing</a:t>
            </a:r>
            <a:r>
              <a:rPr lang="en-GB" dirty="0"/>
              <a:t>. J. </a:t>
            </a:r>
            <a:r>
              <a:rPr lang="en-GB" dirty="0" err="1"/>
              <a:t>Vittersø</a:t>
            </a:r>
            <a:r>
              <a:rPr lang="en-GB" dirty="0"/>
              <a:t>. Berlin, Germany, Springer.</a:t>
            </a:r>
          </a:p>
          <a:p>
            <a:r>
              <a:rPr lang="en-GB" dirty="0" err="1"/>
              <a:t>Harzer</a:t>
            </a:r>
            <a:r>
              <a:rPr lang="en-GB" dirty="0"/>
              <a:t>, C. and W. Ruch (2015). </a:t>
            </a:r>
            <a:r>
              <a:rPr lang="en-GB" i="1" dirty="0"/>
              <a:t>"The relationships of character strengths with coping, work-related stress, and job satisfaction."</a:t>
            </a:r>
            <a:r>
              <a:rPr lang="en-GB" dirty="0"/>
              <a:t> </a:t>
            </a:r>
            <a:r>
              <a:rPr lang="en-GB" u="sng" dirty="0"/>
              <a:t>Front </a:t>
            </a:r>
            <a:r>
              <a:rPr lang="en-GB" u="sng" dirty="0" err="1"/>
              <a:t>Psychol</a:t>
            </a:r>
            <a:r>
              <a:rPr lang="en-GB" dirty="0"/>
              <a:t> </a:t>
            </a:r>
            <a:r>
              <a:rPr lang="en-GB" b="1" dirty="0"/>
              <a:t>6</a:t>
            </a:r>
            <a:r>
              <a:rPr lang="en-GB" dirty="0"/>
              <a:t>: 165.</a:t>
            </a:r>
          </a:p>
          <a:p>
            <a:r>
              <a:rPr lang="en-GB" dirty="0"/>
              <a:t>Ruch, W., et al. (2014). </a:t>
            </a:r>
            <a:r>
              <a:rPr lang="en-GB" i="1" dirty="0"/>
              <a:t>"The Character Strengths Rating Form (CSRF): Development and initial assessment of a 24-item rating scale to assess character strengths</a:t>
            </a:r>
            <a:r>
              <a:rPr lang="en-GB" dirty="0"/>
              <a:t>." </a:t>
            </a:r>
            <a:r>
              <a:rPr lang="en-GB" u="sng" dirty="0"/>
              <a:t>Personality and Individual Differences</a:t>
            </a:r>
            <a:r>
              <a:rPr lang="en-GB" dirty="0"/>
              <a:t> </a:t>
            </a:r>
            <a:r>
              <a:rPr lang="en-GB" b="1" dirty="0"/>
              <a:t>68</a:t>
            </a:r>
            <a:r>
              <a:rPr lang="en-GB" dirty="0"/>
              <a:t>(Supplement C): 53-58.</a:t>
            </a:r>
          </a:p>
        </p:txBody>
      </p:sp>
      <p:pic>
        <p:nvPicPr>
          <p:cNvPr id="8" name="Picture 7">
            <a:extLst>
              <a:ext uri="{FF2B5EF4-FFF2-40B4-BE49-F238E27FC236}">
                <a16:creationId xmlns:a16="http://schemas.microsoft.com/office/drawing/2014/main" id="{FF762F34-F566-8B4E-9C6A-EFCB5C9887C3}"/>
              </a:ext>
            </a:extLst>
          </p:cNvPr>
          <p:cNvPicPr>
            <a:picLocks noChangeAspect="1"/>
          </p:cNvPicPr>
          <p:nvPr/>
        </p:nvPicPr>
        <p:blipFill>
          <a:blip r:embed="rId3"/>
          <a:stretch>
            <a:fillRect/>
          </a:stretch>
        </p:blipFill>
        <p:spPr>
          <a:xfrm>
            <a:off x="257057" y="2296537"/>
            <a:ext cx="2514743" cy="2500615"/>
          </a:xfrm>
          <a:prstGeom prst="rect">
            <a:avLst/>
          </a:prstGeom>
        </p:spPr>
      </p:pic>
      <p:sp>
        <p:nvSpPr>
          <p:cNvPr id="9" name="TextBox 8">
            <a:extLst>
              <a:ext uri="{FF2B5EF4-FFF2-40B4-BE49-F238E27FC236}">
                <a16:creationId xmlns:a16="http://schemas.microsoft.com/office/drawing/2014/main" id="{AB30AAD2-CF3F-8C42-B569-8AE510141CC6}"/>
              </a:ext>
            </a:extLst>
          </p:cNvPr>
          <p:cNvSpPr txBox="1"/>
          <p:nvPr/>
        </p:nvSpPr>
        <p:spPr>
          <a:xfrm>
            <a:off x="438044" y="5013176"/>
            <a:ext cx="2152769" cy="646331"/>
          </a:xfrm>
          <a:prstGeom prst="rect">
            <a:avLst/>
          </a:prstGeom>
          <a:noFill/>
        </p:spPr>
        <p:txBody>
          <a:bodyPr wrap="none" rtlCol="0">
            <a:spAutoFit/>
          </a:bodyPr>
          <a:lstStyle/>
          <a:p>
            <a:pPr algn="ctr"/>
            <a:r>
              <a:rPr lang="en-GB" dirty="0"/>
              <a:t>Prof Willibald Ruch</a:t>
            </a:r>
          </a:p>
          <a:p>
            <a:pPr algn="ctr"/>
            <a:r>
              <a:rPr lang="en-GB" dirty="0"/>
              <a:t>University of Zurich</a:t>
            </a:r>
          </a:p>
        </p:txBody>
      </p:sp>
    </p:spTree>
    <p:extLst>
      <p:ext uri="{BB962C8B-B14F-4D97-AF65-F5344CB8AC3E}">
        <p14:creationId xmlns:p14="http://schemas.microsoft.com/office/powerpoint/2010/main" val="24494851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0A6CB8EE-CC7D-BF48-B0EB-87D973E03F63}"/>
              </a:ext>
            </a:extLst>
          </p:cNvPr>
          <p:cNvSpPr>
            <a:spLocks noGrp="1" noChangeArrowheads="1"/>
          </p:cNvSpPr>
          <p:nvPr>
            <p:ph type="title"/>
          </p:nvPr>
        </p:nvSpPr>
        <p:spPr>
          <a:xfrm>
            <a:off x="72008" y="-99392"/>
            <a:ext cx="9036496" cy="1296138"/>
          </a:xfrm>
          <a:noFill/>
          <a:ln/>
        </p:spPr>
        <p:txBody>
          <a:bodyPr vert="horz" wrap="square" lIns="84992" tIns="42497" rIns="84992" bIns="42497" numCol="1" anchor="ctr" anchorCtr="0" compatLnSpc="1">
            <a:prstTxWarp prst="textNoShape">
              <a:avLst/>
            </a:prstTxWarp>
          </a:bodyPr>
          <a:lstStyle/>
          <a:p>
            <a:r>
              <a:rPr lang="en-GB" altLang="en-US" dirty="0"/>
              <a:t>positive psychology conference</a:t>
            </a:r>
          </a:p>
        </p:txBody>
      </p:sp>
      <p:sp>
        <p:nvSpPr>
          <p:cNvPr id="226309" name="Line 5">
            <a:extLst>
              <a:ext uri="{FF2B5EF4-FFF2-40B4-BE49-F238E27FC236}">
                <a16:creationId xmlns:a16="http://schemas.microsoft.com/office/drawing/2014/main" id="{065A9354-F8F8-9E44-9369-FD7BB30B1748}"/>
              </a:ext>
            </a:extLst>
          </p:cNvPr>
          <p:cNvSpPr>
            <a:spLocks noChangeShapeType="1"/>
          </p:cNvSpPr>
          <p:nvPr/>
        </p:nvSpPr>
        <p:spPr bwMode="auto">
          <a:xfrm>
            <a:off x="737275" y="6669360"/>
            <a:ext cx="770596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 name="Picture 1">
            <a:extLst>
              <a:ext uri="{FF2B5EF4-FFF2-40B4-BE49-F238E27FC236}">
                <a16:creationId xmlns:a16="http://schemas.microsoft.com/office/drawing/2014/main" id="{1DB5953D-54B6-2A49-98F9-CAE3AA39BF84}"/>
              </a:ext>
            </a:extLst>
          </p:cNvPr>
          <p:cNvPicPr>
            <a:picLocks noChangeAspect="1"/>
          </p:cNvPicPr>
          <p:nvPr/>
        </p:nvPicPr>
        <p:blipFill>
          <a:blip r:embed="rId3"/>
          <a:stretch>
            <a:fillRect/>
          </a:stretch>
        </p:blipFill>
        <p:spPr>
          <a:xfrm>
            <a:off x="747242" y="1196746"/>
            <a:ext cx="7686029" cy="5034480"/>
          </a:xfrm>
          <a:prstGeom prst="rect">
            <a:avLst/>
          </a:prstGeom>
        </p:spPr>
      </p:pic>
    </p:spTree>
    <p:extLst>
      <p:ext uri="{BB962C8B-B14F-4D97-AF65-F5344CB8AC3E}">
        <p14:creationId xmlns:p14="http://schemas.microsoft.com/office/powerpoint/2010/main" val="398026311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0A6CB8EE-CC7D-BF48-B0EB-87D973E03F63}"/>
              </a:ext>
            </a:extLst>
          </p:cNvPr>
          <p:cNvSpPr>
            <a:spLocks noGrp="1" noChangeArrowheads="1"/>
          </p:cNvSpPr>
          <p:nvPr>
            <p:ph type="title"/>
          </p:nvPr>
        </p:nvSpPr>
        <p:spPr>
          <a:xfrm>
            <a:off x="72008" y="-99392"/>
            <a:ext cx="9036496" cy="1296138"/>
          </a:xfrm>
          <a:noFill/>
          <a:ln/>
        </p:spPr>
        <p:txBody>
          <a:bodyPr vert="horz" wrap="square" lIns="84992" tIns="42497" rIns="84992" bIns="42497" numCol="1" anchor="ctr" anchorCtr="0" compatLnSpc="1">
            <a:prstTxWarp prst="textNoShape">
              <a:avLst/>
            </a:prstTxWarp>
          </a:bodyPr>
          <a:lstStyle/>
          <a:p>
            <a:r>
              <a:rPr lang="en-GB" altLang="en-US" dirty="0"/>
              <a:t>positive psychology conference</a:t>
            </a:r>
          </a:p>
        </p:txBody>
      </p:sp>
      <p:sp>
        <p:nvSpPr>
          <p:cNvPr id="226309" name="Line 5">
            <a:extLst>
              <a:ext uri="{FF2B5EF4-FFF2-40B4-BE49-F238E27FC236}">
                <a16:creationId xmlns:a16="http://schemas.microsoft.com/office/drawing/2014/main" id="{065A9354-F8F8-9E44-9369-FD7BB30B1748}"/>
              </a:ext>
            </a:extLst>
          </p:cNvPr>
          <p:cNvSpPr>
            <a:spLocks noChangeShapeType="1"/>
          </p:cNvSpPr>
          <p:nvPr/>
        </p:nvSpPr>
        <p:spPr bwMode="auto">
          <a:xfrm>
            <a:off x="737275" y="6669360"/>
            <a:ext cx="770596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02E68D6A-D552-B241-8DBF-55A08EFA376E}"/>
              </a:ext>
            </a:extLst>
          </p:cNvPr>
          <p:cNvPicPr>
            <a:picLocks noChangeAspect="1"/>
          </p:cNvPicPr>
          <p:nvPr/>
        </p:nvPicPr>
        <p:blipFill>
          <a:blip r:embed="rId3"/>
          <a:stretch>
            <a:fillRect/>
          </a:stretch>
        </p:blipFill>
        <p:spPr>
          <a:xfrm>
            <a:off x="386894" y="1052736"/>
            <a:ext cx="8406725" cy="5316017"/>
          </a:xfrm>
          <a:prstGeom prst="rect">
            <a:avLst/>
          </a:prstGeom>
        </p:spPr>
      </p:pic>
    </p:spTree>
    <p:extLst>
      <p:ext uri="{BB962C8B-B14F-4D97-AF65-F5344CB8AC3E}">
        <p14:creationId xmlns:p14="http://schemas.microsoft.com/office/powerpoint/2010/main" val="252161245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0A6CB8EE-CC7D-BF48-B0EB-87D973E03F63}"/>
              </a:ext>
            </a:extLst>
          </p:cNvPr>
          <p:cNvSpPr>
            <a:spLocks noGrp="1" noChangeArrowheads="1"/>
          </p:cNvSpPr>
          <p:nvPr>
            <p:ph type="title"/>
          </p:nvPr>
        </p:nvSpPr>
        <p:spPr>
          <a:xfrm>
            <a:off x="72008" y="-99392"/>
            <a:ext cx="9036496" cy="1296138"/>
          </a:xfrm>
          <a:noFill/>
          <a:ln/>
        </p:spPr>
        <p:txBody>
          <a:bodyPr vert="horz" wrap="square" lIns="84992" tIns="42497" rIns="84992" bIns="42497" numCol="1" anchor="ctr" anchorCtr="0" compatLnSpc="1">
            <a:prstTxWarp prst="textNoShape">
              <a:avLst/>
            </a:prstTxWarp>
          </a:bodyPr>
          <a:lstStyle/>
          <a:p>
            <a:r>
              <a:rPr lang="en-GB" altLang="en-US" dirty="0"/>
              <a:t>positive psychology conference</a:t>
            </a:r>
          </a:p>
        </p:txBody>
      </p:sp>
      <p:sp>
        <p:nvSpPr>
          <p:cNvPr id="226309" name="Line 5">
            <a:extLst>
              <a:ext uri="{FF2B5EF4-FFF2-40B4-BE49-F238E27FC236}">
                <a16:creationId xmlns:a16="http://schemas.microsoft.com/office/drawing/2014/main" id="{065A9354-F8F8-9E44-9369-FD7BB30B1748}"/>
              </a:ext>
            </a:extLst>
          </p:cNvPr>
          <p:cNvSpPr>
            <a:spLocks noChangeShapeType="1"/>
          </p:cNvSpPr>
          <p:nvPr/>
        </p:nvSpPr>
        <p:spPr bwMode="auto">
          <a:xfrm>
            <a:off x="737275" y="6741368"/>
            <a:ext cx="770596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 name="Picture 1">
            <a:extLst>
              <a:ext uri="{FF2B5EF4-FFF2-40B4-BE49-F238E27FC236}">
                <a16:creationId xmlns:a16="http://schemas.microsoft.com/office/drawing/2014/main" id="{1BF89063-2320-E649-9F32-AE0E131A79DF}"/>
              </a:ext>
            </a:extLst>
          </p:cNvPr>
          <p:cNvPicPr>
            <a:picLocks noChangeAspect="1"/>
          </p:cNvPicPr>
          <p:nvPr/>
        </p:nvPicPr>
        <p:blipFill>
          <a:blip r:embed="rId3"/>
          <a:stretch>
            <a:fillRect/>
          </a:stretch>
        </p:blipFill>
        <p:spPr>
          <a:xfrm>
            <a:off x="576064" y="1052736"/>
            <a:ext cx="8028384" cy="5427640"/>
          </a:xfrm>
          <a:prstGeom prst="rect">
            <a:avLst/>
          </a:prstGeom>
        </p:spPr>
      </p:pic>
    </p:spTree>
    <p:extLst>
      <p:ext uri="{BB962C8B-B14F-4D97-AF65-F5344CB8AC3E}">
        <p14:creationId xmlns:p14="http://schemas.microsoft.com/office/powerpoint/2010/main" val="336511740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0A6CB8EE-CC7D-BF48-B0EB-87D973E03F63}"/>
              </a:ext>
            </a:extLst>
          </p:cNvPr>
          <p:cNvSpPr>
            <a:spLocks noGrp="1" noChangeArrowheads="1"/>
          </p:cNvSpPr>
          <p:nvPr>
            <p:ph type="title"/>
          </p:nvPr>
        </p:nvSpPr>
        <p:spPr>
          <a:xfrm>
            <a:off x="0" y="332656"/>
            <a:ext cx="9036496" cy="1055077"/>
          </a:xfrm>
          <a:noFill/>
          <a:ln/>
        </p:spPr>
        <p:txBody>
          <a:bodyPr vert="horz" wrap="square" lIns="84992" tIns="42497" rIns="84992" bIns="42497" numCol="1" anchor="ctr" anchorCtr="0" compatLnSpc="1">
            <a:prstTxWarp prst="textNoShape">
              <a:avLst/>
            </a:prstTxWarp>
          </a:bodyPr>
          <a:lstStyle/>
          <a:p>
            <a:r>
              <a:rPr lang="en-GB" altLang="en-US" dirty="0"/>
              <a:t>use of via (signature) strengths in job selection and job crafting</a:t>
            </a:r>
          </a:p>
        </p:txBody>
      </p:sp>
      <p:sp>
        <p:nvSpPr>
          <p:cNvPr id="226308" name="Rectangle 4">
            <a:extLst>
              <a:ext uri="{FF2B5EF4-FFF2-40B4-BE49-F238E27FC236}">
                <a16:creationId xmlns:a16="http://schemas.microsoft.com/office/drawing/2014/main" id="{C56F066A-480E-5443-BDEE-D317F579FABE}"/>
              </a:ext>
            </a:extLst>
          </p:cNvPr>
          <p:cNvSpPr>
            <a:spLocks noGrp="1" noChangeArrowheads="1"/>
          </p:cNvSpPr>
          <p:nvPr>
            <p:ph type="body" sz="half" idx="2"/>
          </p:nvPr>
        </p:nvSpPr>
        <p:spPr>
          <a:xfrm>
            <a:off x="3059832" y="1603757"/>
            <a:ext cx="6012160" cy="3625443"/>
          </a:xfrm>
          <a:noFill/>
          <a:ln/>
        </p:spPr>
        <p:txBody>
          <a:bodyPr vert="horz" wrap="square" lIns="84992" tIns="42497" rIns="84992" bIns="42497" numCol="1" anchor="t" anchorCtr="0" compatLnSpc="1">
            <a:prstTxWarp prst="textNoShape">
              <a:avLst/>
            </a:prstTxWarp>
          </a:bodyPr>
          <a:lstStyle/>
          <a:p>
            <a:pPr marL="436696" indent="-436696">
              <a:buSzTx/>
              <a:buFont typeface="Wingdings" pitchFamily="2" charset="2"/>
              <a:buChar char="v"/>
            </a:pPr>
            <a:r>
              <a:rPr lang="en-GB" altLang="en-US" sz="2600" dirty="0"/>
              <a:t>what are your ‘signature’ strengths (check with grid exercise)?</a:t>
            </a:r>
          </a:p>
          <a:p>
            <a:pPr marL="436696" indent="-436696">
              <a:buSzTx/>
              <a:buFont typeface="Wingdings" pitchFamily="2" charset="2"/>
              <a:buChar char="v"/>
            </a:pPr>
            <a:r>
              <a:rPr lang="en-GB" altLang="en-US" sz="2600" dirty="0"/>
              <a:t>how much do you use these top strengths in your work – it may be worth charting on the weekly record</a:t>
            </a:r>
          </a:p>
          <a:p>
            <a:pPr marL="436696" indent="-436696">
              <a:buSzTx/>
              <a:buFont typeface="Wingdings" pitchFamily="2" charset="2"/>
              <a:buChar char="v"/>
            </a:pPr>
            <a:r>
              <a:rPr lang="en-GB" altLang="en-US" sz="2700" dirty="0"/>
              <a:t>how could you increase your use of these strengths in your working life – job crafting &amp; job selection?</a:t>
            </a:r>
          </a:p>
        </p:txBody>
      </p:sp>
      <p:sp>
        <p:nvSpPr>
          <p:cNvPr id="226309" name="Line 5">
            <a:extLst>
              <a:ext uri="{FF2B5EF4-FFF2-40B4-BE49-F238E27FC236}">
                <a16:creationId xmlns:a16="http://schemas.microsoft.com/office/drawing/2014/main" id="{065A9354-F8F8-9E44-9369-FD7BB30B1748}"/>
              </a:ext>
            </a:extLst>
          </p:cNvPr>
          <p:cNvSpPr>
            <a:spLocks noChangeShapeType="1"/>
          </p:cNvSpPr>
          <p:nvPr/>
        </p:nvSpPr>
        <p:spPr bwMode="auto">
          <a:xfrm>
            <a:off x="719018" y="5373216"/>
            <a:ext cx="770596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0" name="Text Box 6">
            <a:extLst>
              <a:ext uri="{FF2B5EF4-FFF2-40B4-BE49-F238E27FC236}">
                <a16:creationId xmlns:a16="http://schemas.microsoft.com/office/drawing/2014/main" id="{46F3DD2A-2924-D641-9112-9FD58F5ACDF3}"/>
              </a:ext>
            </a:extLst>
          </p:cNvPr>
          <p:cNvSpPr txBox="1">
            <a:spLocks noChangeArrowheads="1"/>
          </p:cNvSpPr>
          <p:nvPr/>
        </p:nvSpPr>
        <p:spPr bwMode="auto">
          <a:xfrm>
            <a:off x="250426" y="5518043"/>
            <a:ext cx="88166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600" dirty="0"/>
              <a:t>Schutte, N. S. and J. M. </a:t>
            </a:r>
            <a:r>
              <a:rPr lang="en-GB" sz="1600" dirty="0" err="1"/>
              <a:t>Malouff</a:t>
            </a:r>
            <a:r>
              <a:rPr lang="en-GB" sz="1600" dirty="0"/>
              <a:t> (2019). </a:t>
            </a:r>
            <a:r>
              <a:rPr lang="en-GB" sz="1600" i="1" dirty="0"/>
              <a:t>"The Impact of Signature Character Strengths Interventions: A Meta-analysis.” </a:t>
            </a:r>
            <a:r>
              <a:rPr lang="en-GB" sz="1600" dirty="0"/>
              <a:t> </a:t>
            </a:r>
            <a:r>
              <a:rPr lang="en-GB" sz="1600" u="sng" dirty="0"/>
              <a:t>Journal of Happiness Studies</a:t>
            </a:r>
            <a:r>
              <a:rPr lang="en-GB" sz="1600" dirty="0"/>
              <a:t>  20(4): 1179-1196.</a:t>
            </a:r>
          </a:p>
          <a:p>
            <a:pPr algn="ctr">
              <a:spcBef>
                <a:spcPct val="50000"/>
              </a:spcBef>
            </a:pPr>
            <a:r>
              <a:rPr lang="en-GB" sz="1600" dirty="0" err="1"/>
              <a:t>Ghielen</a:t>
            </a:r>
            <a:r>
              <a:rPr lang="en-GB" sz="1600" dirty="0"/>
              <a:t>, S. T. S., et al. (2018). </a:t>
            </a:r>
            <a:r>
              <a:rPr lang="en-GB" sz="1600" u="sng" dirty="0"/>
              <a:t>The </a:t>
            </a:r>
            <a:r>
              <a:rPr lang="en-GB" sz="1600" u="sng" dirty="0" err="1"/>
              <a:t>Journa</a:t>
            </a:r>
            <a:r>
              <a:rPr lang="en-GB" sz="1600" i="1" dirty="0" err="1"/>
              <a:t>"Promoting</a:t>
            </a:r>
            <a:r>
              <a:rPr lang="en-GB" sz="1600" i="1" dirty="0"/>
              <a:t> positive outcomes through strengths interventions: A literature </a:t>
            </a:r>
            <a:r>
              <a:rPr lang="en-GB" sz="1600" i="1" dirty="0" err="1"/>
              <a:t>review.”</a:t>
            </a:r>
            <a:r>
              <a:rPr lang="en-GB" sz="1600" u="sng" dirty="0" err="1"/>
              <a:t>l</a:t>
            </a:r>
            <a:r>
              <a:rPr lang="en-GB" sz="1600" u="sng" dirty="0"/>
              <a:t> of Positive Psychology</a:t>
            </a:r>
            <a:r>
              <a:rPr lang="en-GB" sz="1600" dirty="0"/>
              <a:t>  13(6): 573-585.</a:t>
            </a:r>
          </a:p>
        </p:txBody>
      </p:sp>
      <p:pic>
        <p:nvPicPr>
          <p:cNvPr id="4" name="Picture 3">
            <a:extLst>
              <a:ext uri="{FF2B5EF4-FFF2-40B4-BE49-F238E27FC236}">
                <a16:creationId xmlns:a16="http://schemas.microsoft.com/office/drawing/2014/main" id="{0C71008A-52A5-EC40-92B4-0233414D0847}"/>
              </a:ext>
            </a:extLst>
          </p:cNvPr>
          <p:cNvPicPr>
            <a:picLocks noChangeAspect="1"/>
          </p:cNvPicPr>
          <p:nvPr/>
        </p:nvPicPr>
        <p:blipFill>
          <a:blip r:embed="rId3"/>
          <a:stretch>
            <a:fillRect/>
          </a:stretch>
        </p:blipFill>
        <p:spPr>
          <a:xfrm>
            <a:off x="448378" y="2337131"/>
            <a:ext cx="2552807" cy="1451909"/>
          </a:xfrm>
          <a:prstGeom prst="rect">
            <a:avLst/>
          </a:prstGeom>
        </p:spPr>
      </p:pic>
      <p:sp>
        <p:nvSpPr>
          <p:cNvPr id="2" name="TextBox 1">
            <a:extLst>
              <a:ext uri="{FF2B5EF4-FFF2-40B4-BE49-F238E27FC236}">
                <a16:creationId xmlns:a16="http://schemas.microsoft.com/office/drawing/2014/main" id="{2E5E2A53-7591-774D-A3A7-20C51C79B32B}"/>
              </a:ext>
            </a:extLst>
          </p:cNvPr>
          <p:cNvSpPr txBox="1"/>
          <p:nvPr/>
        </p:nvSpPr>
        <p:spPr>
          <a:xfrm>
            <a:off x="538719" y="4139788"/>
            <a:ext cx="2372124" cy="369332"/>
          </a:xfrm>
          <a:prstGeom prst="rect">
            <a:avLst/>
          </a:prstGeom>
          <a:noFill/>
        </p:spPr>
        <p:txBody>
          <a:bodyPr wrap="none" rtlCol="0">
            <a:spAutoFit/>
          </a:bodyPr>
          <a:lstStyle/>
          <a:p>
            <a:r>
              <a:rPr lang="en-GB" i="1" dirty="0" err="1"/>
              <a:t>www.viacharacter.org</a:t>
            </a:r>
            <a:endParaRPr lang="en-GB" i="1" dirty="0"/>
          </a:p>
        </p:txBody>
      </p:sp>
    </p:spTree>
    <p:extLst>
      <p:ext uri="{BB962C8B-B14F-4D97-AF65-F5344CB8AC3E}">
        <p14:creationId xmlns:p14="http://schemas.microsoft.com/office/powerpoint/2010/main" val="241987607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dirty="0">
                <a:effectLst>
                  <a:outerShdw blurRad="50800" dist="38100" dir="2700000" algn="tl" rotWithShape="0">
                    <a:prstClr val="black">
                      <a:alpha val="40000"/>
                    </a:prstClr>
                  </a:outerShdw>
                </a:effectLst>
              </a:rPr>
              <a:t>general orientation </a:t>
            </a:r>
          </a:p>
        </p:txBody>
      </p:sp>
      <p:sp>
        <p:nvSpPr>
          <p:cNvPr id="147459" name="Rectangle 3"/>
          <p:cNvSpPr>
            <a:spLocks noGrp="1" noRot="1" noChangeArrowheads="1"/>
          </p:cNvSpPr>
          <p:nvPr>
            <p:ph type="body" sz="half" idx="3"/>
          </p:nvPr>
        </p:nvSpPr>
        <p:spPr>
          <a:xfrm>
            <a:off x="3707904" y="1340772"/>
            <a:ext cx="5328592" cy="5175441"/>
          </a:xfrm>
        </p:spPr>
        <p:txBody>
          <a:bodyPr lIns="92075" tIns="46038" rIns="92075" bIns="46038"/>
          <a:lstStyle/>
          <a:p>
            <a:pPr marL="579438" indent="-571500" eaLnBrk="1" hangingPunct="1">
              <a:lnSpc>
                <a:spcPct val="90000"/>
              </a:lnSpc>
              <a:buSzPct val="110000"/>
              <a:buFont typeface="Wingdings" pitchFamily="2" charset="2"/>
              <a:buChar char="ü"/>
              <a:tabLst>
                <a:tab pos="571500" algn="l"/>
              </a:tabLst>
              <a:defRPr/>
            </a:pPr>
            <a:r>
              <a:rPr lang="en-US" dirty="0">
                <a:solidFill>
                  <a:schemeClr val="accent3"/>
                </a:solidFill>
                <a:effectLst>
                  <a:outerShdw blurRad="50800" dist="38100" dir="2700000" algn="tl" rotWithShape="0">
                    <a:prstClr val="black">
                      <a:alpha val="40000"/>
                    </a:prstClr>
                  </a:outerShdw>
                </a:effectLst>
              </a:rPr>
              <a:t>work &amp; S-DT needs – satisfaction &amp; frustration both important</a:t>
            </a:r>
          </a:p>
          <a:p>
            <a:pPr marL="579438" indent="-571500" eaLnBrk="1" hangingPunct="1">
              <a:lnSpc>
                <a:spcPct val="90000"/>
              </a:lnSpc>
              <a:buSzPct val="110000"/>
              <a:buNone/>
              <a:tabLst>
                <a:tab pos="571500" algn="l"/>
              </a:tabLst>
              <a:defRPr/>
            </a:pPr>
            <a:r>
              <a:rPr lang="en-US" sz="800" dirty="0">
                <a:effectLst>
                  <a:outerShdw blurRad="50800" dist="38100" dir="2700000" algn="tl" rotWithShape="0">
                    <a:prstClr val="black">
                      <a:alpha val="40000"/>
                    </a:prstClr>
                  </a:outerShdw>
                </a:effectLst>
              </a:rPr>
              <a:t> </a:t>
            </a:r>
          </a:p>
          <a:p>
            <a:pPr marL="579438" indent="-571500" eaLnBrk="1" hangingPunct="1">
              <a:lnSpc>
                <a:spcPct val="90000"/>
              </a:lnSpc>
              <a:buSzPct val="110000"/>
              <a:buFont typeface="Wingdings" pitchFamily="2" charset="2"/>
              <a:buChar char="ü"/>
              <a:tabLst>
                <a:tab pos="571500" algn="l"/>
              </a:tabLst>
              <a:defRPr/>
            </a:pPr>
            <a:r>
              <a:rPr lang="en-US" dirty="0">
                <a:solidFill>
                  <a:schemeClr val="accent3"/>
                </a:solidFill>
                <a:effectLst>
                  <a:outerShdw blurRad="50800" dist="38100" dir="2700000" algn="tl" rotWithShape="0">
                    <a:prstClr val="black">
                      <a:alpha val="40000"/>
                    </a:prstClr>
                  </a:outerShdw>
                </a:effectLst>
              </a:rPr>
              <a:t>work-life balance – within three hours </a:t>
            </a:r>
            <a:endParaRPr lang="en-US" sz="3600" dirty="0">
              <a:solidFill>
                <a:schemeClr val="accent3"/>
              </a:solidFill>
              <a:effectLst>
                <a:outerShdw blurRad="50800" dist="38100" dir="2700000" algn="tl" rotWithShape="0">
                  <a:prstClr val="black">
                    <a:alpha val="40000"/>
                  </a:prstClr>
                </a:outerShdw>
              </a:effectLst>
            </a:endParaRPr>
          </a:p>
          <a:p>
            <a:pPr marL="7938" indent="354013" eaLnBrk="1" hangingPunct="1">
              <a:lnSpc>
                <a:spcPct val="90000"/>
              </a:lnSpc>
              <a:buClr>
                <a:srgbClr val="CC66FF"/>
              </a:buClr>
              <a:buSzPct val="110000"/>
              <a:buFont typeface="Wingdings 2" pitchFamily="18" charset="2"/>
              <a:buNone/>
              <a:tabLst>
                <a:tab pos="571500" algn="l"/>
              </a:tabLst>
              <a:defRPr/>
            </a:pPr>
            <a:endParaRPr lang="en-US" sz="800" i="1" dirty="0">
              <a:effectLst>
                <a:outerShdw blurRad="50800" dist="38100" dir="2700000" algn="tl" rotWithShape="0">
                  <a:prstClr val="black">
                    <a:alpha val="40000"/>
                  </a:prstClr>
                </a:outerShdw>
              </a:effectLst>
            </a:endParaRPr>
          </a:p>
          <a:p>
            <a:pPr marL="579438" indent="-571500" eaLnBrk="1" hangingPunct="1">
              <a:lnSpc>
                <a:spcPct val="90000"/>
              </a:lnSpc>
              <a:buSzPct val="110000"/>
              <a:buFont typeface="Wingdings" pitchFamily="2" charset="2"/>
              <a:buChar char="ü"/>
              <a:tabLst>
                <a:tab pos="571500" algn="l"/>
              </a:tabLst>
              <a:defRPr/>
            </a:pPr>
            <a:r>
              <a:rPr lang="en-US" sz="3600" dirty="0">
                <a:solidFill>
                  <a:schemeClr val="accent3"/>
                </a:solidFill>
                <a:effectLst>
                  <a:outerShdw blurRad="50800" dist="38100" dir="2700000" algn="tl" rotWithShape="0">
                    <a:prstClr val="black">
                      <a:alpha val="40000"/>
                    </a:prstClr>
                  </a:outerShdw>
                </a:effectLst>
              </a:rPr>
              <a:t>VIA</a:t>
            </a:r>
            <a:r>
              <a:rPr lang="en-US" dirty="0">
                <a:solidFill>
                  <a:schemeClr val="accent3"/>
                </a:solidFill>
                <a:effectLst>
                  <a:outerShdw blurRad="50800" dist="38100" dir="2700000" algn="tl" rotWithShape="0">
                    <a:prstClr val="black">
                      <a:alpha val="40000"/>
                    </a:prstClr>
                  </a:outerShdw>
                </a:effectLst>
              </a:rPr>
              <a:t> strengths use &amp;    job selection/crafting</a:t>
            </a:r>
          </a:p>
          <a:p>
            <a:pPr marL="7938" indent="0" eaLnBrk="1" hangingPunct="1">
              <a:lnSpc>
                <a:spcPct val="90000"/>
              </a:lnSpc>
              <a:buSzPct val="110000"/>
              <a:buNone/>
              <a:tabLst>
                <a:tab pos="571500" algn="l"/>
              </a:tabLst>
              <a:defRPr/>
            </a:pPr>
            <a:endParaRPr lang="en-US" sz="800" dirty="0">
              <a:effectLst>
                <a:outerShdw blurRad="50800" dist="38100" dir="2700000" algn="tl" rotWithShape="0">
                  <a:prstClr val="black">
                    <a:alpha val="40000"/>
                  </a:prstClr>
                </a:outerShdw>
              </a:effectLst>
            </a:endParaRPr>
          </a:p>
          <a:p>
            <a:pPr marL="7938" indent="354013" eaLnBrk="1" hangingPunct="1">
              <a:lnSpc>
                <a:spcPct val="90000"/>
              </a:lnSpc>
              <a:buSzPct val="110000"/>
              <a:buFont typeface="Wingdings" pitchFamily="2" charset="2"/>
              <a:buChar char="Ø"/>
              <a:tabLst>
                <a:tab pos="349250" algn="l"/>
                <a:tab pos="571500" algn="l"/>
              </a:tabLst>
              <a:defRPr/>
            </a:pPr>
            <a:r>
              <a:rPr lang="en-US" dirty="0">
                <a:effectLst>
                  <a:outerShdw blurRad="50800" dist="38100" dir="2700000" algn="tl" rotWithShape="0">
                    <a:prstClr val="black">
                      <a:alpha val="40000"/>
                    </a:prstClr>
                  </a:outerShdw>
                </a:effectLst>
              </a:rPr>
              <a:t> 	Anders Ericsson’s 			‘deliberate practice’</a:t>
            </a:r>
          </a:p>
          <a:p>
            <a:pPr marL="0" indent="0" eaLnBrk="1" hangingPunct="1">
              <a:lnSpc>
                <a:spcPct val="90000"/>
              </a:lnSpc>
              <a:buSzPct val="110000"/>
              <a:buFont typeface="Wingdings" pitchFamily="2" charset="2"/>
              <a:buNone/>
              <a:tabLst>
                <a:tab pos="533400" algn="l"/>
              </a:tabLst>
              <a:defRPr/>
            </a:pPr>
            <a:endParaRPr lang="en-US" sz="800" dirty="0">
              <a:effectLst>
                <a:outerShdw blurRad="50800" dist="38100" dir="2700000" algn="tl" rotWithShape="0">
                  <a:prstClr val="black">
                    <a:alpha val="40000"/>
                  </a:prstClr>
                </a:outerShdw>
              </a:effectLst>
            </a:endParaRPr>
          </a:p>
          <a:p>
            <a:pPr marL="0" indent="0" eaLnBrk="1" hangingPunct="1">
              <a:lnSpc>
                <a:spcPct val="90000"/>
              </a:lnSpc>
              <a:buSzPct val="110000"/>
              <a:buNone/>
              <a:tabLst>
                <a:tab pos="533400" algn="l"/>
              </a:tabLst>
              <a:defRPr/>
            </a:pPr>
            <a:endParaRPr lang="en-US" sz="1400" dirty="0">
              <a:effectLst>
                <a:outerShdw blurRad="50800" dist="38100" dir="2700000" algn="tl" rotWithShape="0">
                  <a:prstClr val="black">
                    <a:alpha val="40000"/>
                  </a:prstClr>
                </a:outerShdw>
              </a:effectLst>
            </a:endParaRPr>
          </a:p>
        </p:txBody>
      </p:sp>
      <p:sp>
        <p:nvSpPr>
          <p:cNvPr id="7172" name="Line 4"/>
          <p:cNvSpPr>
            <a:spLocks noChangeShapeType="1"/>
          </p:cNvSpPr>
          <p:nvPr/>
        </p:nvSpPr>
        <p:spPr bwMode="auto">
          <a:xfrm>
            <a:off x="1152190" y="6669360"/>
            <a:ext cx="683986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9" name="Object 3">
            <a:extLst>
              <a:ext uri="{FF2B5EF4-FFF2-40B4-BE49-F238E27FC236}">
                <a16:creationId xmlns:a16="http://schemas.microsoft.com/office/drawing/2014/main" id="{BADDE380-DF70-E44E-949C-2D32D2165AA2}"/>
              </a:ext>
            </a:extLst>
          </p:cNvPr>
          <p:cNvGraphicFramePr>
            <a:graphicFrameLocks noGrp="1"/>
          </p:cNvGraphicFramePr>
          <p:nvPr>
            <p:ph sz="half" idx="1"/>
          </p:nvPr>
        </p:nvGraphicFramePr>
        <p:xfrm>
          <a:off x="179512" y="1700809"/>
          <a:ext cx="3456384" cy="3960439"/>
        </p:xfrm>
        <a:graphic>
          <a:graphicData uri="http://schemas.openxmlformats.org/presentationml/2006/ole">
            <mc:AlternateContent xmlns:mc="http://schemas.openxmlformats.org/markup-compatibility/2006">
              <mc:Choice xmlns:v="urn:schemas-microsoft-com:vml" Requires="v">
                <p:oleObj spid="_x0000_s74756" name="Lotus SmartPics Image" r:id="rId3" imgW="30543500" imgH="35128200" progId="LotusSmartPicsImage">
                  <p:embed/>
                </p:oleObj>
              </mc:Choice>
              <mc:Fallback>
                <p:oleObj name="Lotus SmartPics Image" r:id="rId3" imgW="30543500" imgH="35128200" progId="LotusSmartPicsImage">
                  <p:embed/>
                  <p:pic>
                    <p:nvPicPr>
                      <p:cNvPr id="9" name="Object 3">
                        <a:extLst>
                          <a:ext uri="{FF2B5EF4-FFF2-40B4-BE49-F238E27FC236}">
                            <a16:creationId xmlns:a16="http://schemas.microsoft.com/office/drawing/2014/main" id="{BADDE380-DF70-E44E-949C-2D32D2165AA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00809"/>
                        <a:ext cx="3456384" cy="3960439"/>
                      </a:xfrm>
                      <a:prstGeom prst="rect">
                        <a:avLst/>
                      </a:prstGeom>
                      <a:solidFill>
                        <a:schemeClr val="accent2"/>
                      </a:solidFill>
                      <a:ln>
                        <a:noFill/>
                      </a:ln>
                      <a:effectLst/>
                    </p:spPr>
                  </p:pic>
                </p:oleObj>
              </mc:Fallback>
            </mc:AlternateContent>
          </a:graphicData>
        </a:graphic>
      </p:graphicFrame>
    </p:spTree>
    <p:extLst>
      <p:ext uri="{BB962C8B-B14F-4D97-AF65-F5344CB8AC3E}">
        <p14:creationId xmlns:p14="http://schemas.microsoft.com/office/powerpoint/2010/main" val="2271105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Rot="1" noChangeArrowheads="1"/>
          </p:cNvSpPr>
          <p:nvPr>
            <p:ph type="body" idx="1"/>
          </p:nvPr>
        </p:nvSpPr>
        <p:spPr>
          <a:xfrm>
            <a:off x="0" y="1052513"/>
            <a:ext cx="9036496" cy="5472112"/>
          </a:xfrm>
        </p:spPr>
        <p:txBody>
          <a:bodyPr lIns="92075" tIns="46038" rIns="92075" bIns="46038"/>
          <a:lstStyle/>
          <a:p>
            <a:pPr eaLnBrk="1" hangingPunct="1">
              <a:buClr>
                <a:srgbClr val="FFCC00"/>
              </a:buClr>
              <a:buSzPct val="110000"/>
              <a:buFont typeface="Wingdings" pitchFamily="2" charset="2"/>
              <a:buChar char="³"/>
              <a:defRPr/>
            </a:pPr>
            <a:r>
              <a:rPr lang="en-GB" sz="1600" dirty="0">
                <a:effectLst/>
              </a:rPr>
              <a:t>Ericsson, K. A. (2017). </a:t>
            </a:r>
            <a:r>
              <a:rPr lang="en-GB" sz="1600" i="1" dirty="0">
                <a:effectLst/>
              </a:rPr>
              <a:t>"Expertise and individual differences: the search for the structure and acquisition of experts' superior performance.”  </a:t>
            </a:r>
            <a:r>
              <a:rPr lang="en-GB" sz="1600" dirty="0">
                <a:effectLst/>
              </a:rPr>
              <a:t>Wiley </a:t>
            </a:r>
            <a:r>
              <a:rPr lang="en-GB" sz="1600" dirty="0" err="1">
                <a:effectLst/>
              </a:rPr>
              <a:t>Interdiscip</a:t>
            </a:r>
            <a:r>
              <a:rPr lang="en-GB" sz="1600" dirty="0">
                <a:effectLst/>
              </a:rPr>
              <a:t> Rev </a:t>
            </a:r>
            <a:r>
              <a:rPr lang="en-GB" sz="1600" dirty="0" err="1">
                <a:effectLst/>
              </a:rPr>
              <a:t>Cogn</a:t>
            </a:r>
            <a:r>
              <a:rPr lang="en-GB" sz="1600" dirty="0">
                <a:effectLst/>
              </a:rPr>
              <a:t> Sci 8(1-2).</a:t>
            </a:r>
            <a:endParaRPr lang="en-US" sz="1600" dirty="0"/>
          </a:p>
          <a:p>
            <a:pPr eaLnBrk="1" hangingPunct="1">
              <a:buClr>
                <a:srgbClr val="FFCC00"/>
              </a:buClr>
              <a:buSzPct val="110000"/>
              <a:buFont typeface="Wingdings" pitchFamily="2" charset="2"/>
              <a:buChar char="³"/>
              <a:defRPr/>
            </a:pPr>
            <a:r>
              <a:rPr lang="en-US" sz="1600" dirty="0"/>
              <a:t>Ericsson, K. A. (2015). </a:t>
            </a:r>
            <a:r>
              <a:rPr lang="en-US" sz="1600" i="1" dirty="0"/>
              <a:t>"Acquisition and maintenance of medical expertise: a perspective from the expert-performance approach with deliberate practice." </a:t>
            </a:r>
            <a:r>
              <a:rPr lang="en-US" sz="1600" dirty="0" err="1"/>
              <a:t>Acad</a:t>
            </a:r>
            <a:r>
              <a:rPr lang="en-US" sz="1600" dirty="0"/>
              <a:t> Med 90(11): 1471-1486.</a:t>
            </a:r>
          </a:p>
          <a:p>
            <a:pPr eaLnBrk="1" hangingPunct="1">
              <a:buClr>
                <a:srgbClr val="FFCC00"/>
              </a:buClr>
              <a:buSzPct val="110000"/>
              <a:buFont typeface="Wingdings" pitchFamily="2" charset="2"/>
              <a:buChar char="³"/>
              <a:defRPr/>
            </a:pPr>
            <a:r>
              <a:rPr lang="en-US" sz="1600" dirty="0"/>
              <a:t>Hashimoto, D. A., et al. (2015). </a:t>
            </a:r>
            <a:r>
              <a:rPr lang="en-US" sz="1600" i="1" dirty="0"/>
              <a:t>"Deliberate practice enhances quality of laparoscopic surgical performance in a randomized controlled trial: from arrested development to expert performance."  </a:t>
            </a:r>
            <a:r>
              <a:rPr lang="en-US" sz="1600" dirty="0" err="1"/>
              <a:t>Surg</a:t>
            </a:r>
            <a:r>
              <a:rPr lang="en-US" sz="1600" dirty="0"/>
              <a:t> </a:t>
            </a:r>
            <a:r>
              <a:rPr lang="en-US" sz="1600" dirty="0" err="1"/>
              <a:t>Endosc</a:t>
            </a:r>
            <a:r>
              <a:rPr lang="en-US" sz="1600" dirty="0"/>
              <a:t> 29(11): 3154-3162.</a:t>
            </a:r>
            <a:endParaRPr lang="en-GB" sz="1600" dirty="0"/>
          </a:p>
          <a:p>
            <a:pPr eaLnBrk="1" hangingPunct="1">
              <a:buClr>
                <a:srgbClr val="FFCC00"/>
              </a:buClr>
              <a:buSzPct val="110000"/>
              <a:buFont typeface="Wingdings" pitchFamily="2" charset="2"/>
              <a:buChar char="³"/>
              <a:defRPr/>
            </a:pPr>
            <a:r>
              <a:rPr lang="en-GB" sz="1600" dirty="0"/>
              <a:t>Ericsson, K. A.  (2013)  </a:t>
            </a:r>
            <a:r>
              <a:rPr lang="en-GB" sz="1600" i="1" dirty="0"/>
              <a:t>“The science of excellence meets psychotherapy.”                     </a:t>
            </a:r>
            <a:r>
              <a:rPr lang="en-GB" sz="1600" dirty="0"/>
              <a:t>lecture at </a:t>
            </a:r>
            <a:r>
              <a:rPr lang="en-GB" sz="1600" i="1" dirty="0"/>
              <a:t>“Achieving clinical excellence conference” </a:t>
            </a:r>
            <a:r>
              <a:rPr lang="en-GB" sz="1600" dirty="0"/>
              <a:t>, May 17</a:t>
            </a:r>
            <a:r>
              <a:rPr lang="en-GB" sz="1600" baseline="30000" dirty="0"/>
              <a:t>th</a:t>
            </a:r>
            <a:r>
              <a:rPr lang="en-GB" sz="1600" dirty="0"/>
              <a:t>, Amsterdam.</a:t>
            </a:r>
          </a:p>
          <a:p>
            <a:pPr eaLnBrk="1" hangingPunct="1">
              <a:buClr>
                <a:srgbClr val="FFCC00"/>
              </a:buClr>
              <a:buSzPct val="110000"/>
              <a:buFont typeface="Wingdings" pitchFamily="2" charset="2"/>
              <a:buChar char="³"/>
              <a:defRPr/>
            </a:pPr>
            <a:r>
              <a:rPr lang="en-GB" sz="1600" dirty="0"/>
              <a:t>Ericsson, K. A., K. </a:t>
            </a:r>
            <a:r>
              <a:rPr lang="en-GB" sz="1600" dirty="0" err="1"/>
              <a:t>Nandagopal</a:t>
            </a:r>
            <a:r>
              <a:rPr lang="en-GB" sz="1600" dirty="0"/>
              <a:t>, et al. (2009). </a:t>
            </a:r>
            <a:r>
              <a:rPr lang="en-GB" sz="1600" i="1" dirty="0"/>
              <a:t>"Toward a science of exceptional achievement: Attaining superior performance through deliberate practice."</a:t>
            </a:r>
            <a:r>
              <a:rPr lang="en-GB" sz="1600" dirty="0"/>
              <a:t>  Ann N Y </a:t>
            </a:r>
            <a:r>
              <a:rPr lang="en-GB" sz="1600" dirty="0" err="1"/>
              <a:t>Acad</a:t>
            </a:r>
            <a:r>
              <a:rPr lang="en-GB" sz="1600" dirty="0"/>
              <a:t> Sci 1172:199-217. </a:t>
            </a:r>
          </a:p>
          <a:p>
            <a:pPr eaLnBrk="1" hangingPunct="1">
              <a:buClr>
                <a:srgbClr val="FFCC00"/>
              </a:buClr>
              <a:buSzPct val="110000"/>
              <a:buFont typeface="Wingdings" pitchFamily="2" charset="2"/>
              <a:buChar char="³"/>
              <a:defRPr/>
            </a:pPr>
            <a:r>
              <a:rPr lang="en-GB" sz="1600" dirty="0"/>
              <a:t>Ericsson, K. A. (2008). </a:t>
            </a:r>
            <a:r>
              <a:rPr lang="en-GB" sz="1600" i="1" dirty="0"/>
              <a:t>"Deliberate practice and acquisition of expert performance: A general overview."</a:t>
            </a:r>
            <a:r>
              <a:rPr lang="en-GB" sz="1600" dirty="0"/>
              <a:t>  </a:t>
            </a:r>
            <a:r>
              <a:rPr lang="en-GB" sz="1600" dirty="0" err="1"/>
              <a:t>Acad</a:t>
            </a:r>
            <a:r>
              <a:rPr lang="en-GB" sz="1600" dirty="0"/>
              <a:t> </a:t>
            </a:r>
            <a:r>
              <a:rPr lang="en-GB" sz="1600" dirty="0" err="1"/>
              <a:t>Emerg</a:t>
            </a:r>
            <a:r>
              <a:rPr lang="en-GB" sz="1600" dirty="0"/>
              <a:t> Med 15(11): 988-994.  </a:t>
            </a:r>
          </a:p>
          <a:p>
            <a:pPr eaLnBrk="1" hangingPunct="1">
              <a:buClr>
                <a:srgbClr val="FFCC00"/>
              </a:buClr>
              <a:buSzPct val="110000"/>
              <a:buFont typeface="Wingdings" pitchFamily="2" charset="2"/>
              <a:buChar char="³"/>
              <a:defRPr/>
            </a:pPr>
            <a:r>
              <a:rPr lang="en-GB" sz="1600" dirty="0"/>
              <a:t>Ericsson, K. A., J. t. Whyte, et al. (2007). </a:t>
            </a:r>
            <a:r>
              <a:rPr lang="en-GB" sz="1600" i="1" dirty="0"/>
              <a:t>"Expert performance in nursing: Reviewing research on expertise in nursing within the framework of the expert-performance approach.“  </a:t>
            </a:r>
            <a:r>
              <a:rPr lang="fr-FR" sz="1600" dirty="0"/>
              <a:t>ANS </a:t>
            </a:r>
            <a:r>
              <a:rPr lang="fr-FR" sz="1600" dirty="0" err="1"/>
              <a:t>Adv</a:t>
            </a:r>
            <a:r>
              <a:rPr lang="fr-FR" sz="1600" dirty="0"/>
              <a:t> </a:t>
            </a:r>
            <a:r>
              <a:rPr lang="fr-FR" sz="1600" dirty="0" err="1"/>
              <a:t>Nurs</a:t>
            </a:r>
            <a:r>
              <a:rPr lang="fr-FR" sz="1600" dirty="0"/>
              <a:t> </a:t>
            </a:r>
            <a:r>
              <a:rPr lang="fr-FR" sz="1600" dirty="0" err="1"/>
              <a:t>Sci</a:t>
            </a:r>
            <a:r>
              <a:rPr lang="fr-FR" sz="1600" dirty="0"/>
              <a:t> 30(1): E58-71.</a:t>
            </a:r>
            <a:endParaRPr lang="en-GB" sz="1600" i="1" dirty="0"/>
          </a:p>
          <a:p>
            <a:pPr eaLnBrk="1" hangingPunct="1">
              <a:buClr>
                <a:srgbClr val="FFCC00"/>
              </a:buClr>
              <a:buSzPct val="110000"/>
              <a:buFont typeface="Wingdings" pitchFamily="2" charset="2"/>
              <a:buChar char="³"/>
              <a:defRPr/>
            </a:pPr>
            <a:r>
              <a:rPr lang="en-GB" sz="1600" dirty="0"/>
              <a:t>Ericsson, K. A., M. J. </a:t>
            </a:r>
            <a:r>
              <a:rPr lang="en-GB" sz="1600" dirty="0" err="1"/>
              <a:t>Prietula</a:t>
            </a:r>
            <a:r>
              <a:rPr lang="en-GB" sz="1600" dirty="0"/>
              <a:t>, et al. (2007). </a:t>
            </a:r>
            <a:r>
              <a:rPr lang="en-GB" sz="1600" i="1" dirty="0"/>
              <a:t>"The making of an expert."</a:t>
            </a:r>
            <a:r>
              <a:rPr lang="en-GB" sz="1600" dirty="0"/>
              <a:t>  </a:t>
            </a:r>
            <a:r>
              <a:rPr lang="en-GB" sz="1600" dirty="0" err="1"/>
              <a:t>Harv</a:t>
            </a:r>
            <a:r>
              <a:rPr lang="en-GB" sz="1600" dirty="0"/>
              <a:t> Bus Rev 85(7-8): 114-121, 193.</a:t>
            </a:r>
          </a:p>
          <a:p>
            <a:pPr eaLnBrk="1" hangingPunct="1">
              <a:buClr>
                <a:srgbClr val="FFCC00"/>
              </a:buClr>
              <a:buSzPct val="110000"/>
              <a:buFont typeface="Wingdings" pitchFamily="2" charset="2"/>
              <a:buChar char="³"/>
              <a:defRPr/>
            </a:pPr>
            <a:r>
              <a:rPr lang="en-GB" sz="1600" dirty="0"/>
              <a:t>Ericsson, K. A. (2007). </a:t>
            </a:r>
            <a:r>
              <a:rPr lang="en-GB" sz="1600" i="1" dirty="0"/>
              <a:t>"An expert-performance perspective of research on medical expertise: The study of clinical performance."</a:t>
            </a:r>
            <a:r>
              <a:rPr lang="en-GB" sz="1600" dirty="0"/>
              <a:t>   Med </a:t>
            </a:r>
            <a:r>
              <a:rPr lang="en-GB" sz="1600" dirty="0" err="1"/>
              <a:t>Educ</a:t>
            </a:r>
            <a:r>
              <a:rPr lang="en-GB" sz="1600" dirty="0"/>
              <a:t> 41(12): 1124-1130.</a:t>
            </a:r>
          </a:p>
          <a:p>
            <a:pPr eaLnBrk="1" hangingPunct="1">
              <a:buClr>
                <a:schemeClr val="accent1"/>
              </a:buClr>
              <a:buSzTx/>
              <a:buFont typeface="Wingdings" pitchFamily="2" charset="2"/>
              <a:buChar char="³"/>
              <a:defRPr/>
            </a:pPr>
            <a:endParaRPr lang="en-GB" sz="1800" dirty="0"/>
          </a:p>
          <a:p>
            <a:pPr eaLnBrk="1" hangingPunct="1">
              <a:buClr>
                <a:schemeClr val="accent1"/>
              </a:buClr>
              <a:buSzTx/>
              <a:buFont typeface="Wingdings" pitchFamily="2" charset="2"/>
              <a:buChar char="³"/>
              <a:defRPr/>
            </a:pPr>
            <a:endParaRPr lang="en-GB" sz="1800" dirty="0"/>
          </a:p>
        </p:txBody>
      </p:sp>
      <p:sp>
        <p:nvSpPr>
          <p:cNvPr id="31748" name="Line 4"/>
          <p:cNvSpPr>
            <a:spLocks noChangeShapeType="1"/>
          </p:cNvSpPr>
          <p:nvPr/>
        </p:nvSpPr>
        <p:spPr bwMode="auto">
          <a:xfrm>
            <a:off x="784225" y="6669088"/>
            <a:ext cx="7532688" cy="0"/>
          </a:xfrm>
          <a:prstGeom prst="line">
            <a:avLst/>
          </a:prstGeom>
          <a:noFill/>
          <a:ln w="50800">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5" name="Picture 4"/>
          <p:cNvPicPr>
            <a:picLocks noChangeAspect="1"/>
          </p:cNvPicPr>
          <p:nvPr/>
        </p:nvPicPr>
        <p:blipFill>
          <a:blip r:embed="rId3"/>
          <a:stretch>
            <a:fillRect/>
          </a:stretch>
        </p:blipFill>
        <p:spPr>
          <a:xfrm>
            <a:off x="75373" y="116632"/>
            <a:ext cx="680203" cy="692696"/>
          </a:xfrm>
          <a:prstGeom prst="rect">
            <a:avLst/>
          </a:prstGeom>
        </p:spPr>
      </p:pic>
      <p:sp>
        <p:nvSpPr>
          <p:cNvPr id="123906" name="Rectangle 2"/>
          <p:cNvSpPr>
            <a:spLocks noGrp="1" noRot="1" noChangeArrowheads="1"/>
          </p:cNvSpPr>
          <p:nvPr>
            <p:ph type="title"/>
          </p:nvPr>
        </p:nvSpPr>
        <p:spPr>
          <a:xfrm>
            <a:off x="250825" y="130175"/>
            <a:ext cx="8612188" cy="850900"/>
          </a:xfrm>
        </p:spPr>
        <p:txBody>
          <a:bodyPr lIns="92075" tIns="46038" rIns="92075" bIns="46038" anchor="b"/>
          <a:lstStyle/>
          <a:p>
            <a:pPr eaLnBrk="1" hangingPunct="1">
              <a:defRPr/>
            </a:pPr>
            <a:r>
              <a:rPr lang="en-US" sz="4000" dirty="0" err="1"/>
              <a:t>ericsson</a:t>
            </a:r>
            <a:r>
              <a:rPr lang="en-US" sz="4000" dirty="0"/>
              <a:t> &amp; achieving excellence</a:t>
            </a:r>
          </a:p>
        </p:txBody>
      </p:sp>
    </p:spTree>
    <p:extLst>
      <p:ext uri="{BB962C8B-B14F-4D97-AF65-F5344CB8AC3E}">
        <p14:creationId xmlns:p14="http://schemas.microsoft.com/office/powerpoint/2010/main" val="12521452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Rot="1" noChangeArrowheads="1"/>
          </p:cNvSpPr>
          <p:nvPr>
            <p:ph type="body" idx="1"/>
          </p:nvPr>
        </p:nvSpPr>
        <p:spPr>
          <a:xfrm>
            <a:off x="723482" y="1163044"/>
            <a:ext cx="7844361" cy="4604707"/>
          </a:xfrm>
        </p:spPr>
        <p:txBody>
          <a:bodyPr/>
          <a:lstStyle/>
          <a:p>
            <a:pPr marL="0" indent="0" eaLnBrk="1" hangingPunct="1">
              <a:buSzTx/>
              <a:buFont typeface="Arial" charset="0"/>
              <a:buNone/>
              <a:defRPr/>
            </a:pPr>
            <a:r>
              <a:rPr lang="en-GB" sz="2400" i="1" dirty="0">
                <a:effectLst>
                  <a:outerShdw blurRad="50800" dist="38100" dir="2700000" algn="tl" rotWithShape="0">
                    <a:prstClr val="black">
                      <a:alpha val="40000"/>
                    </a:prstClr>
                  </a:outerShdw>
                </a:effectLst>
              </a:rPr>
              <a:t>“Traditionally, professional expertise has been judged by length of experience, reputation, and perceived mastery of knowledge and skill. Unfortunately, recent research demonstrates only a weak relationship between these indicators of expertise and actual, observed performance … </a:t>
            </a:r>
            <a:r>
              <a:rPr lang="en-GB" sz="2400" i="1" u="sng" dirty="0">
                <a:effectLst>
                  <a:outerShdw blurRad="50800" dist="38100" dir="2700000" algn="tl" rotWithShape="0">
                    <a:prstClr val="black">
                      <a:alpha val="40000"/>
                    </a:prstClr>
                  </a:outerShdw>
                </a:effectLst>
              </a:rPr>
              <a:t>Expert performance can, however, be traced to active engagement in deliberate practice (DP), where training</a:t>
            </a:r>
            <a:r>
              <a:rPr lang="en-GB" sz="2400" i="1" dirty="0">
                <a:effectLst>
                  <a:outerShdw blurRad="50800" dist="38100" dir="2700000" algn="tl" rotWithShape="0">
                    <a:prstClr val="black">
                      <a:alpha val="40000"/>
                    </a:prstClr>
                  </a:outerShdw>
                </a:effectLst>
              </a:rPr>
              <a:t> (often designed and arranged by their teachers and coaches) </a:t>
            </a:r>
            <a:r>
              <a:rPr lang="en-GB" sz="2400" i="1" u="sng" dirty="0">
                <a:effectLst>
                  <a:outerShdw blurRad="50800" dist="38100" dir="2700000" algn="tl" rotWithShape="0">
                    <a:prstClr val="black">
                      <a:alpha val="40000"/>
                    </a:prstClr>
                  </a:outerShdw>
                </a:effectLst>
              </a:rPr>
              <a:t>is focused on improving particular tasks.  DP also involves the provision of immediate feedback, time for problem-solving and evaluation, and opportunities for repeated performance to refine </a:t>
            </a:r>
            <a:r>
              <a:rPr lang="en-GB" sz="2400" i="1" u="sng" dirty="0" err="1">
                <a:effectLst>
                  <a:outerShdw blurRad="50800" dist="38100" dir="2700000" algn="tl" rotWithShape="0">
                    <a:prstClr val="black">
                      <a:alpha val="40000"/>
                    </a:prstClr>
                  </a:outerShdw>
                </a:effectLst>
              </a:rPr>
              <a:t>behavio</a:t>
            </a:r>
            <a:r>
              <a:rPr lang="en-GB" sz="2400" i="1" dirty="0" err="1">
                <a:effectLst>
                  <a:outerShdw blurRad="50800" dist="38100" dir="2700000" algn="tl" rotWithShape="0">
                    <a:prstClr val="black">
                      <a:alpha val="40000"/>
                    </a:prstClr>
                  </a:outerShdw>
                </a:effectLst>
              </a:rPr>
              <a:t>r</a:t>
            </a:r>
            <a:r>
              <a:rPr lang="en-GB" sz="2400" i="1" dirty="0">
                <a:effectLst>
                  <a:outerShdw blurRad="50800" dist="38100" dir="2700000" algn="tl" rotWithShape="0">
                    <a:prstClr val="black">
                      <a:alpha val="40000"/>
                    </a:prstClr>
                  </a:outerShdw>
                </a:effectLst>
              </a:rPr>
              <a:t>.”</a:t>
            </a:r>
          </a:p>
        </p:txBody>
      </p:sp>
      <p:sp>
        <p:nvSpPr>
          <p:cNvPr id="8197" name="Text Box 5"/>
          <p:cNvSpPr txBox="1">
            <a:spLocks noChangeArrowheads="1"/>
          </p:cNvSpPr>
          <p:nvPr/>
        </p:nvSpPr>
        <p:spPr bwMode="auto">
          <a:xfrm>
            <a:off x="323528" y="6165852"/>
            <a:ext cx="8496053"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GB" sz="1600" dirty="0">
                <a:effectLst>
                  <a:outerShdw blurRad="38100" dist="38100" dir="2700000" algn="tl">
                    <a:srgbClr val="000000">
                      <a:alpha val="43137"/>
                    </a:srgbClr>
                  </a:outerShdw>
                </a:effectLst>
                <a:cs typeface="+mn-cs"/>
              </a:rPr>
              <a:t>Ericsson, K. A. (2008). </a:t>
            </a:r>
            <a:r>
              <a:rPr lang="en-GB" sz="1600" i="1" dirty="0">
                <a:effectLst>
                  <a:outerShdw blurRad="38100" dist="38100" dir="2700000" algn="tl">
                    <a:srgbClr val="000000">
                      <a:alpha val="43137"/>
                    </a:srgbClr>
                  </a:outerShdw>
                </a:effectLst>
                <a:cs typeface="+mn-cs"/>
              </a:rPr>
              <a:t>"Deliberate practice and acquisition of expert performance: A general overview."</a:t>
            </a:r>
            <a:r>
              <a:rPr lang="en-GB" sz="1600" dirty="0">
                <a:effectLst>
                  <a:outerShdw blurRad="38100" dist="38100" dir="2700000" algn="tl">
                    <a:srgbClr val="000000">
                      <a:alpha val="43137"/>
                    </a:srgbClr>
                  </a:outerShdw>
                </a:effectLst>
                <a:cs typeface="+mn-cs"/>
              </a:rPr>
              <a:t> </a:t>
            </a:r>
            <a:r>
              <a:rPr lang="en-GB" sz="1600" dirty="0" err="1">
                <a:effectLst>
                  <a:outerShdw blurRad="38100" dist="38100" dir="2700000" algn="tl">
                    <a:srgbClr val="000000">
                      <a:alpha val="43137"/>
                    </a:srgbClr>
                  </a:outerShdw>
                </a:effectLst>
                <a:cs typeface="+mn-cs"/>
              </a:rPr>
              <a:t>Acad</a:t>
            </a:r>
            <a:r>
              <a:rPr lang="en-GB" sz="1600" dirty="0">
                <a:effectLst>
                  <a:outerShdw blurRad="38100" dist="38100" dir="2700000" algn="tl">
                    <a:srgbClr val="000000">
                      <a:alpha val="43137"/>
                    </a:srgbClr>
                  </a:outerShdw>
                </a:effectLst>
                <a:cs typeface="+mn-cs"/>
              </a:rPr>
              <a:t> </a:t>
            </a:r>
            <a:r>
              <a:rPr lang="en-GB" sz="1600" dirty="0" err="1">
                <a:effectLst>
                  <a:outerShdw blurRad="38100" dist="38100" dir="2700000" algn="tl">
                    <a:srgbClr val="000000">
                      <a:alpha val="43137"/>
                    </a:srgbClr>
                  </a:outerShdw>
                </a:effectLst>
                <a:cs typeface="+mn-cs"/>
              </a:rPr>
              <a:t>Emerg</a:t>
            </a:r>
            <a:r>
              <a:rPr lang="en-GB" sz="1600" dirty="0">
                <a:effectLst>
                  <a:outerShdw blurRad="38100" dist="38100" dir="2700000" algn="tl">
                    <a:srgbClr val="000000">
                      <a:alpha val="43137"/>
                    </a:srgbClr>
                  </a:outerShdw>
                </a:effectLst>
                <a:cs typeface="+mn-cs"/>
              </a:rPr>
              <a:t> Med 15(11): 988-994. </a:t>
            </a:r>
          </a:p>
        </p:txBody>
      </p:sp>
      <p:sp>
        <p:nvSpPr>
          <p:cNvPr id="33797" name="Line 6"/>
          <p:cNvSpPr>
            <a:spLocks noChangeShapeType="1"/>
          </p:cNvSpPr>
          <p:nvPr/>
        </p:nvSpPr>
        <p:spPr bwMode="auto">
          <a:xfrm>
            <a:off x="576264" y="6092825"/>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 name="Picture 5"/>
          <p:cNvPicPr>
            <a:picLocks noChangeAspect="1"/>
          </p:cNvPicPr>
          <p:nvPr/>
        </p:nvPicPr>
        <p:blipFill>
          <a:blip r:embed="rId2"/>
          <a:stretch>
            <a:fillRect/>
          </a:stretch>
        </p:blipFill>
        <p:spPr>
          <a:xfrm>
            <a:off x="75373" y="116632"/>
            <a:ext cx="680203" cy="692696"/>
          </a:xfrm>
          <a:prstGeom prst="rect">
            <a:avLst/>
          </a:prstGeom>
        </p:spPr>
      </p:pic>
      <p:sp>
        <p:nvSpPr>
          <p:cNvPr id="111618" name="Rectangle 2"/>
          <p:cNvSpPr>
            <a:spLocks noGrp="1" noRot="1" noChangeArrowheads="1"/>
          </p:cNvSpPr>
          <p:nvPr>
            <p:ph type="title"/>
          </p:nvPr>
        </p:nvSpPr>
        <p:spPr>
          <a:xfrm>
            <a:off x="-108520" y="53975"/>
            <a:ext cx="9361040" cy="1143000"/>
          </a:xfrm>
        </p:spPr>
        <p:txBody>
          <a:bodyPr/>
          <a:lstStyle/>
          <a:p>
            <a:pPr eaLnBrk="1" hangingPunct="1">
              <a:defRPr/>
            </a:pPr>
            <a:r>
              <a:rPr lang="en-GB" sz="3800" dirty="0"/>
              <a:t>true expertise &amp; deliberate practice</a:t>
            </a:r>
          </a:p>
        </p:txBody>
      </p:sp>
    </p:spTree>
    <p:extLst>
      <p:ext uri="{BB962C8B-B14F-4D97-AF65-F5344CB8AC3E}">
        <p14:creationId xmlns:p14="http://schemas.microsoft.com/office/powerpoint/2010/main" val="179978669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80742" y="1663604"/>
            <a:ext cx="3510508" cy="2629492"/>
          </a:xfrm>
          <a:prstGeom prst="rect">
            <a:avLst/>
          </a:prstGeom>
        </p:spPr>
      </p:pic>
      <p:sp>
        <p:nvSpPr>
          <p:cNvPr id="6" name="TextBox 5"/>
          <p:cNvSpPr txBox="1"/>
          <p:nvPr/>
        </p:nvSpPr>
        <p:spPr>
          <a:xfrm>
            <a:off x="755576" y="4573287"/>
            <a:ext cx="7538616" cy="1815882"/>
          </a:xfrm>
          <a:prstGeom prst="rect">
            <a:avLst/>
          </a:prstGeom>
          <a:noFill/>
        </p:spPr>
        <p:txBody>
          <a:bodyPr wrap="square" rtlCol="0">
            <a:spAutoFit/>
          </a:bodyPr>
          <a:lstStyle/>
          <a:p>
            <a:pPr algn="ctr"/>
            <a:r>
              <a:rPr lang="en-GB" sz="2800" i="1" dirty="0">
                <a:effectLst>
                  <a:outerShdw blurRad="50800" dist="38100" dir="2700000" algn="tl" rotWithShape="0">
                    <a:prstClr val="black">
                      <a:alpha val="40000"/>
                    </a:prstClr>
                  </a:outerShdw>
                </a:effectLst>
              </a:rPr>
              <a:t>“Deliberate Practice also involves the provision of immediate feedback, time for problem-solving and evaluation, and opportunities for repeated performance to refine </a:t>
            </a:r>
            <a:r>
              <a:rPr lang="en-GB" sz="2800" i="1" dirty="0" err="1">
                <a:effectLst>
                  <a:outerShdw blurRad="50800" dist="38100" dir="2700000" algn="tl" rotWithShape="0">
                    <a:prstClr val="black">
                      <a:alpha val="40000"/>
                    </a:prstClr>
                  </a:outerShdw>
                </a:effectLst>
              </a:rPr>
              <a:t>behavior</a:t>
            </a:r>
            <a:r>
              <a:rPr lang="en-GB" sz="2800" i="1" dirty="0">
                <a:effectLst>
                  <a:outerShdw blurRad="50800" dist="38100" dir="2700000" algn="tl" rotWithShape="0">
                    <a:prstClr val="black">
                      <a:alpha val="40000"/>
                    </a:prstClr>
                  </a:outerShdw>
                </a:effectLst>
              </a:rPr>
              <a:t>.”</a:t>
            </a:r>
            <a:endParaRPr lang="en-US" sz="2800" dirty="0"/>
          </a:p>
        </p:txBody>
      </p:sp>
      <p:pic>
        <p:nvPicPr>
          <p:cNvPr id="7" name="Picture 6"/>
          <p:cNvPicPr>
            <a:picLocks noChangeAspect="1"/>
          </p:cNvPicPr>
          <p:nvPr/>
        </p:nvPicPr>
        <p:blipFill>
          <a:blip r:embed="rId3"/>
          <a:stretch>
            <a:fillRect/>
          </a:stretch>
        </p:blipFill>
        <p:spPr>
          <a:xfrm>
            <a:off x="75373" y="116632"/>
            <a:ext cx="680203" cy="692696"/>
          </a:xfrm>
          <a:prstGeom prst="rect">
            <a:avLst/>
          </a:prstGeom>
        </p:spPr>
      </p:pic>
      <p:sp>
        <p:nvSpPr>
          <p:cNvPr id="2" name="Title 1"/>
          <p:cNvSpPr>
            <a:spLocks noGrp="1"/>
          </p:cNvSpPr>
          <p:nvPr>
            <p:ph type="title"/>
          </p:nvPr>
        </p:nvSpPr>
        <p:spPr>
          <a:xfrm>
            <a:off x="0" y="228600"/>
            <a:ext cx="9144000" cy="1143000"/>
          </a:xfrm>
        </p:spPr>
        <p:txBody>
          <a:bodyPr/>
          <a:lstStyle/>
          <a:p>
            <a:r>
              <a:rPr lang="en-US" sz="4000" dirty="0"/>
              <a:t>deliberate practice requires rapid feedback to refine performance</a:t>
            </a:r>
          </a:p>
        </p:txBody>
      </p:sp>
      <p:sp>
        <p:nvSpPr>
          <p:cNvPr id="8" name="Line 6"/>
          <p:cNvSpPr>
            <a:spLocks noChangeShapeType="1"/>
          </p:cNvSpPr>
          <p:nvPr/>
        </p:nvSpPr>
        <p:spPr bwMode="auto">
          <a:xfrm>
            <a:off x="540259" y="6669360"/>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17337469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Line 6"/>
          <p:cNvSpPr>
            <a:spLocks noChangeShapeType="1"/>
          </p:cNvSpPr>
          <p:nvPr/>
        </p:nvSpPr>
        <p:spPr bwMode="auto">
          <a:xfrm>
            <a:off x="539751" y="6092825"/>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341276" y="6165851"/>
            <a:ext cx="8410836" cy="584776"/>
          </a:xfrm>
          <a:prstGeom prst="rect">
            <a:avLst/>
          </a:prstGeom>
          <a:noFill/>
        </p:spPr>
        <p:txBody>
          <a:bodyPr wrap="square">
            <a:spAutoFit/>
          </a:bodyPr>
          <a:lstStyle/>
          <a:p>
            <a:pPr algn="ctr">
              <a:defRPr/>
            </a:pPr>
            <a:r>
              <a:rPr lang="en-GB" sz="1600" dirty="0">
                <a:cs typeface="+mn-cs"/>
              </a:rPr>
              <a:t>Ericsson K. Anders.  (2013). </a:t>
            </a:r>
            <a:r>
              <a:rPr lang="en-GB" sz="1600" i="1" dirty="0">
                <a:effectLst>
                  <a:outerShdw blurRad="38100" dist="38100" dir="2700000" algn="tl">
                    <a:srgbClr val="000000">
                      <a:alpha val="43137"/>
                    </a:srgbClr>
                  </a:outerShdw>
                </a:effectLst>
                <a:cs typeface="+mn-cs"/>
              </a:rPr>
              <a:t>"The science of human excellence meets psychotherapy.”</a:t>
            </a:r>
            <a:r>
              <a:rPr lang="en-GB" sz="1600" dirty="0">
                <a:effectLst>
                  <a:outerShdw blurRad="38100" dist="38100" dir="2700000" algn="tl">
                    <a:srgbClr val="000000">
                      <a:alpha val="43137"/>
                    </a:srgbClr>
                  </a:outerShdw>
                </a:effectLst>
                <a:cs typeface="+mn-cs"/>
              </a:rPr>
              <a:t> lecture at </a:t>
            </a:r>
            <a:r>
              <a:rPr lang="en-GB" sz="1600" i="1" dirty="0">
                <a:effectLst>
                  <a:outerShdw blurRad="38100" dist="38100" dir="2700000" algn="tl">
                    <a:srgbClr val="000000">
                      <a:alpha val="43137"/>
                    </a:srgbClr>
                  </a:outerShdw>
                </a:effectLst>
                <a:cs typeface="+mn-cs"/>
              </a:rPr>
              <a:t>“Achieving clinical excellence conference.”  </a:t>
            </a:r>
            <a:r>
              <a:rPr lang="en-GB" sz="1600" dirty="0">
                <a:effectLst>
                  <a:outerShdw blurRad="38100" dist="38100" dir="2700000" algn="tl">
                    <a:srgbClr val="000000">
                      <a:alpha val="43137"/>
                    </a:srgbClr>
                  </a:outerShdw>
                </a:effectLst>
                <a:cs typeface="+mn-cs"/>
              </a:rPr>
              <a:t>May 17</a:t>
            </a:r>
            <a:r>
              <a:rPr lang="en-GB" sz="1600" baseline="30000" dirty="0">
                <a:effectLst>
                  <a:outerShdw blurRad="38100" dist="38100" dir="2700000" algn="tl">
                    <a:srgbClr val="000000">
                      <a:alpha val="43137"/>
                    </a:srgbClr>
                  </a:outerShdw>
                </a:effectLst>
                <a:cs typeface="+mn-cs"/>
              </a:rPr>
              <a:t>th</a:t>
            </a:r>
            <a:r>
              <a:rPr lang="en-GB" sz="1600" dirty="0">
                <a:effectLst>
                  <a:outerShdw blurRad="38100" dist="38100" dir="2700000" algn="tl">
                    <a:srgbClr val="000000">
                      <a:alpha val="43137"/>
                    </a:srgbClr>
                  </a:outerShdw>
                </a:effectLst>
                <a:cs typeface="+mn-cs"/>
              </a:rPr>
              <a:t>, Amsterdam. </a:t>
            </a: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006477"/>
            <a:ext cx="8582025" cy="4943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107504" y="116632"/>
            <a:ext cx="680203" cy="692696"/>
          </a:xfrm>
          <a:prstGeom prst="rect">
            <a:avLst/>
          </a:prstGeom>
        </p:spPr>
      </p:pic>
      <p:sp>
        <p:nvSpPr>
          <p:cNvPr id="111618" name="Rectangle 2"/>
          <p:cNvSpPr>
            <a:spLocks noGrp="1" noRot="1" noChangeArrowheads="1"/>
          </p:cNvSpPr>
          <p:nvPr>
            <p:ph type="title"/>
          </p:nvPr>
        </p:nvSpPr>
        <p:spPr>
          <a:xfrm>
            <a:off x="698112" y="-17463"/>
            <a:ext cx="8114288" cy="1143001"/>
          </a:xfrm>
        </p:spPr>
        <p:txBody>
          <a:bodyPr/>
          <a:lstStyle/>
          <a:p>
            <a:pPr eaLnBrk="1" hangingPunct="1">
              <a:defRPr/>
            </a:pPr>
            <a:r>
              <a:rPr lang="en-GB" sz="4000" dirty="0"/>
              <a:t>experience &amp; variety of outcomes</a:t>
            </a:r>
          </a:p>
        </p:txBody>
      </p:sp>
    </p:spTree>
    <p:extLst>
      <p:ext uri="{BB962C8B-B14F-4D97-AF65-F5344CB8AC3E}">
        <p14:creationId xmlns:p14="http://schemas.microsoft.com/office/powerpoint/2010/main" val="31747051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dirty="0">
                <a:effectLst>
                  <a:outerShdw blurRad="50800" dist="38100" dir="2700000" algn="tl" rotWithShape="0">
                    <a:prstClr val="black">
                      <a:alpha val="40000"/>
                    </a:prstClr>
                  </a:outerShdw>
                </a:effectLst>
              </a:rPr>
              <a:t>general orientation </a:t>
            </a:r>
          </a:p>
        </p:txBody>
      </p:sp>
      <p:sp>
        <p:nvSpPr>
          <p:cNvPr id="147459" name="Rectangle 3"/>
          <p:cNvSpPr>
            <a:spLocks noGrp="1" noRot="1" noChangeArrowheads="1"/>
          </p:cNvSpPr>
          <p:nvPr>
            <p:ph type="body" sz="half" idx="3"/>
          </p:nvPr>
        </p:nvSpPr>
        <p:spPr>
          <a:xfrm>
            <a:off x="3707904" y="1340772"/>
            <a:ext cx="5328592" cy="4320476"/>
          </a:xfrm>
        </p:spPr>
        <p:txBody>
          <a:bodyPr lIns="92075" tIns="46038" rIns="92075" bIns="46038"/>
          <a:lstStyle/>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fred</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bryant’s</a:t>
            </a:r>
            <a:r>
              <a:rPr lang="en-US" dirty="0">
                <a:effectLst>
                  <a:outerShdw blurRad="50800" dist="38100" dir="2700000" algn="tl" rotWithShape="0">
                    <a:prstClr val="black">
                      <a:alpha val="40000"/>
                    </a:prstClr>
                  </a:outerShdw>
                </a:effectLst>
              </a:rPr>
              <a:t> savouring: 	the ability to really 	appreciate good things</a:t>
            </a:r>
          </a:p>
          <a:p>
            <a:pPr marL="7938" indent="354013" eaLnBrk="1" hangingPunct="1">
              <a:lnSpc>
                <a:spcPct val="90000"/>
              </a:lnSpc>
              <a:buSzPct val="110000"/>
              <a:buNone/>
              <a:tabLst>
                <a:tab pos="571500" algn="l"/>
              </a:tabLst>
              <a:defRPr/>
            </a:pPr>
            <a:r>
              <a:rPr lang="en-US" sz="800" dirty="0">
                <a:effectLst>
                  <a:outerShdw blurRad="50800" dist="38100" dir="2700000" algn="tl" rotWithShape="0">
                    <a:prstClr val="black">
                      <a:alpha val="40000"/>
                    </a:prstClr>
                  </a:outerShdw>
                </a:effectLst>
              </a:rPr>
              <a:t> </a:t>
            </a:r>
          </a:p>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mihalyi</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csikszentmihalyi’s</a:t>
            </a:r>
            <a:r>
              <a:rPr lang="en-US" dirty="0">
                <a:effectLst>
                  <a:outerShdw blurRad="50800" dist="38100" dir="2700000" algn="tl" rotWithShape="0">
                    <a:prstClr val="black">
                      <a:alpha val="40000"/>
                    </a:prstClr>
                  </a:outerShdw>
                </a:effectLst>
              </a:rPr>
              <a:t> 	notion of flow states </a:t>
            </a:r>
            <a:endParaRPr lang="en-US" sz="3600" dirty="0">
              <a:effectLst>
                <a:outerShdw blurRad="50800" dist="38100" dir="2700000" algn="tl" rotWithShape="0">
                  <a:prstClr val="black">
                    <a:alpha val="40000"/>
                  </a:prstClr>
                </a:outerShdw>
              </a:effectLst>
            </a:endParaRPr>
          </a:p>
          <a:p>
            <a:pPr marL="7938" indent="354013" eaLnBrk="1" hangingPunct="1">
              <a:lnSpc>
                <a:spcPct val="90000"/>
              </a:lnSpc>
              <a:buClr>
                <a:srgbClr val="CC66FF"/>
              </a:buClr>
              <a:buSzPct val="110000"/>
              <a:buFont typeface="Wingdings 2" pitchFamily="18" charset="2"/>
              <a:buNone/>
              <a:tabLst>
                <a:tab pos="571500" algn="l"/>
              </a:tabLst>
              <a:defRPr/>
            </a:pPr>
            <a:endParaRPr lang="en-US" sz="800" i="1" dirty="0">
              <a:effectLst>
                <a:outerShdw blurRad="50800" dist="38100" dir="2700000" algn="tl" rotWithShape="0">
                  <a:prstClr val="black">
                    <a:alpha val="40000"/>
                  </a:prstClr>
                </a:outerShdw>
              </a:effectLst>
            </a:endParaRPr>
          </a:p>
          <a:p>
            <a:pPr marL="7938" indent="354013" eaLnBrk="1" hangingPunct="1">
              <a:lnSpc>
                <a:spcPct val="90000"/>
              </a:lnSpc>
              <a:buSzPct val="110000"/>
              <a:buFont typeface="Wingdings" pitchFamily="2" charset="2"/>
              <a:buChar char="Ø"/>
              <a:tabLst>
                <a:tab pos="571500" algn="l"/>
              </a:tabLst>
              <a:defRPr/>
            </a:pPr>
            <a:r>
              <a:rPr lang="en-US" sz="3600"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barbara</a:t>
            </a:r>
            <a:r>
              <a:rPr lang="en-US" dirty="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frederickson’s</a:t>
            </a:r>
            <a:r>
              <a:rPr lang="en-US" dirty="0">
                <a:effectLst>
                  <a:outerShdw blurRad="50800" dist="38100" dir="2700000" algn="tl" rotWithShape="0">
                    <a:prstClr val="black">
                      <a:alpha val="40000"/>
                    </a:prstClr>
                  </a:outerShdw>
                </a:effectLst>
              </a:rPr>
              <a:t> 	broaden &amp; build theory 	of positive emotions</a:t>
            </a:r>
          </a:p>
          <a:p>
            <a:pPr marL="0" indent="0" eaLnBrk="1" hangingPunct="1">
              <a:lnSpc>
                <a:spcPct val="90000"/>
              </a:lnSpc>
              <a:buSzPct val="110000"/>
              <a:buFont typeface="Wingdings" pitchFamily="2" charset="2"/>
              <a:buNone/>
              <a:tabLst>
                <a:tab pos="533400" algn="l"/>
              </a:tabLst>
              <a:defRPr/>
            </a:pPr>
            <a:endParaRPr lang="en-US" sz="800" dirty="0">
              <a:effectLst>
                <a:outerShdw blurRad="50800" dist="38100" dir="2700000" algn="tl" rotWithShape="0">
                  <a:prstClr val="black">
                    <a:alpha val="40000"/>
                  </a:prstClr>
                </a:outerShdw>
              </a:effectLst>
            </a:endParaRPr>
          </a:p>
          <a:p>
            <a:pPr marL="0" indent="0" eaLnBrk="1" hangingPunct="1">
              <a:lnSpc>
                <a:spcPct val="90000"/>
              </a:lnSpc>
              <a:buSzPct val="110000"/>
              <a:buNone/>
              <a:tabLst>
                <a:tab pos="533400" algn="l"/>
              </a:tabLst>
              <a:defRPr/>
            </a:pPr>
            <a:endParaRPr lang="en-US" sz="1400" dirty="0">
              <a:effectLst>
                <a:outerShdw blurRad="50800" dist="38100" dir="2700000" algn="tl" rotWithShape="0">
                  <a:prstClr val="black">
                    <a:alpha val="40000"/>
                  </a:prstClr>
                </a:outerShdw>
              </a:effectLst>
            </a:endParaRPr>
          </a:p>
        </p:txBody>
      </p:sp>
      <p:sp>
        <p:nvSpPr>
          <p:cNvPr id="7172" name="Line 4"/>
          <p:cNvSpPr>
            <a:spLocks noChangeShapeType="1"/>
          </p:cNvSpPr>
          <p:nvPr/>
        </p:nvSpPr>
        <p:spPr bwMode="auto">
          <a:xfrm>
            <a:off x="1152190" y="6093296"/>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aphicFrame>
        <p:nvGraphicFramePr>
          <p:cNvPr id="8" name="Object 3">
            <a:extLst>
              <a:ext uri="{FF2B5EF4-FFF2-40B4-BE49-F238E27FC236}">
                <a16:creationId xmlns:a16="http://schemas.microsoft.com/office/drawing/2014/main" id="{F91A2D8F-D4AA-3D4C-8E10-4C60EFD262EA}"/>
              </a:ext>
            </a:extLst>
          </p:cNvPr>
          <p:cNvGraphicFramePr>
            <a:graphicFrameLocks noGrp="1"/>
          </p:cNvGraphicFramePr>
          <p:nvPr>
            <p:ph sz="half" idx="1"/>
          </p:nvPr>
        </p:nvGraphicFramePr>
        <p:xfrm>
          <a:off x="179512" y="1778235"/>
          <a:ext cx="3456384" cy="3594981"/>
        </p:xfrm>
        <a:graphic>
          <a:graphicData uri="http://schemas.openxmlformats.org/presentationml/2006/ole">
            <mc:AlternateContent xmlns:mc="http://schemas.openxmlformats.org/markup-compatibility/2006">
              <mc:Choice xmlns:v="urn:schemas-microsoft-com:vml" Requires="v">
                <p:oleObj spid="_x0000_s75779" name="Lotus SmartPics Image" r:id="rId3" imgW="33807400" imgH="35166300" progId="LotusSmartPicsImage">
                  <p:embed/>
                </p:oleObj>
              </mc:Choice>
              <mc:Fallback>
                <p:oleObj name="Lotus SmartPics Image" r:id="rId3" imgW="33807400" imgH="35166300" progId="LotusSmartPicsImage">
                  <p:embed/>
                  <p:pic>
                    <p:nvPicPr>
                      <p:cNvPr id="8" name="Object 3">
                        <a:extLst>
                          <a:ext uri="{FF2B5EF4-FFF2-40B4-BE49-F238E27FC236}">
                            <a16:creationId xmlns:a16="http://schemas.microsoft.com/office/drawing/2014/main" id="{F91A2D8F-D4AA-3D4C-8E10-4C60EFD262E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78235"/>
                        <a:ext cx="3456384" cy="3594981"/>
                      </a:xfrm>
                      <a:prstGeom prst="rect">
                        <a:avLst/>
                      </a:prstGeom>
                      <a:solidFill>
                        <a:schemeClr val="accent2"/>
                      </a:solidFill>
                      <a:ln>
                        <a:noFill/>
                      </a:ln>
                      <a:effectLst/>
                    </p:spPr>
                  </p:pic>
                </p:oleObj>
              </mc:Fallback>
            </mc:AlternateContent>
          </a:graphicData>
        </a:graphic>
      </p:graphicFrame>
    </p:spTree>
    <p:extLst>
      <p:ext uri="{BB962C8B-B14F-4D97-AF65-F5344CB8AC3E}">
        <p14:creationId xmlns:p14="http://schemas.microsoft.com/office/powerpoint/2010/main" val="327172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71305" y="2204591"/>
            <a:ext cx="3491483" cy="3456657"/>
          </a:xfrm>
        </p:spPr>
        <p:txBody>
          <a:bodyPr/>
          <a:lstStyle/>
          <a:p>
            <a:pPr marL="285750" indent="-285750">
              <a:buSzPct val="110000"/>
              <a:buFont typeface="Wingdings" pitchFamily="2" charset="2"/>
              <a:buChar char="²"/>
              <a:defRPr/>
            </a:pPr>
            <a:r>
              <a:rPr lang="en-GB" sz="1600" dirty="0"/>
              <a:t>painstaking series of interviews</a:t>
            </a:r>
          </a:p>
          <a:p>
            <a:pPr marL="285750" indent="-285750">
              <a:buSzPct val="110000"/>
              <a:buFont typeface="Wingdings" pitchFamily="2" charset="2"/>
              <a:buChar char="²"/>
              <a:defRPr/>
            </a:pPr>
            <a:r>
              <a:rPr lang="en-GB" sz="1600" dirty="0"/>
              <a:t>students sorted into 3 groups    by professors’ assessments and success in open competitions</a:t>
            </a:r>
          </a:p>
          <a:p>
            <a:pPr marL="285750" indent="-285750">
              <a:buSzPct val="110000"/>
              <a:buFont typeface="Wingdings" pitchFamily="2" charset="2"/>
              <a:buChar char="²"/>
              <a:defRPr/>
            </a:pPr>
            <a:r>
              <a:rPr lang="en-GB" sz="1600" dirty="0"/>
              <a:t>groups indistinguishable by average age of starting violin (age 8), average age at which decided to become musicians (just before age 15), number      of teachers, etc. etc.</a:t>
            </a:r>
          </a:p>
          <a:p>
            <a:pPr marL="285750" indent="-285750">
              <a:buSzPct val="110000"/>
              <a:buFont typeface="Wingdings" pitchFamily="2" charset="2"/>
              <a:buChar char="²"/>
              <a:defRPr/>
            </a:pPr>
            <a:r>
              <a:rPr lang="en-GB" sz="1600" dirty="0"/>
              <a:t>what stood out dramatically were the differences in hours spent practising – with no exceptions!</a:t>
            </a:r>
          </a:p>
          <a:p>
            <a:pPr marL="285750" indent="-285750">
              <a:buSzPct val="100000"/>
              <a:buFont typeface="Wingdings" pitchFamily="2" charset="2"/>
              <a:buChar char="v"/>
              <a:defRPr/>
            </a:pPr>
            <a:endParaRPr lang="en-GB" sz="1800" dirty="0"/>
          </a:p>
        </p:txBody>
      </p:sp>
      <p:sp>
        <p:nvSpPr>
          <p:cNvPr id="39939" name="Text Box 5"/>
          <p:cNvSpPr txBox="1">
            <a:spLocks noChangeArrowheads="1"/>
          </p:cNvSpPr>
          <p:nvPr/>
        </p:nvSpPr>
        <p:spPr bwMode="auto">
          <a:xfrm>
            <a:off x="512464" y="6165851"/>
            <a:ext cx="8313949"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600" dirty="0">
                <a:effectLst>
                  <a:outerShdw blurRad="50800" dist="38100" dir="2700000" algn="tl" rotWithShape="0">
                    <a:prstClr val="black">
                      <a:alpha val="40000"/>
                    </a:prstClr>
                  </a:outerShdw>
                </a:effectLst>
              </a:rPr>
              <a:t>Ericsson, K. A., </a:t>
            </a:r>
            <a:r>
              <a:rPr lang="en-GB" altLang="en-US" sz="1600" dirty="0" err="1">
                <a:effectLst>
                  <a:outerShdw blurRad="50800" dist="38100" dir="2700000" algn="tl" rotWithShape="0">
                    <a:prstClr val="black">
                      <a:alpha val="40000"/>
                    </a:prstClr>
                  </a:outerShdw>
                </a:effectLst>
              </a:rPr>
              <a:t>Krampe</a:t>
            </a:r>
            <a:r>
              <a:rPr lang="en-GB" altLang="en-US" sz="1600" dirty="0">
                <a:effectLst>
                  <a:outerShdw blurRad="50800" dist="38100" dir="2700000" algn="tl" rotWithShape="0">
                    <a:prstClr val="black">
                      <a:alpha val="40000"/>
                    </a:prstClr>
                  </a:outerShdw>
                </a:effectLst>
              </a:rPr>
              <a:t>, R. T. &amp; </a:t>
            </a:r>
            <a:r>
              <a:rPr lang="en-GB" altLang="en-US" sz="1600" dirty="0" err="1">
                <a:effectLst>
                  <a:outerShdw blurRad="50800" dist="38100" dir="2700000" algn="tl" rotWithShape="0">
                    <a:prstClr val="black">
                      <a:alpha val="40000"/>
                    </a:prstClr>
                  </a:outerShdw>
                </a:effectLst>
              </a:rPr>
              <a:t>Tesch-Romer</a:t>
            </a:r>
            <a:r>
              <a:rPr lang="en-GB" altLang="en-US" sz="1600" dirty="0">
                <a:effectLst>
                  <a:outerShdw blurRad="50800" dist="38100" dir="2700000" algn="tl" rotWithShape="0">
                    <a:prstClr val="black">
                      <a:alpha val="40000"/>
                    </a:prstClr>
                  </a:outerShdw>
                </a:effectLst>
              </a:rPr>
              <a:t>, C. (1993). </a:t>
            </a:r>
            <a:r>
              <a:rPr lang="en-GB" altLang="en-US" sz="1600" i="1" dirty="0">
                <a:effectLst>
                  <a:outerShdw blurRad="50800" dist="38100" dir="2700000" algn="tl" rotWithShape="0">
                    <a:prstClr val="black">
                      <a:alpha val="40000"/>
                    </a:prstClr>
                  </a:outerShdw>
                </a:effectLst>
              </a:rPr>
              <a:t>“The role of deliberate practice  in the acquisition of expert performance."</a:t>
            </a:r>
            <a:r>
              <a:rPr lang="en-GB" altLang="en-US" sz="1600" dirty="0">
                <a:effectLst>
                  <a:outerShdw blurRad="50800" dist="38100" dir="2700000" algn="tl" rotWithShape="0">
                    <a:prstClr val="black">
                      <a:alpha val="40000"/>
                    </a:prstClr>
                  </a:outerShdw>
                </a:effectLst>
              </a:rPr>
              <a:t>  </a:t>
            </a:r>
            <a:r>
              <a:rPr lang="en-GB" altLang="en-US" sz="1600" dirty="0" err="1">
                <a:effectLst>
                  <a:outerShdw blurRad="50800" dist="38100" dir="2700000" algn="tl" rotWithShape="0">
                    <a:prstClr val="black">
                      <a:alpha val="40000"/>
                    </a:prstClr>
                  </a:outerShdw>
                </a:effectLst>
              </a:rPr>
              <a:t>Psychol</a:t>
            </a:r>
            <a:r>
              <a:rPr lang="en-GB" altLang="en-US" sz="1600" dirty="0">
                <a:effectLst>
                  <a:outerShdw blurRad="50800" dist="38100" dir="2700000" algn="tl" rotWithShape="0">
                    <a:prstClr val="black">
                      <a:alpha val="40000"/>
                    </a:prstClr>
                  </a:outerShdw>
                </a:effectLst>
              </a:rPr>
              <a:t> Review 100(3): 363-406. </a:t>
            </a:r>
          </a:p>
        </p:txBody>
      </p:sp>
      <p:sp>
        <p:nvSpPr>
          <p:cNvPr id="39940" name="Line 6"/>
          <p:cNvSpPr>
            <a:spLocks noChangeShapeType="1"/>
          </p:cNvSpPr>
          <p:nvPr/>
        </p:nvSpPr>
        <p:spPr bwMode="auto">
          <a:xfrm>
            <a:off x="684214" y="6092825"/>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itle 7"/>
          <p:cNvSpPr>
            <a:spLocks noGrp="1"/>
          </p:cNvSpPr>
          <p:nvPr>
            <p:ph type="title"/>
          </p:nvPr>
        </p:nvSpPr>
        <p:spPr>
          <a:xfrm>
            <a:off x="720280" y="188915"/>
            <a:ext cx="8388224" cy="873125"/>
          </a:xfrm>
        </p:spPr>
        <p:txBody>
          <a:bodyPr/>
          <a:lstStyle/>
          <a:p>
            <a:pPr>
              <a:defRPr/>
            </a:pPr>
            <a:r>
              <a:rPr lang="en-GB" sz="4000" b="0" dirty="0"/>
              <a:t>musicians &amp; deliberate practice</a:t>
            </a:r>
          </a:p>
        </p:txBody>
      </p:sp>
      <p:sp>
        <p:nvSpPr>
          <p:cNvPr id="9" name="TextBox 8"/>
          <p:cNvSpPr txBox="1"/>
          <p:nvPr/>
        </p:nvSpPr>
        <p:spPr>
          <a:xfrm>
            <a:off x="107950" y="1137518"/>
            <a:ext cx="4032001" cy="923330"/>
          </a:xfrm>
          <a:prstGeom prst="rect">
            <a:avLst/>
          </a:prstGeom>
          <a:noFill/>
        </p:spPr>
        <p:txBody>
          <a:bodyPr wrap="square">
            <a:spAutoFit/>
          </a:bodyPr>
          <a:lstStyle/>
          <a:p>
            <a:pPr>
              <a:defRPr/>
            </a:pPr>
            <a:r>
              <a:rPr lang="en-GB" dirty="0">
                <a:solidFill>
                  <a:schemeClr val="tx2">
                    <a:lumMod val="90000"/>
                  </a:schemeClr>
                </a:solidFill>
                <a:effectLst>
                  <a:outerShdw blurRad="50800" dist="38100" dir="2700000" algn="tl" rotWithShape="0">
                    <a:prstClr val="black">
                      <a:alpha val="40000"/>
                    </a:prstClr>
                  </a:outerShdw>
                </a:effectLst>
                <a:cs typeface="+mn-cs"/>
              </a:rPr>
              <a:t>classic early study on 20 </a:t>
            </a:r>
            <a:r>
              <a:rPr lang="en-GB" dirty="0" err="1">
                <a:solidFill>
                  <a:schemeClr val="tx2">
                    <a:lumMod val="90000"/>
                  </a:schemeClr>
                </a:solidFill>
                <a:effectLst>
                  <a:outerShdw blurRad="50800" dist="38100" dir="2700000" algn="tl" rotWithShape="0">
                    <a:prstClr val="black">
                      <a:alpha val="40000"/>
                    </a:prstClr>
                  </a:outerShdw>
                </a:effectLst>
                <a:cs typeface="+mn-cs"/>
              </a:rPr>
              <a:t>yr</a:t>
            </a:r>
            <a:r>
              <a:rPr lang="en-GB" dirty="0">
                <a:solidFill>
                  <a:schemeClr val="tx2">
                    <a:lumMod val="90000"/>
                  </a:schemeClr>
                </a:solidFill>
                <a:effectLst>
                  <a:outerShdw blurRad="50800" dist="38100" dir="2700000" algn="tl" rotWithShape="0">
                    <a:prstClr val="black">
                      <a:alpha val="40000"/>
                    </a:prstClr>
                  </a:outerShdw>
                </a:effectLst>
                <a:cs typeface="+mn-cs"/>
              </a:rPr>
              <a:t> old</a:t>
            </a:r>
          </a:p>
          <a:p>
            <a:pPr>
              <a:defRPr/>
            </a:pPr>
            <a:r>
              <a:rPr lang="en-GB" dirty="0">
                <a:solidFill>
                  <a:schemeClr val="tx2">
                    <a:lumMod val="90000"/>
                  </a:schemeClr>
                </a:solidFill>
                <a:effectLst>
                  <a:outerShdw blurRad="50800" dist="38100" dir="2700000" algn="tl" rotWithShape="0">
                    <a:prstClr val="black">
                      <a:alpha val="40000"/>
                    </a:prstClr>
                  </a:outerShdw>
                </a:effectLst>
                <a:cs typeface="+mn-cs"/>
              </a:rPr>
              <a:t>violin students at the renowned</a:t>
            </a:r>
          </a:p>
          <a:p>
            <a:pPr>
              <a:defRPr/>
            </a:pPr>
            <a:r>
              <a:rPr lang="en-GB" dirty="0">
                <a:solidFill>
                  <a:schemeClr val="tx2">
                    <a:lumMod val="90000"/>
                  </a:schemeClr>
                </a:solidFill>
                <a:effectLst>
                  <a:outerShdw blurRad="50800" dist="38100" dir="2700000" algn="tl" rotWithShape="0">
                    <a:prstClr val="black">
                      <a:alpha val="40000"/>
                    </a:prstClr>
                  </a:outerShdw>
                </a:effectLst>
                <a:cs typeface="+mn-cs"/>
              </a:rPr>
              <a:t>Music Academy of West Berlin</a:t>
            </a:r>
          </a:p>
        </p:txBody>
      </p:sp>
      <p:graphicFrame>
        <p:nvGraphicFramePr>
          <p:cNvPr id="39943" name="Content Placeholder 2"/>
          <p:cNvGraphicFramePr>
            <a:graphicFrameLocks noGrp="1"/>
          </p:cNvGraphicFramePr>
          <p:nvPr>
            <p:ph idx="1"/>
          </p:nvPr>
        </p:nvGraphicFramePr>
        <p:xfrm>
          <a:off x="3513138" y="882652"/>
          <a:ext cx="5573712" cy="5954713"/>
        </p:xfrm>
        <a:graphic>
          <a:graphicData uri="http://schemas.openxmlformats.org/presentationml/2006/ole">
            <mc:AlternateContent xmlns:mc="http://schemas.openxmlformats.org/markup-compatibility/2006">
              <mc:Choice xmlns:v="urn:schemas-microsoft-com:vml" Requires="v">
                <p:oleObj spid="_x0000_s77826" name="Worksheet" r:id="rId3" imgW="5578323" imgH="5956308" progId="Excel.Sheet.8">
                  <p:embed/>
                </p:oleObj>
              </mc:Choice>
              <mc:Fallback>
                <p:oleObj name="Worksheet" r:id="rId3" imgW="5578323" imgH="5956308" progId="Excel.Sheet.8">
                  <p:embed/>
                  <p:pic>
                    <p:nvPicPr>
                      <p:cNvPr id="39943" name="Content Placeholder 2"/>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38" y="882652"/>
                        <a:ext cx="5573712" cy="5954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10" name="Picture 9"/>
          <p:cNvPicPr>
            <a:picLocks noChangeAspect="1"/>
          </p:cNvPicPr>
          <p:nvPr/>
        </p:nvPicPr>
        <p:blipFill>
          <a:blip r:embed="rId5"/>
          <a:stretch>
            <a:fillRect/>
          </a:stretch>
        </p:blipFill>
        <p:spPr>
          <a:xfrm>
            <a:off x="75373" y="116632"/>
            <a:ext cx="680203" cy="692696"/>
          </a:xfrm>
          <a:prstGeom prst="rect">
            <a:avLst/>
          </a:prstGeom>
        </p:spPr>
      </p:pic>
    </p:spTree>
    <p:extLst>
      <p:ext uri="{BB962C8B-B14F-4D97-AF65-F5344CB8AC3E}">
        <p14:creationId xmlns:p14="http://schemas.microsoft.com/office/powerpoint/2010/main" val="171745306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587376" y="-26988"/>
            <a:ext cx="7813675" cy="1143001"/>
          </a:xfrm>
        </p:spPr>
        <p:txBody>
          <a:bodyPr/>
          <a:lstStyle/>
          <a:p>
            <a:pPr eaLnBrk="1" hangingPunct="1">
              <a:defRPr/>
            </a:pPr>
            <a:r>
              <a:rPr lang="en-GB" sz="4000" dirty="0"/>
              <a:t>maintaining expertise</a:t>
            </a:r>
          </a:p>
        </p:txBody>
      </p:sp>
      <p:sp>
        <p:nvSpPr>
          <p:cNvPr id="37891" name="Line 6"/>
          <p:cNvSpPr>
            <a:spLocks noChangeShapeType="1"/>
          </p:cNvSpPr>
          <p:nvPr/>
        </p:nvSpPr>
        <p:spPr bwMode="auto">
          <a:xfrm>
            <a:off x="498476" y="6741368"/>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892" name="TextBox 3"/>
          <p:cNvSpPr txBox="1">
            <a:spLocks noChangeArrowheads="1"/>
          </p:cNvSpPr>
          <p:nvPr/>
        </p:nvSpPr>
        <p:spPr bwMode="auto">
          <a:xfrm>
            <a:off x="827089" y="2133600"/>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endParaRPr lang="en-US" altLang="en-US" sz="1800"/>
          </a:p>
        </p:txBody>
      </p:sp>
      <p:sp>
        <p:nvSpPr>
          <p:cNvPr id="5" name="TextBox 4"/>
          <p:cNvSpPr txBox="1"/>
          <p:nvPr/>
        </p:nvSpPr>
        <p:spPr>
          <a:xfrm rot="10800000" flipV="1">
            <a:off x="718002" y="2411009"/>
            <a:ext cx="7571886" cy="3970318"/>
          </a:xfrm>
          <a:prstGeom prst="rect">
            <a:avLst/>
          </a:prstGeom>
          <a:noFill/>
        </p:spPr>
        <p:txBody>
          <a:bodyPr wrap="square">
            <a:spAutoFit/>
          </a:bodyPr>
          <a:lstStyle/>
          <a:p>
            <a:pPr>
              <a:defRPr/>
            </a:pPr>
            <a:r>
              <a:rPr lang="en-GB" dirty="0" err="1">
                <a:effectLst>
                  <a:outerShdw blurRad="38100" dist="38100" dir="2700000" algn="tl">
                    <a:srgbClr val="000000">
                      <a:alpha val="43137"/>
                    </a:srgbClr>
                  </a:outerShdw>
                </a:effectLst>
                <a:cs typeface="+mn-cs"/>
              </a:rPr>
              <a:t>Krampe</a:t>
            </a:r>
            <a:r>
              <a:rPr lang="en-GB" dirty="0">
                <a:effectLst>
                  <a:outerShdw blurRad="38100" dist="38100" dir="2700000" algn="tl">
                    <a:srgbClr val="000000">
                      <a:alpha val="43137"/>
                    </a:srgbClr>
                  </a:outerShdw>
                </a:effectLst>
                <a:cs typeface="+mn-cs"/>
              </a:rPr>
              <a:t>, R. T. and K. A. Ericsson (1996). </a:t>
            </a:r>
            <a:r>
              <a:rPr lang="en-GB" i="1" dirty="0">
                <a:effectLst>
                  <a:outerShdw blurRad="38100" dist="38100" dir="2700000" algn="tl">
                    <a:srgbClr val="000000">
                      <a:alpha val="43137"/>
                    </a:srgbClr>
                  </a:outerShdw>
                </a:effectLst>
                <a:cs typeface="+mn-cs"/>
              </a:rPr>
              <a:t>"Maintaining excellence: Deliberate practice and elite performance in young and older pianists."</a:t>
            </a:r>
            <a:r>
              <a:rPr lang="en-GB" dirty="0">
                <a:effectLst>
                  <a:outerShdw blurRad="38100" dist="38100" dir="2700000" algn="tl">
                    <a:srgbClr val="000000">
                      <a:alpha val="43137"/>
                    </a:srgbClr>
                  </a:outerShdw>
                </a:effectLst>
                <a:cs typeface="+mn-cs"/>
              </a:rPr>
              <a:t>   J </a:t>
            </a:r>
            <a:r>
              <a:rPr lang="en-GB" dirty="0" err="1">
                <a:effectLst>
                  <a:outerShdw blurRad="38100" dist="38100" dir="2700000" algn="tl">
                    <a:srgbClr val="000000">
                      <a:alpha val="43137"/>
                    </a:srgbClr>
                  </a:outerShdw>
                </a:effectLst>
                <a:cs typeface="+mn-cs"/>
              </a:rPr>
              <a:t>Exp</a:t>
            </a:r>
            <a:r>
              <a:rPr lang="en-GB" dirty="0">
                <a:effectLst>
                  <a:outerShdw blurRad="38100" dist="38100" dir="2700000" algn="tl">
                    <a:srgbClr val="000000">
                      <a:alpha val="43137"/>
                    </a:srgbClr>
                  </a:outerShdw>
                </a:effectLst>
                <a:cs typeface="+mn-cs"/>
              </a:rPr>
              <a:t> </a:t>
            </a:r>
            <a:r>
              <a:rPr lang="en-GB" dirty="0" err="1">
                <a:effectLst>
                  <a:outerShdw blurRad="38100" dist="38100" dir="2700000" algn="tl">
                    <a:srgbClr val="000000">
                      <a:alpha val="43137"/>
                    </a:srgbClr>
                  </a:outerShdw>
                </a:effectLst>
                <a:cs typeface="+mn-cs"/>
              </a:rPr>
              <a:t>Psychol</a:t>
            </a:r>
            <a:r>
              <a:rPr lang="en-GB" dirty="0">
                <a:effectLst>
                  <a:outerShdw blurRad="38100" dist="38100" dir="2700000" algn="tl">
                    <a:srgbClr val="000000">
                      <a:alpha val="43137"/>
                    </a:srgbClr>
                  </a:outerShdw>
                </a:effectLst>
                <a:cs typeface="+mn-cs"/>
              </a:rPr>
              <a:t> Gen 125(4): 331-359. Two studies investigated the role   of deliberate practice in the maintenance of cognitive-motor skills in expert and accomplished amateur pianists.  </a:t>
            </a:r>
            <a:r>
              <a:rPr lang="en-GB" u="sng" dirty="0">
                <a:effectLst>
                  <a:outerShdw blurRad="38100" dist="38100" dir="2700000" algn="tl">
                    <a:srgbClr val="000000">
                      <a:alpha val="43137"/>
                    </a:srgbClr>
                  </a:outerShdw>
                </a:effectLst>
                <a:cs typeface="+mn-cs"/>
              </a:rPr>
              <a:t>Older expert and amateur pianists showed the normal pattern of large age-related reductions in standard measures of general processing speed.  Performance on music-related tasks showed similar age-graded decline for amateur pianists but not  for expert pianists, whose average performance level was only slightly below that of young expert pianists.  The degree of maintenance of relevant pianistic skills for older expert pianists was predicted by the amount of deliberate practice during later adulthood</a:t>
            </a:r>
            <a:r>
              <a:rPr lang="en-GB" dirty="0">
                <a:effectLst>
                  <a:outerShdw blurRad="38100" dist="38100" dir="2700000" algn="tl">
                    <a:srgbClr val="000000">
                      <a:alpha val="43137"/>
                    </a:srgbClr>
                  </a:outerShdw>
                </a:effectLst>
                <a:cs typeface="+mn-cs"/>
              </a:rPr>
              <a:t>.  The role of </a:t>
            </a:r>
            <a:r>
              <a:rPr lang="en-GB" dirty="0" err="1">
                <a:effectLst>
                  <a:outerShdw blurRad="38100" dist="38100" dir="2700000" algn="tl">
                    <a:srgbClr val="000000">
                      <a:alpha val="43137"/>
                    </a:srgbClr>
                  </a:outerShdw>
                </a:effectLst>
                <a:cs typeface="+mn-cs"/>
              </a:rPr>
              <a:t>delib-erate</a:t>
            </a:r>
            <a:r>
              <a:rPr lang="en-GB" dirty="0">
                <a:effectLst>
                  <a:outerShdw blurRad="38100" dist="38100" dir="2700000" algn="tl">
                    <a:srgbClr val="000000">
                      <a:alpha val="43137"/>
                    </a:srgbClr>
                  </a:outerShdw>
                </a:effectLst>
                <a:cs typeface="+mn-cs"/>
              </a:rPr>
              <a:t> practice in the active maintenance of superior domain-specific performance in spite of general age-related decline is discussed.</a:t>
            </a:r>
          </a:p>
        </p:txBody>
      </p:sp>
      <p:sp>
        <p:nvSpPr>
          <p:cNvPr id="6" name="TextBox 5"/>
          <p:cNvSpPr txBox="1"/>
          <p:nvPr/>
        </p:nvSpPr>
        <p:spPr>
          <a:xfrm>
            <a:off x="914400" y="1074739"/>
            <a:ext cx="7391968" cy="707886"/>
          </a:xfrm>
          <a:prstGeom prst="rect">
            <a:avLst/>
          </a:prstGeom>
          <a:noFill/>
        </p:spPr>
        <p:txBody>
          <a:bodyPr wrap="square">
            <a:spAutoFit/>
          </a:bodyPr>
          <a:lstStyle/>
          <a:p>
            <a:pPr algn="ctr">
              <a:defRPr/>
            </a:pPr>
            <a:r>
              <a:rPr lang="en-GB" sz="2000" i="1" dirty="0">
                <a:solidFill>
                  <a:schemeClr val="tx2"/>
                </a:solidFill>
                <a:effectLst>
                  <a:outerShdw blurRad="38100" dist="38100" dir="2700000" algn="tl">
                    <a:srgbClr val="000000">
                      <a:alpha val="43137"/>
                    </a:srgbClr>
                  </a:outerShdw>
                </a:effectLst>
                <a:cs typeface="+mn-cs"/>
              </a:rPr>
              <a:t>"If I don't practice one day, I know it; two days, the critics know it; three days, the public knows it.“  </a:t>
            </a:r>
            <a:r>
              <a:rPr lang="en-GB" sz="2000" dirty="0" err="1">
                <a:solidFill>
                  <a:schemeClr val="tx2"/>
                </a:solidFill>
                <a:effectLst>
                  <a:outerShdw blurRad="38100" dist="38100" dir="2700000" algn="tl">
                    <a:srgbClr val="000000">
                      <a:alpha val="43137"/>
                    </a:srgbClr>
                  </a:outerShdw>
                </a:effectLst>
                <a:cs typeface="+mn-cs"/>
              </a:rPr>
              <a:t>Jascha</a:t>
            </a:r>
            <a:r>
              <a:rPr lang="en-GB" sz="2000" dirty="0">
                <a:solidFill>
                  <a:schemeClr val="tx2"/>
                </a:solidFill>
                <a:effectLst>
                  <a:outerShdw blurRad="38100" dist="38100" dir="2700000" algn="tl">
                    <a:srgbClr val="000000">
                      <a:alpha val="43137"/>
                    </a:srgbClr>
                  </a:outerShdw>
                </a:effectLst>
                <a:cs typeface="+mn-cs"/>
              </a:rPr>
              <a:t> Heifetz</a:t>
            </a:r>
          </a:p>
        </p:txBody>
      </p:sp>
      <p:sp>
        <p:nvSpPr>
          <p:cNvPr id="37895" name="Line 6"/>
          <p:cNvSpPr>
            <a:spLocks noChangeShapeType="1"/>
          </p:cNvSpPr>
          <p:nvPr/>
        </p:nvSpPr>
        <p:spPr bwMode="auto">
          <a:xfrm>
            <a:off x="498476" y="2133600"/>
            <a:ext cx="7991475" cy="0"/>
          </a:xfrm>
          <a:prstGeom prst="line">
            <a:avLst/>
          </a:prstGeom>
          <a:noFill/>
          <a:ln w="41275">
            <a:solidFill>
              <a:schemeClr val="folHlink"/>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8" name="Picture 7"/>
          <p:cNvPicPr>
            <a:picLocks noChangeAspect="1"/>
          </p:cNvPicPr>
          <p:nvPr/>
        </p:nvPicPr>
        <p:blipFill>
          <a:blip r:embed="rId2"/>
          <a:stretch>
            <a:fillRect/>
          </a:stretch>
        </p:blipFill>
        <p:spPr>
          <a:xfrm>
            <a:off x="75373" y="116632"/>
            <a:ext cx="680203" cy="692696"/>
          </a:xfrm>
          <a:prstGeom prst="rect">
            <a:avLst/>
          </a:prstGeom>
        </p:spPr>
      </p:pic>
    </p:spTree>
    <p:extLst>
      <p:ext uri="{BB962C8B-B14F-4D97-AF65-F5344CB8AC3E}">
        <p14:creationId xmlns:p14="http://schemas.microsoft.com/office/powerpoint/2010/main" val="32606804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867665" y="6093296"/>
            <a:ext cx="7643288"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US" sz="1600" dirty="0">
                <a:effectLst>
                  <a:outerShdw blurRad="50800" dist="38100" dir="2700000" algn="tl" rotWithShape="0">
                    <a:prstClr val="black">
                      <a:alpha val="40000"/>
                    </a:prstClr>
                  </a:outerShdw>
                </a:effectLst>
              </a:rPr>
              <a:t>Chow, D. L., et al. (2015). </a:t>
            </a:r>
            <a:r>
              <a:rPr lang="en-US" sz="1600" i="1" dirty="0">
                <a:effectLst>
                  <a:outerShdw blurRad="50800" dist="38100" dir="2700000" algn="tl" rotWithShape="0">
                    <a:prstClr val="black">
                      <a:alpha val="40000"/>
                    </a:prstClr>
                  </a:outerShdw>
                </a:effectLst>
              </a:rPr>
              <a:t>"The role of deliberate practice in the development of highly effective psychotherapists."</a:t>
            </a:r>
            <a:r>
              <a:rPr lang="en-US" sz="1600" dirty="0">
                <a:effectLst>
                  <a:outerShdw blurRad="50800" dist="38100" dir="2700000" algn="tl" rotWithShape="0">
                    <a:prstClr val="black">
                      <a:alpha val="40000"/>
                    </a:prstClr>
                  </a:outerShdw>
                </a:effectLst>
              </a:rPr>
              <a:t> </a:t>
            </a:r>
            <a:r>
              <a:rPr lang="en-US" sz="1600" u="sng" dirty="0">
                <a:effectLst>
                  <a:outerShdw blurRad="50800" dist="38100" dir="2700000" algn="tl" rotWithShape="0">
                    <a:prstClr val="black">
                      <a:alpha val="40000"/>
                    </a:prstClr>
                  </a:outerShdw>
                </a:effectLst>
              </a:rPr>
              <a:t>Psychotherapy (Chic) </a:t>
            </a:r>
            <a:r>
              <a:rPr lang="en-US" sz="1600" b="1" u="sng" dirty="0">
                <a:effectLst>
                  <a:outerShdw blurRad="50800" dist="38100" dir="2700000" algn="tl" rotWithShape="0">
                    <a:prstClr val="black">
                      <a:alpha val="40000"/>
                    </a:prstClr>
                  </a:outerShdw>
                </a:effectLst>
              </a:rPr>
              <a:t>52</a:t>
            </a:r>
            <a:r>
              <a:rPr lang="en-US" sz="1600" u="sng" dirty="0">
                <a:effectLst>
                  <a:outerShdw blurRad="50800" dist="38100" dir="2700000" algn="tl" rotWithShape="0">
                    <a:prstClr val="black">
                      <a:alpha val="40000"/>
                    </a:prstClr>
                  </a:outerShdw>
                </a:effectLst>
              </a:rPr>
              <a:t>(3): 337-345.</a:t>
            </a:r>
            <a:endParaRPr lang="en-GB" sz="1600" dirty="0">
              <a:effectLst>
                <a:outerShdw blurRad="50800" dist="38100" dir="2700000" algn="tl" rotWithShape="0">
                  <a:prstClr val="black">
                    <a:alpha val="40000"/>
                  </a:prstClr>
                </a:outerShdw>
              </a:effectLst>
              <a:cs typeface="+mn-cs"/>
            </a:endParaRPr>
          </a:p>
        </p:txBody>
      </p:sp>
      <p:sp>
        <p:nvSpPr>
          <p:cNvPr id="43012" name="Line 6"/>
          <p:cNvSpPr>
            <a:spLocks noChangeShapeType="1"/>
          </p:cNvSpPr>
          <p:nvPr/>
        </p:nvSpPr>
        <p:spPr bwMode="auto">
          <a:xfrm>
            <a:off x="576264" y="5949280"/>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Text Placeholder 3"/>
          <p:cNvSpPr txBox="1">
            <a:spLocks/>
          </p:cNvSpPr>
          <p:nvPr/>
        </p:nvSpPr>
        <p:spPr>
          <a:xfrm>
            <a:off x="532872" y="1268090"/>
            <a:ext cx="8168999" cy="4393158"/>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2438" indent="-452438">
              <a:buSzPct val="110000"/>
              <a:buFont typeface="Wingdings" pitchFamily="2" charset="2"/>
              <a:buChar char="²"/>
              <a:defRPr/>
            </a:pPr>
            <a:r>
              <a:rPr lang="en-GB" sz="2000" kern="0" dirty="0"/>
              <a:t>17 therapists &amp; 1,632 clients were studied – therapists were classified into four quartiles depending on their effectiveness.</a:t>
            </a:r>
          </a:p>
          <a:p>
            <a:pPr marL="452438" indent="-452438">
              <a:buSzPct val="110000"/>
              <a:buFont typeface="Wingdings" pitchFamily="2" charset="2"/>
              <a:buChar char="²"/>
              <a:defRPr/>
            </a:pPr>
            <a:r>
              <a:rPr lang="en-GB" sz="2000" kern="0" dirty="0"/>
              <a:t>as expected – qualifications, profession, experience, age, and gender were found to be unrelated to effectiveness.</a:t>
            </a:r>
          </a:p>
          <a:p>
            <a:pPr marL="452438" indent="-452438">
              <a:buSzPct val="110000"/>
              <a:buFont typeface="Wingdings" pitchFamily="2" charset="2"/>
              <a:buChar char="²"/>
              <a:defRPr/>
            </a:pPr>
            <a:r>
              <a:rPr lang="en-GB" sz="2000" kern="0" dirty="0"/>
              <a:t>fascinatingly, when asked about their use of client feedback, more successful therapists were much more likely to report being “surprised” by it – possibly a measure both of how well they had “set up” the feedback &amp; of their openness/receptivity</a:t>
            </a:r>
          </a:p>
          <a:p>
            <a:pPr marL="452438" indent="-452438">
              <a:buSzPct val="110000"/>
              <a:buFont typeface="Wingdings" pitchFamily="2" charset="2"/>
              <a:buChar char="²"/>
              <a:defRPr/>
            </a:pPr>
            <a:r>
              <a:rPr lang="en-GB" sz="2000" kern="0" dirty="0"/>
              <a:t>also significant was their answer to the question: </a:t>
            </a:r>
            <a:r>
              <a:rPr lang="en-GB" sz="2000" dirty="0"/>
              <a:t>“</a:t>
            </a:r>
            <a:r>
              <a:rPr lang="en-GB" sz="2000" i="1" dirty="0"/>
              <a:t>How many hours per week (on average) do you spend </a:t>
            </a:r>
            <a:r>
              <a:rPr lang="en-GB" sz="2000" b="1" i="1" dirty="0"/>
              <a:t>alone </a:t>
            </a:r>
            <a:r>
              <a:rPr lang="en-GB" sz="2000" i="1" dirty="0"/>
              <a:t>seriously engaging in activities related to </a:t>
            </a:r>
            <a:r>
              <a:rPr lang="en-GB" sz="2000" b="1" i="1" dirty="0"/>
              <a:t>improving </a:t>
            </a:r>
            <a:r>
              <a:rPr lang="en-GB" sz="2000" i="1" dirty="0"/>
              <a:t>your therapy skills in the current year?</a:t>
            </a:r>
            <a:r>
              <a:rPr lang="en-GB" sz="2000" dirty="0"/>
              <a:t>” – the quartiles answered on average 7.39 (1</a:t>
            </a:r>
            <a:r>
              <a:rPr lang="en-GB" sz="2000" baseline="30000" dirty="0"/>
              <a:t>st </a:t>
            </a:r>
            <a:r>
              <a:rPr lang="en-GB" sz="2000" dirty="0"/>
              <a:t>quartile); 4.13 (2</a:t>
            </a:r>
            <a:r>
              <a:rPr lang="en-GB" sz="2000" baseline="30000" dirty="0"/>
              <a:t>nd</a:t>
            </a:r>
            <a:r>
              <a:rPr lang="en-GB" sz="2000" dirty="0"/>
              <a:t>); 2.00 (3</a:t>
            </a:r>
            <a:r>
              <a:rPr lang="en-GB" sz="2000" baseline="30000" dirty="0"/>
              <a:t>rd</a:t>
            </a:r>
            <a:r>
              <a:rPr lang="en-GB" sz="2000" dirty="0"/>
              <a:t>) &amp; 0.50 hours (4</a:t>
            </a:r>
            <a:r>
              <a:rPr lang="en-GB" sz="2000" baseline="30000" dirty="0"/>
              <a:t>th</a:t>
            </a:r>
            <a:r>
              <a:rPr lang="en-GB" sz="2000" dirty="0"/>
              <a:t> quartile).</a:t>
            </a:r>
            <a:endParaRPr lang="en-GB" sz="2000" kern="0" dirty="0"/>
          </a:p>
        </p:txBody>
      </p:sp>
      <p:pic>
        <p:nvPicPr>
          <p:cNvPr id="6" name="Picture 5"/>
          <p:cNvPicPr>
            <a:picLocks noChangeAspect="1"/>
          </p:cNvPicPr>
          <p:nvPr/>
        </p:nvPicPr>
        <p:blipFill>
          <a:blip r:embed="rId2"/>
          <a:stretch>
            <a:fillRect/>
          </a:stretch>
        </p:blipFill>
        <p:spPr>
          <a:xfrm>
            <a:off x="75373" y="116632"/>
            <a:ext cx="680203" cy="692696"/>
          </a:xfrm>
          <a:prstGeom prst="rect">
            <a:avLst/>
          </a:prstGeom>
        </p:spPr>
      </p:pic>
      <p:sp>
        <p:nvSpPr>
          <p:cNvPr id="111618" name="Rectangle 2"/>
          <p:cNvSpPr>
            <a:spLocks noGrp="1" noRot="1" noChangeArrowheads="1"/>
          </p:cNvSpPr>
          <p:nvPr>
            <p:ph type="title"/>
          </p:nvPr>
        </p:nvSpPr>
        <p:spPr>
          <a:xfrm>
            <a:off x="251520" y="125759"/>
            <a:ext cx="9036050" cy="1143001"/>
          </a:xfrm>
        </p:spPr>
        <p:txBody>
          <a:bodyPr/>
          <a:lstStyle/>
          <a:p>
            <a:pPr eaLnBrk="1" hangingPunct="1">
              <a:defRPr/>
            </a:pPr>
            <a:r>
              <a:rPr lang="en-GB" sz="3800" dirty="0"/>
              <a:t>psychotherapy/deliberate practice</a:t>
            </a:r>
          </a:p>
        </p:txBody>
      </p:sp>
    </p:spTree>
    <p:extLst>
      <p:ext uri="{BB962C8B-B14F-4D97-AF65-F5344CB8AC3E}">
        <p14:creationId xmlns:p14="http://schemas.microsoft.com/office/powerpoint/2010/main" val="34522112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5"/>
          <p:cNvSpPr txBox="1">
            <a:spLocks noChangeArrowheads="1"/>
          </p:cNvSpPr>
          <p:nvPr/>
        </p:nvSpPr>
        <p:spPr bwMode="auto">
          <a:xfrm>
            <a:off x="466851" y="6092826"/>
            <a:ext cx="833550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US" sz="1800" dirty="0">
                <a:effectLst>
                  <a:outerShdw blurRad="50800" dist="38100" dir="2700000" algn="tl" rotWithShape="0">
                    <a:prstClr val="black">
                      <a:alpha val="40000"/>
                    </a:prstClr>
                  </a:outerShdw>
                </a:effectLst>
              </a:rPr>
              <a:t>Chow, D. L., et al. (2015). "The role of deliberate practice in the development of highly effective psychotherapists." </a:t>
            </a:r>
            <a:r>
              <a:rPr lang="en-US" sz="1800" u="sng" dirty="0">
                <a:effectLst>
                  <a:outerShdw blurRad="50800" dist="38100" dir="2700000" algn="tl" rotWithShape="0">
                    <a:prstClr val="black">
                      <a:alpha val="40000"/>
                    </a:prstClr>
                  </a:outerShdw>
                </a:effectLst>
              </a:rPr>
              <a:t>Psychotherapy (Chic) </a:t>
            </a:r>
            <a:r>
              <a:rPr lang="en-US" sz="1800" b="1" u="sng" dirty="0">
                <a:effectLst>
                  <a:outerShdw blurRad="50800" dist="38100" dir="2700000" algn="tl" rotWithShape="0">
                    <a:prstClr val="black">
                      <a:alpha val="40000"/>
                    </a:prstClr>
                  </a:outerShdw>
                </a:effectLst>
              </a:rPr>
              <a:t>52</a:t>
            </a:r>
            <a:r>
              <a:rPr lang="en-US" sz="1800" u="sng" dirty="0">
                <a:effectLst>
                  <a:outerShdw blurRad="50800" dist="38100" dir="2700000" algn="tl" rotWithShape="0">
                    <a:prstClr val="black">
                      <a:alpha val="40000"/>
                    </a:prstClr>
                  </a:outerShdw>
                </a:effectLst>
              </a:rPr>
              <a:t>(3): 337-345. </a:t>
            </a:r>
            <a:endParaRPr lang="en-GB" altLang="en-US" sz="1800" dirty="0">
              <a:effectLst>
                <a:outerShdw blurRad="50800" dist="38100" dir="2700000" algn="tl" rotWithShape="0">
                  <a:prstClr val="black">
                    <a:alpha val="40000"/>
                  </a:prstClr>
                </a:outerShdw>
              </a:effectLst>
            </a:endParaRPr>
          </a:p>
        </p:txBody>
      </p:sp>
      <p:sp>
        <p:nvSpPr>
          <p:cNvPr id="44036" name="Line 6"/>
          <p:cNvSpPr>
            <a:spLocks noChangeShapeType="1"/>
          </p:cNvSpPr>
          <p:nvPr/>
        </p:nvSpPr>
        <p:spPr bwMode="auto">
          <a:xfrm>
            <a:off x="576264" y="5949950"/>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37" name="TextBox 1"/>
          <p:cNvSpPr txBox="1">
            <a:spLocks noChangeArrowheads="1"/>
          </p:cNvSpPr>
          <p:nvPr/>
        </p:nvSpPr>
        <p:spPr bwMode="auto">
          <a:xfrm>
            <a:off x="768302" y="1564883"/>
            <a:ext cx="7843136" cy="381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r>
              <a:rPr lang="en-GB" altLang="en-US" sz="2200" i="1" dirty="0">
                <a:effectLst>
                  <a:outerShdw blurRad="50800" dist="38100" dir="2700000" algn="tl" rotWithShape="0">
                    <a:prstClr val="black">
                      <a:alpha val="40000"/>
                    </a:prstClr>
                  </a:outerShdw>
                </a:effectLst>
              </a:rPr>
              <a:t>“solitary activities” </a:t>
            </a:r>
            <a:r>
              <a:rPr lang="en-GB" altLang="en-US" sz="2200" dirty="0">
                <a:effectLst>
                  <a:outerShdw blurRad="50800" dist="38100" dir="2700000" algn="tl" rotWithShape="0">
                    <a:prstClr val="black">
                      <a:alpha val="40000"/>
                    </a:prstClr>
                  </a:outerShdw>
                </a:effectLst>
              </a:rPr>
              <a:t>included </a:t>
            </a:r>
            <a:r>
              <a:rPr lang="en-GB" altLang="en-US" sz="2200" i="1" dirty="0">
                <a:effectLst>
                  <a:outerShdw blurRad="50800" dist="38100" dir="2700000" algn="tl" rotWithShape="0">
                    <a:prstClr val="black">
                      <a:alpha val="40000"/>
                    </a:prstClr>
                  </a:outerShdw>
                </a:effectLst>
              </a:rPr>
              <a:t>”reviewing therapy recordings alone, reviewing difficult/challenging cases alone, mentally running through &amp; reflecting on past sessions in one’s mind, mentally running through &amp; reflecting on what to do in future sessions, writing down reflections of past sessions, writing down plans for future sessions, viewing master therapist videos with the aim of developing specific therapeutic skills    as a therapist, reading case examples (e.g. narratives, transcripts, case studies), reading of journals pertaining to psychotherapy &amp; counselling, reading/re-reading of core counselling &amp; therapeutic skills in psychotherapy.”   </a:t>
            </a:r>
          </a:p>
        </p:txBody>
      </p:sp>
      <p:pic>
        <p:nvPicPr>
          <p:cNvPr id="6" name="Picture 5"/>
          <p:cNvPicPr>
            <a:picLocks noChangeAspect="1"/>
          </p:cNvPicPr>
          <p:nvPr/>
        </p:nvPicPr>
        <p:blipFill>
          <a:blip r:embed="rId2"/>
          <a:stretch>
            <a:fillRect/>
          </a:stretch>
        </p:blipFill>
        <p:spPr>
          <a:xfrm>
            <a:off x="75373" y="116632"/>
            <a:ext cx="680203" cy="692696"/>
          </a:xfrm>
          <a:prstGeom prst="rect">
            <a:avLst/>
          </a:prstGeom>
        </p:spPr>
      </p:pic>
      <p:sp>
        <p:nvSpPr>
          <p:cNvPr id="111618" name="Rectangle 2"/>
          <p:cNvSpPr>
            <a:spLocks noGrp="1" noRot="1" noChangeArrowheads="1"/>
          </p:cNvSpPr>
          <p:nvPr>
            <p:ph type="title"/>
          </p:nvPr>
        </p:nvSpPr>
        <p:spPr>
          <a:xfrm>
            <a:off x="179512" y="197768"/>
            <a:ext cx="9036050" cy="1143000"/>
          </a:xfrm>
        </p:spPr>
        <p:txBody>
          <a:bodyPr/>
          <a:lstStyle/>
          <a:p>
            <a:pPr eaLnBrk="1" hangingPunct="1">
              <a:defRPr/>
            </a:pPr>
            <a:r>
              <a:rPr lang="en-GB" sz="3800" dirty="0"/>
              <a:t>psychotherapy/deliberate practice</a:t>
            </a:r>
          </a:p>
        </p:txBody>
      </p:sp>
    </p:spTree>
    <p:extLst>
      <p:ext uri="{BB962C8B-B14F-4D97-AF65-F5344CB8AC3E}">
        <p14:creationId xmlns:p14="http://schemas.microsoft.com/office/powerpoint/2010/main" val="408719697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Line 6"/>
          <p:cNvSpPr>
            <a:spLocks noChangeShapeType="1"/>
          </p:cNvSpPr>
          <p:nvPr/>
        </p:nvSpPr>
        <p:spPr bwMode="auto">
          <a:xfrm>
            <a:off x="603251" y="6741368"/>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5060" name="Chart 3"/>
          <p:cNvGraphicFramePr>
            <a:graphicFrameLocks/>
          </p:cNvGraphicFramePr>
          <p:nvPr/>
        </p:nvGraphicFramePr>
        <p:xfrm>
          <a:off x="236538" y="785815"/>
          <a:ext cx="8670925" cy="5229225"/>
        </p:xfrm>
        <a:graphic>
          <a:graphicData uri="http://schemas.openxmlformats.org/presentationml/2006/ole">
            <mc:AlternateContent xmlns:mc="http://schemas.openxmlformats.org/markup-compatibility/2006">
              <mc:Choice xmlns:v="urn:schemas-microsoft-com:vml" Requires="v">
                <p:oleObj spid="_x0000_s78850" name="Worksheet" r:id="rId3" imgW="8669263" imgH="5230821" progId="Excel.Sheet.8">
                  <p:embed/>
                </p:oleObj>
              </mc:Choice>
              <mc:Fallback>
                <p:oleObj name="Worksheet" r:id="rId3" imgW="8669263" imgH="5230821" progId="Excel.Sheet.8">
                  <p:embed/>
                  <p:pic>
                    <p:nvPicPr>
                      <p:cNvPr id="4506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785815"/>
                        <a:ext cx="8670925" cy="522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539751" y="5622339"/>
            <a:ext cx="7993063" cy="830997"/>
          </a:xfrm>
          <a:prstGeom prst="rect">
            <a:avLst/>
          </a:prstGeom>
          <a:noFill/>
        </p:spPr>
        <p:txBody>
          <a:bodyPr>
            <a:spAutoFit/>
          </a:bodyPr>
          <a:lstStyle/>
          <a:p>
            <a:pPr algn="ctr">
              <a:defRPr/>
            </a:pPr>
            <a:r>
              <a:rPr lang="en-GB" sz="2400" i="1" dirty="0">
                <a:solidFill>
                  <a:schemeClr val="tx2">
                    <a:lumMod val="90000"/>
                  </a:schemeClr>
                </a:solidFill>
                <a:effectLst>
                  <a:outerShdw blurRad="50800" dist="38100" dir="2700000" algn="tl" rotWithShape="0">
                    <a:prstClr val="black">
                      <a:alpha val="40000"/>
                    </a:prstClr>
                  </a:outerShdw>
                </a:effectLst>
                <a:cs typeface="+mn-cs"/>
              </a:rPr>
              <a:t>cumulative time spent in solitary practice over the first eight years of work as a psychotherapist</a:t>
            </a:r>
          </a:p>
        </p:txBody>
      </p:sp>
      <p:pic>
        <p:nvPicPr>
          <p:cNvPr id="6" name="Picture 5"/>
          <p:cNvPicPr>
            <a:picLocks noChangeAspect="1"/>
          </p:cNvPicPr>
          <p:nvPr/>
        </p:nvPicPr>
        <p:blipFill>
          <a:blip r:embed="rId5"/>
          <a:stretch>
            <a:fillRect/>
          </a:stretch>
        </p:blipFill>
        <p:spPr>
          <a:xfrm>
            <a:off x="75373" y="116632"/>
            <a:ext cx="680203" cy="692696"/>
          </a:xfrm>
          <a:prstGeom prst="rect">
            <a:avLst/>
          </a:prstGeom>
        </p:spPr>
      </p:pic>
      <p:sp>
        <p:nvSpPr>
          <p:cNvPr id="111618" name="Rectangle 2"/>
          <p:cNvSpPr>
            <a:spLocks noGrp="1" noRot="1" noChangeArrowheads="1"/>
          </p:cNvSpPr>
          <p:nvPr>
            <p:ph type="title"/>
          </p:nvPr>
        </p:nvSpPr>
        <p:spPr>
          <a:xfrm>
            <a:off x="288478" y="53975"/>
            <a:ext cx="9036050" cy="1143000"/>
          </a:xfrm>
        </p:spPr>
        <p:txBody>
          <a:bodyPr/>
          <a:lstStyle/>
          <a:p>
            <a:pPr eaLnBrk="1" hangingPunct="1">
              <a:defRPr/>
            </a:pPr>
            <a:r>
              <a:rPr lang="en-GB" sz="3800" dirty="0"/>
              <a:t>psychotherapy/deliberate practice</a:t>
            </a:r>
          </a:p>
        </p:txBody>
      </p:sp>
    </p:spTree>
    <p:extLst>
      <p:ext uri="{BB962C8B-B14F-4D97-AF65-F5344CB8AC3E}">
        <p14:creationId xmlns:p14="http://schemas.microsoft.com/office/powerpoint/2010/main" val="12289792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404" y="-17463"/>
            <a:ext cx="8928100" cy="1143001"/>
          </a:xfrm>
        </p:spPr>
        <p:txBody>
          <a:bodyPr/>
          <a:lstStyle/>
          <a:p>
            <a:pPr eaLnBrk="1" hangingPunct="1">
              <a:defRPr/>
            </a:pPr>
            <a:r>
              <a:rPr lang="en-GB" sz="3800" dirty="0"/>
              <a:t>design &amp; sequencing of training</a:t>
            </a:r>
          </a:p>
        </p:txBody>
      </p:sp>
      <p:sp>
        <p:nvSpPr>
          <p:cNvPr id="46083" name="Line 6"/>
          <p:cNvSpPr>
            <a:spLocks noChangeShapeType="1"/>
          </p:cNvSpPr>
          <p:nvPr/>
        </p:nvSpPr>
        <p:spPr bwMode="auto">
          <a:xfrm>
            <a:off x="541339" y="5949950"/>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60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38" y="1981200"/>
            <a:ext cx="8913812" cy="3751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1339" y="6094413"/>
            <a:ext cx="8210775" cy="584776"/>
          </a:xfrm>
          <a:prstGeom prst="rect">
            <a:avLst/>
          </a:prstGeom>
          <a:noFill/>
        </p:spPr>
        <p:txBody>
          <a:bodyPr wrap="square">
            <a:spAutoFit/>
          </a:bodyPr>
          <a:lstStyle/>
          <a:p>
            <a:pPr algn="ctr">
              <a:defRPr/>
            </a:pPr>
            <a:r>
              <a:rPr lang="en-GB" sz="1600" dirty="0">
                <a:cs typeface="+mn-cs"/>
              </a:rPr>
              <a:t>Ericsson K. Anders.  (2013). </a:t>
            </a:r>
            <a:r>
              <a:rPr lang="en-GB" sz="1600" i="1" dirty="0">
                <a:effectLst>
                  <a:outerShdw blurRad="38100" dist="38100" dir="2700000" algn="tl">
                    <a:srgbClr val="000000">
                      <a:alpha val="43137"/>
                    </a:srgbClr>
                  </a:outerShdw>
                </a:effectLst>
                <a:cs typeface="+mn-cs"/>
              </a:rPr>
              <a:t>"The science of human excellence meets psychotherapy.”</a:t>
            </a:r>
            <a:r>
              <a:rPr lang="en-GB" sz="1600" dirty="0">
                <a:effectLst>
                  <a:outerShdw blurRad="38100" dist="38100" dir="2700000" algn="tl">
                    <a:srgbClr val="000000">
                      <a:alpha val="43137"/>
                    </a:srgbClr>
                  </a:outerShdw>
                </a:effectLst>
                <a:cs typeface="+mn-cs"/>
              </a:rPr>
              <a:t> lecture at </a:t>
            </a:r>
            <a:r>
              <a:rPr lang="en-GB" sz="1600" i="1" dirty="0">
                <a:effectLst>
                  <a:outerShdw blurRad="38100" dist="38100" dir="2700000" algn="tl">
                    <a:srgbClr val="000000">
                      <a:alpha val="43137"/>
                    </a:srgbClr>
                  </a:outerShdw>
                </a:effectLst>
                <a:cs typeface="+mn-cs"/>
              </a:rPr>
              <a:t>“Achieving clinical excellence conference.”  </a:t>
            </a:r>
            <a:r>
              <a:rPr lang="en-GB" sz="1600" dirty="0">
                <a:effectLst>
                  <a:outerShdw blurRad="38100" dist="38100" dir="2700000" algn="tl">
                    <a:srgbClr val="000000">
                      <a:alpha val="43137"/>
                    </a:srgbClr>
                  </a:outerShdw>
                </a:effectLst>
                <a:cs typeface="+mn-cs"/>
              </a:rPr>
              <a:t>May 17</a:t>
            </a:r>
            <a:r>
              <a:rPr lang="en-GB" sz="1600" baseline="30000" dirty="0">
                <a:effectLst>
                  <a:outerShdw blurRad="38100" dist="38100" dir="2700000" algn="tl">
                    <a:srgbClr val="000000">
                      <a:alpha val="43137"/>
                    </a:srgbClr>
                  </a:outerShdw>
                </a:effectLst>
                <a:cs typeface="+mn-cs"/>
              </a:rPr>
              <a:t>th</a:t>
            </a:r>
            <a:r>
              <a:rPr lang="en-GB" sz="1600" dirty="0">
                <a:effectLst>
                  <a:outerShdw blurRad="38100" dist="38100" dir="2700000" algn="tl">
                    <a:srgbClr val="000000">
                      <a:alpha val="43137"/>
                    </a:srgbClr>
                  </a:outerShdw>
                </a:effectLst>
                <a:cs typeface="+mn-cs"/>
              </a:rPr>
              <a:t>, Amsterdam. </a:t>
            </a:r>
          </a:p>
        </p:txBody>
      </p:sp>
      <p:sp>
        <p:nvSpPr>
          <p:cNvPr id="2" name="TextBox 1"/>
          <p:cNvSpPr txBox="1"/>
          <p:nvPr/>
        </p:nvSpPr>
        <p:spPr>
          <a:xfrm>
            <a:off x="-34925" y="960440"/>
            <a:ext cx="9144000" cy="1015663"/>
          </a:xfrm>
          <a:prstGeom prst="rect">
            <a:avLst/>
          </a:prstGeom>
          <a:noFill/>
        </p:spPr>
        <p:txBody>
          <a:bodyPr>
            <a:spAutoFit/>
          </a:bodyPr>
          <a:lstStyle/>
          <a:p>
            <a:pPr algn="ctr">
              <a:defRPr/>
            </a:pPr>
            <a:r>
              <a:rPr lang="en-GB" sz="2000" i="1" dirty="0">
                <a:solidFill>
                  <a:schemeClr val="tx2">
                    <a:lumMod val="90000"/>
                  </a:schemeClr>
                </a:solidFill>
                <a:effectLst>
                  <a:outerShdw blurRad="50800" dist="38100" dir="2700000" algn="tl" rotWithShape="0">
                    <a:prstClr val="black">
                      <a:alpha val="40000"/>
                    </a:prstClr>
                  </a:outerShdw>
                </a:effectLst>
                <a:cs typeface="+mn-cs"/>
              </a:rPr>
              <a:t>ideally one monitors current performance &amp; then designs specific individualized training activities: there is relevance here both for psychotherapists &amp; clients.</a:t>
            </a:r>
          </a:p>
        </p:txBody>
      </p:sp>
      <p:pic>
        <p:nvPicPr>
          <p:cNvPr id="8" name="Picture 7"/>
          <p:cNvPicPr>
            <a:picLocks noChangeAspect="1"/>
          </p:cNvPicPr>
          <p:nvPr/>
        </p:nvPicPr>
        <p:blipFill>
          <a:blip r:embed="rId3"/>
          <a:stretch>
            <a:fillRect/>
          </a:stretch>
        </p:blipFill>
        <p:spPr>
          <a:xfrm>
            <a:off x="75373" y="116632"/>
            <a:ext cx="680203" cy="692696"/>
          </a:xfrm>
          <a:prstGeom prst="rect">
            <a:avLst/>
          </a:prstGeom>
        </p:spPr>
      </p:pic>
    </p:spTree>
    <p:extLst>
      <p:ext uri="{BB962C8B-B14F-4D97-AF65-F5344CB8AC3E}">
        <p14:creationId xmlns:p14="http://schemas.microsoft.com/office/powerpoint/2010/main" val="25835391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0" y="1600200"/>
            <a:ext cx="77724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buClrTx/>
              <a:buSzTx/>
              <a:buFontTx/>
              <a:buNone/>
            </a:pPr>
            <a:endParaRPr lang="en-US" altLang="en-US" i="1">
              <a:latin typeface="CG Omega" pitchFamily="34" charset="0"/>
            </a:endParaRPr>
          </a:p>
        </p:txBody>
      </p:sp>
      <p:sp>
        <p:nvSpPr>
          <p:cNvPr id="48132" name="Text Box 12"/>
          <p:cNvSpPr txBox="1">
            <a:spLocks noChangeArrowheads="1"/>
          </p:cNvSpPr>
          <p:nvPr/>
        </p:nvSpPr>
        <p:spPr bwMode="auto">
          <a:xfrm>
            <a:off x="498475" y="2001839"/>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endParaRPr lang="en-US" altLang="en-US" sz="2400"/>
          </a:p>
        </p:txBody>
      </p:sp>
      <p:sp>
        <p:nvSpPr>
          <p:cNvPr id="8" name="TextBox 7"/>
          <p:cNvSpPr txBox="1"/>
          <p:nvPr/>
        </p:nvSpPr>
        <p:spPr>
          <a:xfrm>
            <a:off x="701902" y="1124744"/>
            <a:ext cx="7909535" cy="5293757"/>
          </a:xfrm>
          <a:prstGeom prst="rect">
            <a:avLst/>
          </a:prstGeom>
          <a:noFill/>
        </p:spPr>
        <p:txBody>
          <a:bodyPr wrap="square">
            <a:spAutoFit/>
          </a:bodyPr>
          <a:lstStyle/>
          <a:p>
            <a:pPr marL="342900" indent="-342900">
              <a:buClr>
                <a:srgbClr val="FFCC00"/>
              </a:buClr>
              <a:buSzPct val="110000"/>
              <a:buFont typeface="Wingdings" pitchFamily="2" charset="2"/>
              <a:buChar char="ü"/>
              <a:defRPr/>
            </a:pPr>
            <a:r>
              <a:rPr lang="en-GB" sz="2600" dirty="0">
                <a:effectLst>
                  <a:outerShdw blurRad="50800" dist="38100" dir="2700000" algn="tl" rotWithShape="0">
                    <a:prstClr val="black">
                      <a:alpha val="40000"/>
                    </a:prstClr>
                  </a:outerShdw>
                </a:effectLst>
                <a:cs typeface="+mn-cs"/>
              </a:rPr>
              <a:t>clarify overall starting point and overall goal –    an obvious example is an aim to improve the proportion of clients who get to “recovery”.</a:t>
            </a:r>
          </a:p>
          <a:p>
            <a:pPr marL="342900" indent="-342900">
              <a:buClr>
                <a:srgbClr val="FFCC00"/>
              </a:buClr>
              <a:buSzPct val="110000"/>
              <a:buFont typeface="Wingdings" pitchFamily="2" charset="2"/>
              <a:buChar char="ü"/>
              <a:defRPr/>
            </a:pPr>
            <a:r>
              <a:rPr lang="en-GB" sz="2600" dirty="0">
                <a:effectLst>
                  <a:outerShdw blurRad="50800" dist="38100" dir="2700000" algn="tl" rotWithShape="0">
                    <a:prstClr val="black">
                      <a:alpha val="40000"/>
                    </a:prstClr>
                  </a:outerShdw>
                </a:effectLst>
                <a:cs typeface="+mn-cs"/>
              </a:rPr>
              <a:t>choose an important sub-goal that will be a    good building block in reaching the overall goal.</a:t>
            </a:r>
          </a:p>
          <a:p>
            <a:pPr marL="342900" indent="-342900">
              <a:buClr>
                <a:srgbClr val="FFCC00"/>
              </a:buClr>
              <a:buSzPct val="110000"/>
              <a:buFont typeface="Wingdings" pitchFamily="2" charset="2"/>
              <a:buChar char="ü"/>
              <a:defRPr/>
            </a:pPr>
            <a:r>
              <a:rPr lang="en-GB" sz="2600" dirty="0">
                <a:effectLst>
                  <a:outerShdw blurRad="50800" dist="38100" dir="2700000" algn="tl" rotWithShape="0">
                    <a:prstClr val="black">
                      <a:alpha val="40000"/>
                    </a:prstClr>
                  </a:outerShdw>
                </a:effectLst>
                <a:cs typeface="+mn-cs"/>
              </a:rPr>
              <a:t>again clarify one’s starting point and what the targeted sub-goal end state will look like.</a:t>
            </a:r>
          </a:p>
          <a:p>
            <a:pPr marL="342900" indent="-342900">
              <a:buClr>
                <a:srgbClr val="FFCC00"/>
              </a:buClr>
              <a:buSzPct val="110000"/>
              <a:buFont typeface="Wingdings" pitchFamily="2" charset="2"/>
              <a:buChar char="ü"/>
              <a:defRPr/>
            </a:pPr>
            <a:r>
              <a:rPr lang="en-GB" sz="2600" b="1" i="1" dirty="0">
                <a:effectLst>
                  <a:outerShdw blurRad="50800" dist="38100" dir="2700000" algn="tl" rotWithShape="0">
                    <a:prstClr val="black">
                      <a:alpha val="40000"/>
                    </a:prstClr>
                  </a:outerShdw>
                </a:effectLst>
                <a:cs typeface="+mn-cs"/>
              </a:rPr>
              <a:t>deliberate practice </a:t>
            </a:r>
            <a:r>
              <a:rPr lang="en-GB" sz="2600" dirty="0">
                <a:effectLst>
                  <a:outerShdw blurRad="50800" dist="38100" dir="2700000" algn="tl" rotWithShape="0">
                    <a:prstClr val="black">
                      <a:alpha val="40000"/>
                    </a:prstClr>
                  </a:outerShdw>
                </a:effectLst>
                <a:cs typeface="+mn-cs"/>
              </a:rPr>
              <a:t>of sub-goal building block</a:t>
            </a:r>
            <a:endParaRPr lang="en-GB" sz="2600" b="1" dirty="0">
              <a:effectLst>
                <a:outerShdw blurRad="50800" dist="38100" dir="2700000" algn="tl" rotWithShape="0">
                  <a:prstClr val="black">
                    <a:alpha val="40000"/>
                  </a:prstClr>
                </a:outerShdw>
              </a:effectLst>
              <a:cs typeface="+mn-cs"/>
            </a:endParaRPr>
          </a:p>
          <a:p>
            <a:pPr marL="342900" indent="-342900">
              <a:buClr>
                <a:srgbClr val="FFCC00"/>
              </a:buClr>
              <a:buSzPct val="110000"/>
              <a:buFont typeface="Wingdings" pitchFamily="2" charset="2"/>
              <a:buChar char="ü"/>
              <a:defRPr/>
            </a:pPr>
            <a:r>
              <a:rPr lang="en-GB" sz="2600" dirty="0">
                <a:effectLst>
                  <a:outerShdw blurRad="50800" dist="38100" dir="2700000" algn="tl" rotWithShape="0">
                    <a:prstClr val="black">
                      <a:alpha val="40000"/>
                    </a:prstClr>
                  </a:outerShdw>
                </a:effectLst>
                <a:cs typeface="+mn-cs"/>
              </a:rPr>
              <a:t>fast, accurate feedback, the challenge repeated  many times, gradual incremental progress</a:t>
            </a:r>
          </a:p>
          <a:p>
            <a:pPr marL="342900" indent="-342900">
              <a:buClr>
                <a:srgbClr val="FFCC00"/>
              </a:buClr>
              <a:buSzPct val="110000"/>
              <a:buFont typeface="Wingdings" pitchFamily="2" charset="2"/>
              <a:buChar char="ü"/>
              <a:defRPr/>
            </a:pPr>
            <a:r>
              <a:rPr lang="en-GB" sz="2600" dirty="0">
                <a:effectLst>
                  <a:outerShdw blurRad="50800" dist="38100" dir="2700000" algn="tl" rotWithShape="0">
                    <a:prstClr val="black">
                      <a:alpha val="40000"/>
                    </a:prstClr>
                  </a:outerShdw>
                </a:effectLst>
                <a:cs typeface="+mn-cs"/>
              </a:rPr>
              <a:t>select further building block sub-goals to work on</a:t>
            </a:r>
          </a:p>
          <a:p>
            <a:pPr marL="342900" indent="-342900">
              <a:buClr>
                <a:srgbClr val="FFCC00"/>
              </a:buClr>
              <a:buSzPct val="110000"/>
              <a:buFont typeface="Wingdings" pitchFamily="2" charset="2"/>
              <a:buChar char="ü"/>
              <a:defRPr/>
            </a:pPr>
            <a:r>
              <a:rPr lang="en-GB" sz="2600" dirty="0">
                <a:effectLst>
                  <a:outerShdw blurRad="50800" dist="38100" dir="2700000" algn="tl" rotWithShape="0">
                    <a:prstClr val="black">
                      <a:alpha val="40000"/>
                    </a:prstClr>
                  </a:outerShdw>
                </a:effectLst>
                <a:cs typeface="+mn-cs"/>
              </a:rPr>
              <a:t>monitor progress to main over-arching goal</a:t>
            </a:r>
          </a:p>
          <a:p>
            <a:pPr marL="342900" indent="-342900">
              <a:buClr>
                <a:srgbClr val="FFCC00"/>
              </a:buClr>
              <a:buSzPct val="110000"/>
              <a:buFont typeface="Wingdings" pitchFamily="2" charset="2"/>
              <a:buChar char="ü"/>
              <a:defRPr/>
            </a:pPr>
            <a:r>
              <a:rPr lang="en-GB" sz="2600" dirty="0">
                <a:effectLst>
                  <a:outerShdw blurRad="50800" dist="38100" dir="2700000" algn="tl" rotWithShape="0">
                    <a:prstClr val="black">
                      <a:alpha val="40000"/>
                    </a:prstClr>
                  </a:outerShdw>
                </a:effectLst>
                <a:cs typeface="+mn-cs"/>
              </a:rPr>
              <a:t>                                  … badminton example!</a:t>
            </a:r>
          </a:p>
        </p:txBody>
      </p:sp>
      <p:sp>
        <p:nvSpPr>
          <p:cNvPr id="48134" name="Line 6"/>
          <p:cNvSpPr>
            <a:spLocks noChangeShapeType="1"/>
          </p:cNvSpPr>
          <p:nvPr/>
        </p:nvSpPr>
        <p:spPr bwMode="auto">
          <a:xfrm>
            <a:off x="576264" y="6597352"/>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7" name="Picture 6"/>
          <p:cNvPicPr>
            <a:picLocks noChangeAspect="1"/>
          </p:cNvPicPr>
          <p:nvPr/>
        </p:nvPicPr>
        <p:blipFill>
          <a:blip r:embed="rId2"/>
          <a:stretch>
            <a:fillRect/>
          </a:stretch>
        </p:blipFill>
        <p:spPr>
          <a:xfrm>
            <a:off x="75373" y="116632"/>
            <a:ext cx="680203" cy="692696"/>
          </a:xfrm>
          <a:prstGeom prst="rect">
            <a:avLst/>
          </a:prstGeom>
        </p:spPr>
      </p:pic>
      <p:sp>
        <p:nvSpPr>
          <p:cNvPr id="14338" name="Rectangle 2"/>
          <p:cNvSpPr>
            <a:spLocks noGrp="1" noChangeArrowheads="1"/>
          </p:cNvSpPr>
          <p:nvPr>
            <p:ph type="title"/>
          </p:nvPr>
        </p:nvSpPr>
        <p:spPr>
          <a:xfrm>
            <a:off x="139252" y="57943"/>
            <a:ext cx="9185276" cy="1066801"/>
          </a:xfrm>
        </p:spPr>
        <p:txBody>
          <a:bodyPr lIns="92075" tIns="46038" rIns="92075" bIns="46038"/>
          <a:lstStyle/>
          <a:p>
            <a:pPr eaLnBrk="1" hangingPunct="1">
              <a:defRPr/>
            </a:pPr>
            <a:r>
              <a:rPr lang="en-US" sz="4000" dirty="0"/>
              <a:t>developing expertise research</a:t>
            </a:r>
          </a:p>
        </p:txBody>
      </p:sp>
    </p:spTree>
    <p:extLst>
      <p:ext uri="{BB962C8B-B14F-4D97-AF65-F5344CB8AC3E}">
        <p14:creationId xmlns:p14="http://schemas.microsoft.com/office/powerpoint/2010/main" val="144193316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dirty="0">
                <a:effectLst>
                  <a:outerShdw blurRad="50800" dist="38100" dir="2700000" algn="tl" rotWithShape="0">
                    <a:prstClr val="black">
                      <a:alpha val="40000"/>
                    </a:prstClr>
                  </a:outerShdw>
                </a:effectLst>
              </a:rPr>
              <a:t>general orientation </a:t>
            </a:r>
          </a:p>
        </p:txBody>
      </p:sp>
      <p:sp>
        <p:nvSpPr>
          <p:cNvPr id="147459" name="Rectangle 3"/>
          <p:cNvSpPr>
            <a:spLocks noGrp="1" noRot="1" noChangeArrowheads="1"/>
          </p:cNvSpPr>
          <p:nvPr>
            <p:ph type="body" sz="half" idx="3"/>
          </p:nvPr>
        </p:nvSpPr>
        <p:spPr>
          <a:xfrm>
            <a:off x="3707904" y="1340772"/>
            <a:ext cx="5328592" cy="5175441"/>
          </a:xfrm>
        </p:spPr>
        <p:txBody>
          <a:bodyPr lIns="92075" tIns="46038" rIns="92075" bIns="46038"/>
          <a:lstStyle/>
          <a:p>
            <a:pPr marL="579438" indent="-571500" eaLnBrk="1" hangingPunct="1">
              <a:lnSpc>
                <a:spcPct val="90000"/>
              </a:lnSpc>
              <a:buSzPct val="110000"/>
              <a:buFont typeface="Wingdings" pitchFamily="2" charset="2"/>
              <a:buChar char="ü"/>
              <a:tabLst>
                <a:tab pos="571500" algn="l"/>
              </a:tabLst>
              <a:defRPr/>
            </a:pPr>
            <a:r>
              <a:rPr lang="en-US" dirty="0">
                <a:effectLst>
                  <a:outerShdw blurRad="50800" dist="38100" dir="2700000" algn="tl" rotWithShape="0">
                    <a:prstClr val="black">
                      <a:alpha val="40000"/>
                    </a:prstClr>
                  </a:outerShdw>
                </a:effectLst>
              </a:rPr>
              <a:t>work &amp; S-DT needs – satisfaction &amp; frustration both important</a:t>
            </a:r>
          </a:p>
          <a:p>
            <a:pPr marL="579438" indent="-571500" eaLnBrk="1" hangingPunct="1">
              <a:lnSpc>
                <a:spcPct val="90000"/>
              </a:lnSpc>
              <a:buSzPct val="110000"/>
              <a:buNone/>
              <a:tabLst>
                <a:tab pos="571500" algn="l"/>
              </a:tabLst>
              <a:defRPr/>
            </a:pPr>
            <a:r>
              <a:rPr lang="en-US" sz="800" dirty="0">
                <a:effectLst>
                  <a:outerShdw blurRad="50800" dist="38100" dir="2700000" algn="tl" rotWithShape="0">
                    <a:prstClr val="black">
                      <a:alpha val="40000"/>
                    </a:prstClr>
                  </a:outerShdw>
                </a:effectLst>
              </a:rPr>
              <a:t> </a:t>
            </a:r>
          </a:p>
          <a:p>
            <a:pPr marL="579438" indent="-571500" eaLnBrk="1" hangingPunct="1">
              <a:lnSpc>
                <a:spcPct val="90000"/>
              </a:lnSpc>
              <a:buSzPct val="110000"/>
              <a:buFont typeface="Wingdings" pitchFamily="2" charset="2"/>
              <a:buChar char="ü"/>
              <a:tabLst>
                <a:tab pos="571500" algn="l"/>
              </a:tabLst>
              <a:defRPr/>
            </a:pPr>
            <a:r>
              <a:rPr lang="en-US" dirty="0">
                <a:effectLst>
                  <a:outerShdw blurRad="50800" dist="38100" dir="2700000" algn="tl" rotWithShape="0">
                    <a:prstClr val="black">
                      <a:alpha val="40000"/>
                    </a:prstClr>
                  </a:outerShdw>
                </a:effectLst>
              </a:rPr>
              <a:t>work-life balance – within three hours </a:t>
            </a:r>
            <a:endParaRPr lang="en-US" sz="3600" dirty="0">
              <a:effectLst>
                <a:outerShdw blurRad="50800" dist="38100" dir="2700000" algn="tl" rotWithShape="0">
                  <a:prstClr val="black">
                    <a:alpha val="40000"/>
                  </a:prstClr>
                </a:outerShdw>
              </a:effectLst>
            </a:endParaRPr>
          </a:p>
          <a:p>
            <a:pPr marL="7938" indent="354013" eaLnBrk="1" hangingPunct="1">
              <a:lnSpc>
                <a:spcPct val="90000"/>
              </a:lnSpc>
              <a:buClr>
                <a:srgbClr val="CC66FF"/>
              </a:buClr>
              <a:buSzPct val="110000"/>
              <a:buFont typeface="Wingdings 2" pitchFamily="18" charset="2"/>
              <a:buNone/>
              <a:tabLst>
                <a:tab pos="571500" algn="l"/>
              </a:tabLst>
              <a:defRPr/>
            </a:pPr>
            <a:endParaRPr lang="en-US" sz="800" i="1" dirty="0">
              <a:effectLst>
                <a:outerShdw blurRad="50800" dist="38100" dir="2700000" algn="tl" rotWithShape="0">
                  <a:prstClr val="black">
                    <a:alpha val="40000"/>
                  </a:prstClr>
                </a:outerShdw>
              </a:effectLst>
            </a:endParaRPr>
          </a:p>
          <a:p>
            <a:pPr marL="579438" indent="-571500" eaLnBrk="1" hangingPunct="1">
              <a:lnSpc>
                <a:spcPct val="90000"/>
              </a:lnSpc>
              <a:buSzPct val="110000"/>
              <a:buFont typeface="Wingdings" pitchFamily="2" charset="2"/>
              <a:buChar char="ü"/>
              <a:tabLst>
                <a:tab pos="571500" algn="l"/>
              </a:tabLst>
              <a:defRPr/>
            </a:pPr>
            <a:r>
              <a:rPr lang="en-US" sz="3600" dirty="0">
                <a:effectLst>
                  <a:outerShdw blurRad="50800" dist="38100" dir="2700000" algn="tl" rotWithShape="0">
                    <a:prstClr val="black">
                      <a:alpha val="40000"/>
                    </a:prstClr>
                  </a:outerShdw>
                </a:effectLst>
              </a:rPr>
              <a:t>VIA</a:t>
            </a:r>
            <a:r>
              <a:rPr lang="en-US" dirty="0">
                <a:effectLst>
                  <a:outerShdw blurRad="50800" dist="38100" dir="2700000" algn="tl" rotWithShape="0">
                    <a:prstClr val="black">
                      <a:alpha val="40000"/>
                    </a:prstClr>
                  </a:outerShdw>
                </a:effectLst>
              </a:rPr>
              <a:t> strengths use &amp;    job selection/crafting</a:t>
            </a:r>
          </a:p>
          <a:p>
            <a:pPr marL="7938" indent="0" eaLnBrk="1" hangingPunct="1">
              <a:lnSpc>
                <a:spcPct val="90000"/>
              </a:lnSpc>
              <a:buSzPct val="110000"/>
              <a:buNone/>
              <a:tabLst>
                <a:tab pos="571500" algn="l"/>
              </a:tabLst>
              <a:defRPr/>
            </a:pPr>
            <a:endParaRPr lang="en-US" sz="800" dirty="0">
              <a:effectLst>
                <a:outerShdw blurRad="50800" dist="38100" dir="2700000" algn="tl" rotWithShape="0">
                  <a:prstClr val="black">
                    <a:alpha val="40000"/>
                  </a:prstClr>
                </a:outerShdw>
              </a:effectLst>
            </a:endParaRPr>
          </a:p>
          <a:p>
            <a:pPr marL="465138" indent="-457200" eaLnBrk="1" hangingPunct="1">
              <a:lnSpc>
                <a:spcPct val="90000"/>
              </a:lnSpc>
              <a:buSzPct val="110000"/>
              <a:buFont typeface="Wingdings" pitchFamily="2" charset="2"/>
              <a:buChar char="ü"/>
              <a:tabLst>
                <a:tab pos="349250" algn="l"/>
                <a:tab pos="571500" algn="l"/>
              </a:tabLst>
              <a:defRPr/>
            </a:pPr>
            <a:r>
              <a:rPr lang="en-US" dirty="0">
                <a:effectLst>
                  <a:outerShdw blurRad="50800" dist="38100" dir="2700000" algn="tl" rotWithShape="0">
                    <a:prstClr val="black">
                      <a:alpha val="40000"/>
                    </a:prstClr>
                  </a:outerShdw>
                </a:effectLst>
              </a:rPr>
              <a:t> Anders Ericsson’s 		‘deliberate practice’</a:t>
            </a:r>
          </a:p>
          <a:p>
            <a:pPr marL="0" indent="0" eaLnBrk="1" hangingPunct="1">
              <a:lnSpc>
                <a:spcPct val="90000"/>
              </a:lnSpc>
              <a:buSzPct val="110000"/>
              <a:buFont typeface="Wingdings" pitchFamily="2" charset="2"/>
              <a:buNone/>
              <a:tabLst>
                <a:tab pos="533400" algn="l"/>
              </a:tabLst>
              <a:defRPr/>
            </a:pPr>
            <a:endParaRPr lang="en-US" sz="800" dirty="0">
              <a:effectLst>
                <a:outerShdw blurRad="50800" dist="38100" dir="2700000" algn="tl" rotWithShape="0">
                  <a:prstClr val="black">
                    <a:alpha val="40000"/>
                  </a:prstClr>
                </a:outerShdw>
              </a:effectLst>
            </a:endParaRPr>
          </a:p>
          <a:p>
            <a:pPr marL="0" indent="0" eaLnBrk="1" hangingPunct="1">
              <a:lnSpc>
                <a:spcPct val="90000"/>
              </a:lnSpc>
              <a:buSzPct val="110000"/>
              <a:buNone/>
              <a:tabLst>
                <a:tab pos="533400" algn="l"/>
              </a:tabLst>
              <a:defRPr/>
            </a:pPr>
            <a:endParaRPr lang="en-US" sz="1400" dirty="0">
              <a:effectLst>
                <a:outerShdw blurRad="50800" dist="38100" dir="2700000" algn="tl" rotWithShape="0">
                  <a:prstClr val="black">
                    <a:alpha val="40000"/>
                  </a:prstClr>
                </a:outerShdw>
              </a:effectLst>
            </a:endParaRPr>
          </a:p>
        </p:txBody>
      </p:sp>
      <p:sp>
        <p:nvSpPr>
          <p:cNvPr id="7172" name="Line 4"/>
          <p:cNvSpPr>
            <a:spLocks noChangeShapeType="1"/>
          </p:cNvSpPr>
          <p:nvPr/>
        </p:nvSpPr>
        <p:spPr bwMode="auto">
          <a:xfrm>
            <a:off x="1152190" y="6669360"/>
            <a:ext cx="683986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9" name="Object 3">
            <a:extLst>
              <a:ext uri="{FF2B5EF4-FFF2-40B4-BE49-F238E27FC236}">
                <a16:creationId xmlns:a16="http://schemas.microsoft.com/office/drawing/2014/main" id="{BADDE380-DF70-E44E-949C-2D32D2165AA2}"/>
              </a:ext>
            </a:extLst>
          </p:cNvPr>
          <p:cNvGraphicFramePr>
            <a:graphicFrameLocks noGrp="1"/>
          </p:cNvGraphicFramePr>
          <p:nvPr>
            <p:ph sz="half" idx="1"/>
          </p:nvPr>
        </p:nvGraphicFramePr>
        <p:xfrm>
          <a:off x="179512" y="1700809"/>
          <a:ext cx="3456384" cy="3960439"/>
        </p:xfrm>
        <a:graphic>
          <a:graphicData uri="http://schemas.openxmlformats.org/presentationml/2006/ole">
            <mc:AlternateContent xmlns:mc="http://schemas.openxmlformats.org/markup-compatibility/2006">
              <mc:Choice xmlns:v="urn:schemas-microsoft-com:vml" Requires="v">
                <p:oleObj spid="_x0000_s79874" name="Lotus SmartPics Image" r:id="rId3" imgW="30543500" imgH="35128200" progId="LotusSmartPicsImage">
                  <p:embed/>
                </p:oleObj>
              </mc:Choice>
              <mc:Fallback>
                <p:oleObj name="Lotus SmartPics Image" r:id="rId3" imgW="30543500" imgH="35128200" progId="LotusSmartPicsImage">
                  <p:embed/>
                  <p:pic>
                    <p:nvPicPr>
                      <p:cNvPr id="9" name="Object 3">
                        <a:extLst>
                          <a:ext uri="{FF2B5EF4-FFF2-40B4-BE49-F238E27FC236}">
                            <a16:creationId xmlns:a16="http://schemas.microsoft.com/office/drawing/2014/main" id="{BADDE380-DF70-E44E-949C-2D32D2165AA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00809"/>
                        <a:ext cx="3456384" cy="3960439"/>
                      </a:xfrm>
                      <a:prstGeom prst="rect">
                        <a:avLst/>
                      </a:prstGeom>
                      <a:solidFill>
                        <a:schemeClr val="accent2"/>
                      </a:solidFill>
                      <a:ln>
                        <a:noFill/>
                      </a:ln>
                      <a:effectLst/>
                    </p:spPr>
                  </p:pic>
                </p:oleObj>
              </mc:Fallback>
            </mc:AlternateContent>
          </a:graphicData>
        </a:graphic>
      </p:graphicFrame>
    </p:spTree>
    <p:extLst>
      <p:ext uri="{BB962C8B-B14F-4D97-AF65-F5344CB8AC3E}">
        <p14:creationId xmlns:p14="http://schemas.microsoft.com/office/powerpoint/2010/main" val="183238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79A22A-F8C2-8343-B905-36B1D11E6D55}"/>
              </a:ext>
            </a:extLst>
          </p:cNvPr>
          <p:cNvSpPr>
            <a:spLocks noGrp="1" noChangeArrowheads="1"/>
          </p:cNvSpPr>
          <p:nvPr>
            <p:ph type="title"/>
          </p:nvPr>
        </p:nvSpPr>
        <p:spPr>
          <a:xfrm>
            <a:off x="1258888" y="304800"/>
            <a:ext cx="7050087" cy="1066800"/>
          </a:xfrm>
          <a:noFill/>
          <a:ln/>
        </p:spPr>
        <p:txBody>
          <a:bodyPr lIns="92075" tIns="46038" rIns="92075" bIns="46038"/>
          <a:lstStyle/>
          <a:p>
            <a:r>
              <a:rPr lang="en-GB" altLang="en-US" sz="4000">
                <a:latin typeface="Tahoma" panose="020B0604030504040204" pitchFamily="34" charset="0"/>
              </a:rPr>
              <a:t>savouring, mindfulness &amp; flow</a:t>
            </a:r>
          </a:p>
        </p:txBody>
      </p:sp>
      <p:sp>
        <p:nvSpPr>
          <p:cNvPr id="6147" name="Rectangle 3">
            <a:extLst>
              <a:ext uri="{FF2B5EF4-FFF2-40B4-BE49-F238E27FC236}">
                <a16:creationId xmlns:a16="http://schemas.microsoft.com/office/drawing/2014/main" id="{B8EB0479-7754-0045-8E9D-263D60045995}"/>
              </a:ext>
            </a:extLst>
          </p:cNvPr>
          <p:cNvSpPr>
            <a:spLocks noChangeArrowheads="1"/>
          </p:cNvSpPr>
          <p:nvPr/>
        </p:nvSpPr>
        <p:spPr bwMode="auto">
          <a:xfrm>
            <a:off x="0" y="16002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endParaRPr lang="en-US" altLang="en-US" sz="3200" i="1">
              <a:latin typeface="CG Omega" pitchFamily="34" charset="0"/>
            </a:endParaRPr>
          </a:p>
        </p:txBody>
      </p:sp>
      <p:sp>
        <p:nvSpPr>
          <p:cNvPr id="6148" name="Rectangle 4">
            <a:extLst>
              <a:ext uri="{FF2B5EF4-FFF2-40B4-BE49-F238E27FC236}">
                <a16:creationId xmlns:a16="http://schemas.microsoft.com/office/drawing/2014/main" id="{3B4C45AA-19D5-2346-B654-968C448E53D7}"/>
              </a:ext>
            </a:extLst>
          </p:cNvPr>
          <p:cNvSpPr>
            <a:spLocks noChangeArrowheads="1"/>
          </p:cNvSpPr>
          <p:nvPr/>
        </p:nvSpPr>
        <p:spPr bwMode="auto">
          <a:xfrm>
            <a:off x="4859338" y="4352925"/>
            <a:ext cx="3048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altLang="en-US" sz="3200" i="1">
                <a:latin typeface="Tahoma" panose="020B0604030504040204" pitchFamily="34" charset="0"/>
              </a:rPr>
              <a:t>flow</a:t>
            </a:r>
          </a:p>
          <a:p>
            <a:pPr algn="ctr" eaLnBrk="0" hangingPunct="0"/>
            <a:r>
              <a:rPr lang="en-US" altLang="en-US" sz="3200" i="1">
                <a:latin typeface="Tahoma" panose="020B0604030504040204" pitchFamily="34" charset="0"/>
              </a:rPr>
              <a:t>focus on        the activity</a:t>
            </a:r>
          </a:p>
        </p:txBody>
      </p:sp>
      <p:sp>
        <p:nvSpPr>
          <p:cNvPr id="6153" name="Oval 9">
            <a:extLst>
              <a:ext uri="{FF2B5EF4-FFF2-40B4-BE49-F238E27FC236}">
                <a16:creationId xmlns:a16="http://schemas.microsoft.com/office/drawing/2014/main" id="{DC299FDF-9279-FF44-9BE1-DFB4EDADE82A}"/>
              </a:ext>
            </a:extLst>
          </p:cNvPr>
          <p:cNvSpPr>
            <a:spLocks noChangeArrowheads="1"/>
          </p:cNvSpPr>
          <p:nvPr/>
        </p:nvSpPr>
        <p:spPr bwMode="auto">
          <a:xfrm>
            <a:off x="4211638" y="3608388"/>
            <a:ext cx="4187825" cy="3078162"/>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 name="Rectangle 5">
            <a:extLst>
              <a:ext uri="{FF2B5EF4-FFF2-40B4-BE49-F238E27FC236}">
                <a16:creationId xmlns:a16="http://schemas.microsoft.com/office/drawing/2014/main" id="{3F690567-10E2-5A4F-9EF2-B8245CF8273A}"/>
              </a:ext>
            </a:extLst>
          </p:cNvPr>
          <p:cNvSpPr>
            <a:spLocks noChangeArrowheads="1"/>
          </p:cNvSpPr>
          <p:nvPr/>
        </p:nvSpPr>
        <p:spPr bwMode="auto">
          <a:xfrm>
            <a:off x="3132138" y="1989138"/>
            <a:ext cx="299243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GB" altLang="en-US" sz="3200" i="1">
                <a:latin typeface="Tahoma" panose="020B0604030504040204" pitchFamily="34" charset="0"/>
              </a:rPr>
              <a:t>savouring</a:t>
            </a:r>
          </a:p>
          <a:p>
            <a:pPr algn="ctr" eaLnBrk="0" hangingPunct="0"/>
            <a:r>
              <a:rPr lang="en-US" altLang="en-US" sz="3200" i="1">
                <a:latin typeface="Tahoma" panose="020B0604030504040204" pitchFamily="34" charset="0"/>
              </a:rPr>
              <a:t>focus </a:t>
            </a:r>
            <a:r>
              <a:rPr lang="en-GB" altLang="en-US" sz="3200" i="1">
                <a:latin typeface="Tahoma" panose="020B0604030504040204" pitchFamily="34" charset="0"/>
              </a:rPr>
              <a:t>on</a:t>
            </a:r>
            <a:r>
              <a:rPr lang="en-US" altLang="en-US" sz="3200" i="1">
                <a:latin typeface="Tahoma" panose="020B0604030504040204" pitchFamily="34" charset="0"/>
              </a:rPr>
              <a:t>      the positive</a:t>
            </a:r>
          </a:p>
        </p:txBody>
      </p:sp>
      <p:sp>
        <p:nvSpPr>
          <p:cNvPr id="6154" name="Oval 10">
            <a:extLst>
              <a:ext uri="{FF2B5EF4-FFF2-40B4-BE49-F238E27FC236}">
                <a16:creationId xmlns:a16="http://schemas.microsoft.com/office/drawing/2014/main" id="{0114D596-BEE4-F542-ADEE-C0C6BB1BE89F}"/>
              </a:ext>
            </a:extLst>
          </p:cNvPr>
          <p:cNvSpPr>
            <a:spLocks noChangeArrowheads="1"/>
          </p:cNvSpPr>
          <p:nvPr/>
        </p:nvSpPr>
        <p:spPr bwMode="auto">
          <a:xfrm>
            <a:off x="2630488" y="1574800"/>
            <a:ext cx="4186237" cy="3078163"/>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 name="Rectangle 7">
            <a:extLst>
              <a:ext uri="{FF2B5EF4-FFF2-40B4-BE49-F238E27FC236}">
                <a16:creationId xmlns:a16="http://schemas.microsoft.com/office/drawing/2014/main" id="{AAF1A7DB-6507-C642-9612-863326933087}"/>
              </a:ext>
            </a:extLst>
          </p:cNvPr>
          <p:cNvSpPr>
            <a:spLocks noChangeArrowheads="1"/>
          </p:cNvSpPr>
          <p:nvPr/>
        </p:nvSpPr>
        <p:spPr bwMode="auto">
          <a:xfrm>
            <a:off x="1163638" y="4352925"/>
            <a:ext cx="3048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altLang="en-US" sz="3200" i="1">
                <a:latin typeface="Tahoma" panose="020B0604030504040204" pitchFamily="34" charset="0"/>
              </a:rPr>
              <a:t>mindfulness</a:t>
            </a:r>
          </a:p>
          <a:p>
            <a:pPr algn="ctr" eaLnBrk="0" hangingPunct="0"/>
            <a:r>
              <a:rPr lang="en-US" altLang="en-US" sz="3200" i="1">
                <a:latin typeface="Tahoma" panose="020B0604030504040204" pitchFamily="34" charset="0"/>
              </a:rPr>
              <a:t>focus on       the present</a:t>
            </a:r>
          </a:p>
        </p:txBody>
      </p:sp>
      <p:sp>
        <p:nvSpPr>
          <p:cNvPr id="6155" name="Oval 11">
            <a:extLst>
              <a:ext uri="{FF2B5EF4-FFF2-40B4-BE49-F238E27FC236}">
                <a16:creationId xmlns:a16="http://schemas.microsoft.com/office/drawing/2014/main" id="{BB2F3E34-FE14-3B48-A12D-224816549B37}"/>
              </a:ext>
            </a:extLst>
          </p:cNvPr>
          <p:cNvSpPr>
            <a:spLocks noChangeArrowheads="1"/>
          </p:cNvSpPr>
          <p:nvPr/>
        </p:nvSpPr>
        <p:spPr bwMode="auto">
          <a:xfrm>
            <a:off x="742950" y="3609975"/>
            <a:ext cx="4189413" cy="3078163"/>
          </a:xfrm>
          <a:prstGeom prst="ellipse">
            <a:avLst/>
          </a:pr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 name="Text Box 12">
            <a:extLst>
              <a:ext uri="{FF2B5EF4-FFF2-40B4-BE49-F238E27FC236}">
                <a16:creationId xmlns:a16="http://schemas.microsoft.com/office/drawing/2014/main" id="{9985F610-50D7-CD41-8C39-66FE2D6D2461}"/>
              </a:ext>
            </a:extLst>
          </p:cNvPr>
          <p:cNvSpPr txBox="1">
            <a:spLocks noChangeArrowheads="1"/>
          </p:cNvSpPr>
          <p:nvPr/>
        </p:nvSpPr>
        <p:spPr bwMode="auto">
          <a:xfrm>
            <a:off x="498475" y="2001838"/>
            <a:ext cx="16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ahoma" panose="020B0604030504040204" pitchFamily="34" charset="0"/>
            </a:endParaRPr>
          </a:p>
        </p:txBody>
      </p:sp>
      <p:sp>
        <p:nvSpPr>
          <p:cNvPr id="6160" name="Text Box 16">
            <a:extLst>
              <a:ext uri="{FF2B5EF4-FFF2-40B4-BE49-F238E27FC236}">
                <a16:creationId xmlns:a16="http://schemas.microsoft.com/office/drawing/2014/main" id="{4FFF9FEB-E00B-D042-9F26-3D9625B506B7}"/>
              </a:ext>
            </a:extLst>
          </p:cNvPr>
          <p:cNvSpPr txBox="1">
            <a:spLocks noChangeArrowheads="1"/>
          </p:cNvSpPr>
          <p:nvPr/>
        </p:nvSpPr>
        <p:spPr bwMode="auto">
          <a:xfrm>
            <a:off x="-36513" y="2276475"/>
            <a:ext cx="2540001"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a:latin typeface="Tahoma" panose="020B0604030504040204" pitchFamily="34" charset="0"/>
              </a:rPr>
              <a:t>deliberate, non-judgemental attention to what is happening in the present moment</a:t>
            </a:r>
          </a:p>
        </p:txBody>
      </p:sp>
      <p:sp>
        <p:nvSpPr>
          <p:cNvPr id="6161" name="Line 17">
            <a:extLst>
              <a:ext uri="{FF2B5EF4-FFF2-40B4-BE49-F238E27FC236}">
                <a16:creationId xmlns:a16="http://schemas.microsoft.com/office/drawing/2014/main" id="{96A0DD46-130B-3D4E-A48C-B39A23A91BA8}"/>
              </a:ext>
            </a:extLst>
          </p:cNvPr>
          <p:cNvSpPr>
            <a:spLocks noChangeShapeType="1"/>
          </p:cNvSpPr>
          <p:nvPr/>
        </p:nvSpPr>
        <p:spPr bwMode="auto">
          <a:xfrm>
            <a:off x="1258888" y="3429000"/>
            <a:ext cx="649287" cy="1008063"/>
          </a:xfrm>
          <a:prstGeom prst="line">
            <a:avLst/>
          </a:prstGeom>
          <a:noFill/>
          <a:ln w="38100">
            <a:solidFill>
              <a:srgbClr val="3366FF"/>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Text Box 18">
            <a:extLst>
              <a:ext uri="{FF2B5EF4-FFF2-40B4-BE49-F238E27FC236}">
                <a16:creationId xmlns:a16="http://schemas.microsoft.com/office/drawing/2014/main" id="{0F1B5EDF-2084-3A49-B5D1-6203B63820FB}"/>
              </a:ext>
            </a:extLst>
          </p:cNvPr>
          <p:cNvSpPr txBox="1">
            <a:spLocks noChangeArrowheads="1"/>
          </p:cNvSpPr>
          <p:nvPr/>
        </p:nvSpPr>
        <p:spPr bwMode="auto">
          <a:xfrm>
            <a:off x="6948488" y="2636838"/>
            <a:ext cx="22320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a:latin typeface="Tahoma" panose="020B0604030504040204" pitchFamily="34" charset="0"/>
              </a:rPr>
              <a:t>full immersion in what one is doing with loss of self-consciousness</a:t>
            </a:r>
          </a:p>
        </p:txBody>
      </p:sp>
      <p:sp>
        <p:nvSpPr>
          <p:cNvPr id="6163" name="Text Box 19">
            <a:extLst>
              <a:ext uri="{FF2B5EF4-FFF2-40B4-BE49-F238E27FC236}">
                <a16:creationId xmlns:a16="http://schemas.microsoft.com/office/drawing/2014/main" id="{C3A611F9-2B1A-9048-BEB6-2724AE8DBC41}"/>
              </a:ext>
            </a:extLst>
          </p:cNvPr>
          <p:cNvSpPr txBox="1">
            <a:spLocks noChangeArrowheads="1"/>
          </p:cNvSpPr>
          <p:nvPr/>
        </p:nvSpPr>
        <p:spPr bwMode="auto">
          <a:xfrm>
            <a:off x="6588125" y="1412875"/>
            <a:ext cx="23764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a:latin typeface="Tahoma" panose="020B0604030504040204" pitchFamily="34" charset="0"/>
              </a:rPr>
              <a:t>focus on positive experiences in past, present or future</a:t>
            </a:r>
          </a:p>
        </p:txBody>
      </p:sp>
      <p:sp>
        <p:nvSpPr>
          <p:cNvPr id="6164" name="Line 20">
            <a:extLst>
              <a:ext uri="{FF2B5EF4-FFF2-40B4-BE49-F238E27FC236}">
                <a16:creationId xmlns:a16="http://schemas.microsoft.com/office/drawing/2014/main" id="{E3B2DD96-C940-854D-9887-35C914CB0CD7}"/>
              </a:ext>
            </a:extLst>
          </p:cNvPr>
          <p:cNvSpPr>
            <a:spLocks noChangeShapeType="1"/>
          </p:cNvSpPr>
          <p:nvPr/>
        </p:nvSpPr>
        <p:spPr bwMode="auto">
          <a:xfrm rot="4700609">
            <a:off x="7272338" y="3752850"/>
            <a:ext cx="649287" cy="1008063"/>
          </a:xfrm>
          <a:prstGeom prst="line">
            <a:avLst/>
          </a:prstGeom>
          <a:noFill/>
          <a:ln w="38100">
            <a:solidFill>
              <a:schemeClr val="accent2"/>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5" name="Line 21">
            <a:extLst>
              <a:ext uri="{FF2B5EF4-FFF2-40B4-BE49-F238E27FC236}">
                <a16:creationId xmlns:a16="http://schemas.microsoft.com/office/drawing/2014/main" id="{108DAB1E-9C30-EB4D-A5C0-DE825644CDD0}"/>
              </a:ext>
            </a:extLst>
          </p:cNvPr>
          <p:cNvSpPr>
            <a:spLocks noChangeShapeType="1"/>
          </p:cNvSpPr>
          <p:nvPr/>
        </p:nvSpPr>
        <p:spPr bwMode="auto">
          <a:xfrm rot="5400000">
            <a:off x="5830888" y="1736725"/>
            <a:ext cx="649287" cy="1008063"/>
          </a:xfrm>
          <a:prstGeom prst="line">
            <a:avLst/>
          </a:prstGeom>
          <a:noFill/>
          <a:ln w="38100">
            <a:solidFill>
              <a:srgbClr val="339966"/>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42658297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254C345-D8FD-CF48-B67A-9C0AA6549452}"/>
              </a:ext>
            </a:extLst>
          </p:cNvPr>
          <p:cNvSpPr>
            <a:spLocks noGrp="1" noChangeArrowheads="1"/>
          </p:cNvSpPr>
          <p:nvPr>
            <p:ph type="title"/>
          </p:nvPr>
        </p:nvSpPr>
        <p:spPr>
          <a:xfrm>
            <a:off x="1217613" y="269875"/>
            <a:ext cx="5880100" cy="1143000"/>
          </a:xfrm>
        </p:spPr>
        <p:txBody>
          <a:bodyPr lIns="92075" tIns="46038" rIns="92075" bIns="46038"/>
          <a:lstStyle/>
          <a:p>
            <a:pPr eaLnBrk="1" hangingPunct="1">
              <a:defRPr/>
            </a:pPr>
            <a:r>
              <a:rPr lang="en-US" altLang="en-US" sz="4000">
                <a:ea typeface="ＭＳ Ｐゴシック" panose="020B0600070205080204" pitchFamily="34" charset="-128"/>
              </a:rPr>
              <a:t>small is beautiful</a:t>
            </a:r>
          </a:p>
        </p:txBody>
      </p:sp>
      <p:graphicFrame>
        <p:nvGraphicFramePr>
          <p:cNvPr id="59394" name="Object 3">
            <a:extLst>
              <a:ext uri="{FF2B5EF4-FFF2-40B4-BE49-F238E27FC236}">
                <a16:creationId xmlns:a16="http://schemas.microsoft.com/office/drawing/2014/main" id="{1AD94A4A-898C-974D-82A4-7CC8F7CB4878}"/>
              </a:ext>
            </a:extLst>
          </p:cNvPr>
          <p:cNvGraphicFramePr>
            <a:graphicFrameLocks noGrp="1"/>
          </p:cNvGraphicFramePr>
          <p:nvPr>
            <p:ph sz="half" idx="1"/>
          </p:nvPr>
        </p:nvGraphicFramePr>
        <p:xfrm>
          <a:off x="396875" y="1633538"/>
          <a:ext cx="4006850" cy="4314825"/>
        </p:xfrm>
        <a:graphic>
          <a:graphicData uri="http://schemas.openxmlformats.org/presentationml/2006/ole">
            <mc:AlternateContent xmlns:mc="http://schemas.openxmlformats.org/markup-compatibility/2006">
              <mc:Choice xmlns:v="urn:schemas-microsoft-com:vml" Requires="v">
                <p:oleObj spid="_x0000_s63515" name="GALLERY" r:id="rId3" imgW="43040300" imgH="42786300" progId="GALLERYClipart">
                  <p:embed/>
                </p:oleObj>
              </mc:Choice>
              <mc:Fallback>
                <p:oleObj name="GALLERY" r:id="rId3" imgW="43040300" imgH="42786300" progId="GALLERYClipart">
                  <p:embed/>
                  <p:pic>
                    <p:nvPicPr>
                      <p:cNvPr id="59394" name="Object 3">
                        <a:extLst>
                          <a:ext uri="{FF2B5EF4-FFF2-40B4-BE49-F238E27FC236}">
                            <a16:creationId xmlns:a16="http://schemas.microsoft.com/office/drawing/2014/main" id="{1AD94A4A-898C-974D-82A4-7CC8F7CB487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1633538"/>
                        <a:ext cx="4006850" cy="431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Rectangle 4">
            <a:extLst>
              <a:ext uri="{FF2B5EF4-FFF2-40B4-BE49-F238E27FC236}">
                <a16:creationId xmlns:a16="http://schemas.microsoft.com/office/drawing/2014/main" id="{00F88B4F-46B2-5345-8B52-32B2F9E451FC}"/>
              </a:ext>
            </a:extLst>
          </p:cNvPr>
          <p:cNvSpPr>
            <a:spLocks noGrp="1" noChangeArrowheads="1"/>
          </p:cNvSpPr>
          <p:nvPr>
            <p:ph type="body" sz="half" idx="2"/>
          </p:nvPr>
        </p:nvSpPr>
        <p:spPr>
          <a:xfrm>
            <a:off x="4648200" y="1828800"/>
            <a:ext cx="4495800" cy="4191000"/>
          </a:xfrm>
        </p:spPr>
        <p:txBody>
          <a:bodyPr lIns="92075" tIns="46038" rIns="92075" bIns="46038"/>
          <a:lstStyle/>
          <a:p>
            <a:pPr marL="385763" indent="-385763" eaLnBrk="1" hangingPunct="1">
              <a:lnSpc>
                <a:spcPct val="90000"/>
              </a:lnSpc>
              <a:buSzPct val="125000"/>
              <a:buFont typeface="Wingdings" pitchFamily="2" charset="2"/>
              <a:buChar char="ü"/>
              <a:tabLst>
                <a:tab pos="400050" algn="l"/>
              </a:tabLst>
              <a:defRPr/>
            </a:pPr>
            <a:r>
              <a:rPr lang="en-US" altLang="en-US" sz="2400">
                <a:ea typeface="ＭＳ Ｐゴシック" panose="020B0600070205080204" pitchFamily="34" charset="-128"/>
              </a:rPr>
              <a:t>subjects monitored for           six 	weeks</a:t>
            </a:r>
          </a:p>
          <a:p>
            <a:pPr marL="385763" indent="-385763" eaLnBrk="1" hangingPunct="1">
              <a:lnSpc>
                <a:spcPct val="90000"/>
              </a:lnSpc>
              <a:buSzPct val="125000"/>
              <a:buFont typeface="Wingdings" pitchFamily="2" charset="2"/>
              <a:buChar char="ü"/>
              <a:tabLst>
                <a:tab pos="400050" algn="l"/>
              </a:tabLst>
              <a:defRPr/>
            </a:pPr>
            <a:r>
              <a:rPr lang="en-US" altLang="en-US" sz="2400">
                <a:ea typeface="ＭＳ Ｐゴシック" panose="020B0600070205080204" pitchFamily="34" charset="-128"/>
              </a:rPr>
              <a:t>reminder beeper</a:t>
            </a:r>
          </a:p>
          <a:p>
            <a:pPr marL="385763" indent="-385763" eaLnBrk="1" hangingPunct="1">
              <a:lnSpc>
                <a:spcPct val="90000"/>
              </a:lnSpc>
              <a:buSzPct val="125000"/>
              <a:buFont typeface="Wingdings" pitchFamily="2" charset="2"/>
              <a:buChar char="ü"/>
              <a:tabLst>
                <a:tab pos="400050" algn="l"/>
              </a:tabLst>
              <a:defRPr/>
            </a:pPr>
            <a:r>
              <a:rPr lang="en-US" altLang="en-US" sz="2400">
                <a:ea typeface="ＭＳ Ｐゴシック" panose="020B0600070205080204" pitchFamily="34" charset="-128"/>
              </a:rPr>
              <a:t>record kept of whether  	felt positive &amp; if so how 	positive</a:t>
            </a:r>
          </a:p>
          <a:p>
            <a:pPr marL="385763" indent="-385763" eaLnBrk="1" hangingPunct="1">
              <a:lnSpc>
                <a:spcPct val="90000"/>
              </a:lnSpc>
              <a:buSzPct val="125000"/>
              <a:buFont typeface="Wingdings" pitchFamily="2" charset="2"/>
              <a:buChar char="ü"/>
              <a:tabLst>
                <a:tab pos="400050" algn="l"/>
              </a:tabLst>
              <a:defRPr/>
            </a:pPr>
            <a:r>
              <a:rPr lang="en-US" altLang="en-US" sz="2400">
                <a:ea typeface="ＭＳ Ｐゴシック" panose="020B0600070205080204" pitchFamily="34" charset="-128"/>
              </a:rPr>
              <a:t>overall happiness depends 	on how often we feel good</a:t>
            </a:r>
          </a:p>
          <a:p>
            <a:pPr marL="385763" indent="-385763" eaLnBrk="1" hangingPunct="1">
              <a:lnSpc>
                <a:spcPct val="90000"/>
              </a:lnSpc>
              <a:buSzPct val="125000"/>
              <a:buFont typeface="Wingdings" pitchFamily="2" charset="2"/>
              <a:buChar char="ü"/>
              <a:tabLst>
                <a:tab pos="400050" algn="l"/>
              </a:tabLst>
              <a:defRPr/>
            </a:pPr>
            <a:r>
              <a:rPr lang="en-US" altLang="en-US" sz="2400">
                <a:ea typeface="ＭＳ Ｐゴシック" panose="020B0600070205080204" pitchFamily="34" charset="-128"/>
              </a:rPr>
              <a:t>brief peaks are relatively 	unimportant</a:t>
            </a:r>
          </a:p>
        </p:txBody>
      </p:sp>
      <p:sp>
        <p:nvSpPr>
          <p:cNvPr id="59396" name="Rectangle 5">
            <a:extLst>
              <a:ext uri="{FF2B5EF4-FFF2-40B4-BE49-F238E27FC236}">
                <a16:creationId xmlns:a16="http://schemas.microsoft.com/office/drawing/2014/main" id="{3B0E8DF8-AB23-3A42-A4ED-3EA0379E9B7A}"/>
              </a:ext>
            </a:extLst>
          </p:cNvPr>
          <p:cNvSpPr>
            <a:spLocks noChangeArrowheads="1"/>
          </p:cNvSpPr>
          <p:nvPr/>
        </p:nvSpPr>
        <p:spPr bwMode="auto">
          <a:xfrm>
            <a:off x="539750" y="6124575"/>
            <a:ext cx="846931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800"/>
              <a:t>  </a:t>
            </a:r>
            <a:r>
              <a:rPr lang="en-US" altLang="en-US" sz="1600"/>
              <a:t>Larsen RJ, Diener E &amp; Cropanzano RS  Cognitive operations associated with </a:t>
            </a:r>
          </a:p>
          <a:p>
            <a:pPr eaLnBrk="1" hangingPunct="1">
              <a:spcBef>
                <a:spcPct val="0"/>
              </a:spcBef>
              <a:buClrTx/>
              <a:buSzTx/>
              <a:buFontTx/>
              <a:buNone/>
            </a:pPr>
            <a:r>
              <a:rPr lang="en-US" altLang="en-US" sz="1600"/>
              <a:t>individual differences in affect intensity  J Personal Soc Psychol 1987;53:767-74</a:t>
            </a:r>
          </a:p>
        </p:txBody>
      </p:sp>
    </p:spTree>
    <p:extLst>
      <p:ext uri="{BB962C8B-B14F-4D97-AF65-F5344CB8AC3E}">
        <p14:creationId xmlns:p14="http://schemas.microsoft.com/office/powerpoint/2010/main" val="40686505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A009A00-8DE8-7C44-AAD1-64803B7993F5}"/>
              </a:ext>
            </a:extLst>
          </p:cNvPr>
          <p:cNvSpPr>
            <a:spLocks noGrp="1" noChangeArrowheads="1"/>
          </p:cNvSpPr>
          <p:nvPr>
            <p:ph type="title"/>
          </p:nvPr>
        </p:nvSpPr>
        <p:spPr>
          <a:xfrm>
            <a:off x="250825" y="260350"/>
            <a:ext cx="8569325" cy="1143000"/>
          </a:xfrm>
        </p:spPr>
        <p:txBody>
          <a:bodyPr lIns="92075" tIns="46038" rIns="92075" bIns="46038"/>
          <a:lstStyle/>
          <a:p>
            <a:pPr eaLnBrk="1" hangingPunct="1">
              <a:defRPr/>
            </a:pPr>
            <a:r>
              <a:rPr lang="en-US" altLang="en-US" sz="4000">
                <a:ea typeface="ＭＳ Ｐゴシック" panose="020B0600070205080204" pitchFamily="34" charset="-128"/>
              </a:rPr>
              <a:t>effects of gratitude on wellbeing</a:t>
            </a:r>
          </a:p>
        </p:txBody>
      </p:sp>
      <p:sp>
        <p:nvSpPr>
          <p:cNvPr id="60418" name="Rectangle 4">
            <a:extLst>
              <a:ext uri="{FF2B5EF4-FFF2-40B4-BE49-F238E27FC236}">
                <a16:creationId xmlns:a16="http://schemas.microsoft.com/office/drawing/2014/main" id="{6B360388-853B-8846-8F1C-FA603DA0B2B5}"/>
              </a:ext>
            </a:extLst>
          </p:cNvPr>
          <p:cNvSpPr>
            <a:spLocks noChangeArrowheads="1"/>
          </p:cNvSpPr>
          <p:nvPr/>
        </p:nvSpPr>
        <p:spPr bwMode="auto">
          <a:xfrm>
            <a:off x="-71438" y="1700213"/>
            <a:ext cx="9251951"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buClr>
                <a:schemeClr val="folHlink"/>
              </a:buClr>
              <a:buSzPct val="115000"/>
              <a:buFont typeface="Wingdings" pitchFamily="2" charset="2"/>
              <a:buChar char="ü"/>
            </a:pPr>
            <a:r>
              <a:rPr lang="en-US" altLang="en-US" sz="2400"/>
              <a:t>3 research studies with a total of 314 participants</a:t>
            </a:r>
          </a:p>
          <a:p>
            <a:pPr eaLnBrk="1" hangingPunct="1">
              <a:buClr>
                <a:schemeClr val="folHlink"/>
              </a:buClr>
              <a:buSzPct val="115000"/>
              <a:buFont typeface="Wingdings" pitchFamily="2" charset="2"/>
              <a:buChar char="ü"/>
            </a:pPr>
            <a:r>
              <a:rPr lang="en-US" altLang="en-US" sz="2400"/>
              <a:t>the first 2 studies involved students, the 3</a:t>
            </a:r>
            <a:r>
              <a:rPr lang="en-US" altLang="en-US" sz="2400" baseline="30000"/>
              <a:t>rd</a:t>
            </a:r>
            <a:r>
              <a:rPr lang="en-US" altLang="en-US" sz="2400"/>
              <a:t> involved sufferers from a neuromuscular disease clinic</a:t>
            </a:r>
          </a:p>
          <a:p>
            <a:pPr eaLnBrk="1" hangingPunct="1">
              <a:buClr>
                <a:schemeClr val="folHlink"/>
              </a:buClr>
              <a:buSzPct val="115000"/>
              <a:buFont typeface="Wingdings" pitchFamily="2" charset="2"/>
              <a:buChar char="ü"/>
            </a:pPr>
            <a:r>
              <a:rPr lang="en-US" altLang="en-US" sz="2400"/>
              <a:t>participants randomized to several different groups </a:t>
            </a:r>
          </a:p>
          <a:p>
            <a:pPr eaLnBrk="1" hangingPunct="1">
              <a:buClr>
                <a:schemeClr val="folHlink"/>
              </a:buClr>
              <a:buSzPct val="115000"/>
              <a:buFont typeface="Wingdings" pitchFamily="2" charset="2"/>
              <a:buChar char="ü"/>
            </a:pPr>
            <a:r>
              <a:rPr lang="en-US" altLang="en-US" sz="2400"/>
              <a:t>the groups were each asked to record different things, for example personal hassles, experiences they were grateful for, social comparisons, and life events</a:t>
            </a:r>
          </a:p>
          <a:p>
            <a:pPr eaLnBrk="1" hangingPunct="1">
              <a:buClr>
                <a:schemeClr val="folHlink"/>
              </a:buClr>
              <a:buSzPct val="115000"/>
              <a:buFont typeface="Wingdings" pitchFamily="2" charset="2"/>
              <a:buChar char="ü"/>
            </a:pPr>
            <a:r>
              <a:rPr lang="en-US" altLang="en-US" sz="2400"/>
              <a:t>groups were compared on several measures including mood, physical symptoms, relationships, life satisfaction </a:t>
            </a:r>
          </a:p>
          <a:p>
            <a:pPr eaLnBrk="1" hangingPunct="1">
              <a:buClr>
                <a:schemeClr val="folHlink"/>
              </a:buClr>
              <a:buSzPct val="115000"/>
              <a:buFont typeface="Wingdings" pitchFamily="2" charset="2"/>
              <a:buChar char="ü"/>
            </a:pPr>
            <a:endParaRPr lang="en-US" altLang="en-US" sz="1800"/>
          </a:p>
        </p:txBody>
      </p:sp>
      <p:sp>
        <p:nvSpPr>
          <p:cNvPr id="60419" name="Line 5">
            <a:extLst>
              <a:ext uri="{FF2B5EF4-FFF2-40B4-BE49-F238E27FC236}">
                <a16:creationId xmlns:a16="http://schemas.microsoft.com/office/drawing/2014/main" id="{8D5C6DAB-6ACF-F946-A278-D1BDB0505CB4}"/>
              </a:ext>
            </a:extLst>
          </p:cNvPr>
          <p:cNvSpPr>
            <a:spLocks noChangeShapeType="1"/>
          </p:cNvSpPr>
          <p:nvPr/>
        </p:nvSpPr>
        <p:spPr bwMode="auto">
          <a:xfrm>
            <a:off x="684213" y="6308725"/>
            <a:ext cx="7642225" cy="0"/>
          </a:xfrm>
          <a:prstGeom prst="line">
            <a:avLst/>
          </a:prstGeom>
          <a:noFill/>
          <a:ln w="4762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6699103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D915D3F-33B1-B548-AD08-6B3EB48660A6}"/>
              </a:ext>
            </a:extLst>
          </p:cNvPr>
          <p:cNvSpPr>
            <a:spLocks noGrp="1" noChangeArrowheads="1"/>
          </p:cNvSpPr>
          <p:nvPr>
            <p:ph type="title"/>
          </p:nvPr>
        </p:nvSpPr>
        <p:spPr>
          <a:xfrm>
            <a:off x="611188" y="341313"/>
            <a:ext cx="7777162" cy="1143000"/>
          </a:xfrm>
        </p:spPr>
        <p:txBody>
          <a:bodyPr lIns="92075" tIns="46038" rIns="92075" bIns="46038"/>
          <a:lstStyle/>
          <a:p>
            <a:pPr eaLnBrk="1" hangingPunct="1">
              <a:defRPr/>
            </a:pPr>
            <a:r>
              <a:rPr lang="en-US" altLang="en-US" sz="4000">
                <a:ea typeface="ＭＳ Ｐゴシック" panose="020B0600070205080204" pitchFamily="34" charset="-128"/>
              </a:rPr>
              <a:t>improved mood &amp; enjoyment</a:t>
            </a:r>
          </a:p>
        </p:txBody>
      </p:sp>
      <p:sp>
        <p:nvSpPr>
          <p:cNvPr id="61442" name="Rectangle 4">
            <a:extLst>
              <a:ext uri="{FF2B5EF4-FFF2-40B4-BE49-F238E27FC236}">
                <a16:creationId xmlns:a16="http://schemas.microsoft.com/office/drawing/2014/main" id="{03B848C4-89F6-9841-B5A8-ACF338E3200C}"/>
              </a:ext>
            </a:extLst>
          </p:cNvPr>
          <p:cNvSpPr>
            <a:spLocks noChangeArrowheads="1"/>
          </p:cNvSpPr>
          <p:nvPr/>
        </p:nvSpPr>
        <p:spPr bwMode="auto">
          <a:xfrm>
            <a:off x="-71438" y="1628775"/>
            <a:ext cx="9323388"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buClr>
                <a:schemeClr val="folHlink"/>
              </a:buClr>
              <a:buSzTx/>
              <a:buFont typeface="Wingdings" pitchFamily="2" charset="2"/>
              <a:buChar char="¶"/>
            </a:pPr>
            <a:r>
              <a:rPr lang="en-US" altLang="en-US" sz="2400"/>
              <a:t>remembering this exercise only took a very few minutes per day, the results were impressively worthwhile</a:t>
            </a:r>
          </a:p>
          <a:p>
            <a:pPr eaLnBrk="1" hangingPunct="1">
              <a:buClr>
                <a:schemeClr val="folHlink"/>
              </a:buClr>
              <a:buSzTx/>
              <a:buFont typeface="Wingdings" pitchFamily="2" charset="2"/>
              <a:buChar char="¶"/>
            </a:pPr>
            <a:r>
              <a:rPr lang="en-US" altLang="en-US" sz="2400"/>
              <a:t>participants asked to note experiences they were grateful for did better than the social comparisons group and much better than the noting hassles group </a:t>
            </a:r>
          </a:p>
          <a:p>
            <a:pPr eaLnBrk="1" hangingPunct="1">
              <a:buClr>
                <a:schemeClr val="folHlink"/>
              </a:buClr>
              <a:buSzTx/>
              <a:buFont typeface="Wingdings" pitchFamily="2" charset="2"/>
              <a:buChar char="¶"/>
            </a:pPr>
            <a:r>
              <a:rPr lang="en-US" altLang="en-US" sz="2400"/>
              <a:t>these benefits involved improvements over simply noting neutral life events in mood (9.8%), overall life satisfaction (13.8%), optimism about the future (5.4%), and feeling more connected with others (11.7%) </a:t>
            </a:r>
            <a:endParaRPr lang="en-US" altLang="en-US" sz="1600"/>
          </a:p>
        </p:txBody>
      </p:sp>
      <p:sp>
        <p:nvSpPr>
          <p:cNvPr id="61443" name="Line 5">
            <a:extLst>
              <a:ext uri="{FF2B5EF4-FFF2-40B4-BE49-F238E27FC236}">
                <a16:creationId xmlns:a16="http://schemas.microsoft.com/office/drawing/2014/main" id="{936A0007-10F5-C94C-933E-3BDEAC4B4755}"/>
              </a:ext>
            </a:extLst>
          </p:cNvPr>
          <p:cNvSpPr>
            <a:spLocks noChangeShapeType="1"/>
          </p:cNvSpPr>
          <p:nvPr/>
        </p:nvSpPr>
        <p:spPr bwMode="auto">
          <a:xfrm>
            <a:off x="684213" y="5661025"/>
            <a:ext cx="7642225" cy="0"/>
          </a:xfrm>
          <a:prstGeom prst="line">
            <a:avLst/>
          </a:prstGeom>
          <a:noFill/>
          <a:ln w="4762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444" name="Rectangle 3">
            <a:extLst>
              <a:ext uri="{FF2B5EF4-FFF2-40B4-BE49-F238E27FC236}">
                <a16:creationId xmlns:a16="http://schemas.microsoft.com/office/drawing/2014/main" id="{48CB266C-B59A-D043-89B4-7D84B1A02A74}"/>
              </a:ext>
            </a:extLst>
          </p:cNvPr>
          <p:cNvSpPr>
            <a:spLocks noChangeArrowheads="1"/>
          </p:cNvSpPr>
          <p:nvPr/>
        </p:nvSpPr>
        <p:spPr bwMode="auto">
          <a:xfrm>
            <a:off x="119063" y="5805488"/>
            <a:ext cx="86296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GB" altLang="en-US" sz="1600"/>
              <a:t>Emmons, R.A. &amp; McCullough, M.E. </a:t>
            </a:r>
            <a:r>
              <a:rPr lang="en-US" altLang="en-US" sz="1600"/>
              <a:t>Counting blessings versus burdens: an experimental investigation of gratitude and subjective well-being in daily life</a:t>
            </a:r>
            <a:r>
              <a:rPr lang="en-GB" altLang="en-US" sz="1600"/>
              <a:t>.  </a:t>
            </a:r>
          </a:p>
          <a:p>
            <a:pPr algn="ctr" eaLnBrk="1" hangingPunct="1">
              <a:spcBef>
                <a:spcPct val="0"/>
              </a:spcBef>
              <a:buClrTx/>
              <a:buSzTx/>
              <a:buFontTx/>
              <a:buNone/>
            </a:pPr>
            <a:r>
              <a:rPr lang="en-GB" altLang="en-US" sz="1600"/>
              <a:t>J  Personal Soc Psychol 2003; 84(2): 377-389.</a:t>
            </a:r>
            <a:endParaRPr lang="en-US" altLang="en-US" sz="1600"/>
          </a:p>
        </p:txBody>
      </p:sp>
    </p:spTree>
    <p:extLst>
      <p:ext uri="{BB962C8B-B14F-4D97-AF65-F5344CB8AC3E}">
        <p14:creationId xmlns:p14="http://schemas.microsoft.com/office/powerpoint/2010/main" val="739328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5730AE18-1937-6F42-BE3C-301041219848}"/>
              </a:ext>
            </a:extLst>
          </p:cNvPr>
          <p:cNvSpPr>
            <a:spLocks noGrp="1" noChangeArrowheads="1"/>
          </p:cNvSpPr>
          <p:nvPr>
            <p:ph type="title"/>
          </p:nvPr>
        </p:nvSpPr>
        <p:spPr>
          <a:xfrm>
            <a:off x="1504324" y="116632"/>
            <a:ext cx="5947996" cy="1055077"/>
          </a:xfrm>
          <a:noFill/>
          <a:ln/>
        </p:spPr>
        <p:txBody>
          <a:bodyPr vert="horz" wrap="square" lIns="84992" tIns="42497" rIns="84992" bIns="42497" numCol="1" anchor="ctr" anchorCtr="0" compatLnSpc="1">
            <a:prstTxWarp prst="textNoShape">
              <a:avLst/>
            </a:prstTxWarp>
          </a:bodyPr>
          <a:lstStyle/>
          <a:p>
            <a:r>
              <a:rPr lang="en-US" altLang="en-US" dirty="0">
                <a:latin typeface="Tahoma" panose="020B0604030504040204" pitchFamily="34" charset="0"/>
              </a:rPr>
              <a:t>“coming to our senses”</a:t>
            </a:r>
          </a:p>
        </p:txBody>
      </p:sp>
      <p:sp>
        <p:nvSpPr>
          <p:cNvPr id="318468" name="Rectangle 4">
            <a:extLst>
              <a:ext uri="{FF2B5EF4-FFF2-40B4-BE49-F238E27FC236}">
                <a16:creationId xmlns:a16="http://schemas.microsoft.com/office/drawing/2014/main" id="{028E992B-D0C1-D34B-B692-AF1567EE9998}"/>
              </a:ext>
            </a:extLst>
          </p:cNvPr>
          <p:cNvSpPr>
            <a:spLocks noChangeArrowheads="1"/>
          </p:cNvSpPr>
          <p:nvPr/>
        </p:nvSpPr>
        <p:spPr bwMode="auto">
          <a:xfrm>
            <a:off x="621174" y="1124744"/>
            <a:ext cx="7695242" cy="46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400" i="1" u="sng" dirty="0">
                <a:solidFill>
                  <a:schemeClr val="accent2"/>
                </a:solidFill>
                <a:effectLst>
                  <a:outerShdw blurRad="38100" dist="38100" dir="2700000" algn="tl">
                    <a:srgbClr val="C0C0C0"/>
                  </a:outerShdw>
                </a:effectLst>
              </a:rPr>
              <a:t>a mindfulness/focus exercise for walking &amp; ‘travelling’</a:t>
            </a:r>
          </a:p>
        </p:txBody>
      </p:sp>
      <p:sp>
        <p:nvSpPr>
          <p:cNvPr id="318469" name="Rectangle 5">
            <a:extLst>
              <a:ext uri="{FF2B5EF4-FFF2-40B4-BE49-F238E27FC236}">
                <a16:creationId xmlns:a16="http://schemas.microsoft.com/office/drawing/2014/main" id="{1FC08CE4-CD77-A64A-A870-F8E2EB4FB301}"/>
              </a:ext>
            </a:extLst>
          </p:cNvPr>
          <p:cNvSpPr>
            <a:spLocks noChangeArrowheads="1"/>
          </p:cNvSpPr>
          <p:nvPr/>
        </p:nvSpPr>
        <p:spPr bwMode="auto">
          <a:xfrm>
            <a:off x="1" y="1916832"/>
            <a:ext cx="5901104" cy="1449274"/>
          </a:xfrm>
          <a:prstGeom prst="rect">
            <a:avLst/>
          </a:prstGeom>
          <a:noFill/>
          <a:ln w="25400">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eaLnBrk="0" hangingPunct="0">
              <a:spcBef>
                <a:spcPct val="0"/>
              </a:spcBef>
              <a:tabLst>
                <a:tab pos="1371600" algn="l"/>
              </a:tabLst>
              <a:defRPr sz="2400">
                <a:solidFill>
                  <a:schemeClr val="tx1"/>
                </a:solidFill>
                <a:latin typeface="Times New Roman" panose="02020603050405020304" pitchFamily="18" charset="0"/>
              </a:defRPr>
            </a:lvl1pPr>
            <a:lvl2pPr eaLnBrk="0" hangingPunct="0">
              <a:spcBef>
                <a:spcPct val="0"/>
              </a:spcBef>
              <a:tabLst>
                <a:tab pos="1371600" algn="l"/>
              </a:tabLst>
              <a:defRPr sz="2400">
                <a:solidFill>
                  <a:schemeClr val="tx1"/>
                </a:solidFill>
                <a:latin typeface="Times New Roman" panose="02020603050405020304" pitchFamily="18" charset="0"/>
              </a:defRPr>
            </a:lvl2pPr>
            <a:lvl3pPr eaLnBrk="0" hangingPunct="0">
              <a:spcBef>
                <a:spcPct val="0"/>
              </a:spcBef>
              <a:tabLst>
                <a:tab pos="1371600" algn="l"/>
              </a:tabLst>
              <a:defRPr sz="2400">
                <a:solidFill>
                  <a:schemeClr val="tx1"/>
                </a:solidFill>
                <a:latin typeface="Times New Roman" panose="02020603050405020304" pitchFamily="18" charset="0"/>
              </a:defRPr>
            </a:lvl3pPr>
            <a:lvl4pPr eaLnBrk="0" hangingPunct="0">
              <a:spcBef>
                <a:spcPct val="0"/>
              </a:spcBef>
              <a:tabLst>
                <a:tab pos="1371600" algn="l"/>
              </a:tabLst>
              <a:defRPr sz="2400">
                <a:solidFill>
                  <a:schemeClr val="tx1"/>
                </a:solidFill>
                <a:latin typeface="Times New Roman" panose="02020603050405020304" pitchFamily="18" charset="0"/>
              </a:defRPr>
            </a:lvl4pPr>
            <a:lvl5pPr eaLnBrk="0" hangingPunct="0">
              <a:spcBef>
                <a:spcPct val="0"/>
              </a:spcBef>
              <a:tabLst>
                <a:tab pos="13716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3716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3716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3716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371600" algn="l"/>
              </a:tabLst>
              <a:defRPr sz="2400">
                <a:solidFill>
                  <a:schemeClr val="tx1"/>
                </a:solidFill>
                <a:latin typeface="Times New Roman" panose="02020603050405020304" pitchFamily="18" charset="0"/>
              </a:defRPr>
            </a:lvl9pPr>
          </a:lstStyle>
          <a:p>
            <a:pPr>
              <a:buClrTx/>
              <a:buFontTx/>
              <a:buNone/>
            </a:pPr>
            <a:r>
              <a:rPr lang="en-US" altLang="en-US" sz="2215" i="1">
                <a:latin typeface="Tahoma" panose="020B0604030504040204" pitchFamily="34" charset="0"/>
              </a:rPr>
              <a:t>1.)</a:t>
            </a:r>
            <a:r>
              <a:rPr lang="en-US" altLang="en-US" sz="2215">
                <a:latin typeface="Tahoma" panose="020B0604030504040204" pitchFamily="34" charset="0"/>
              </a:rPr>
              <a:t> observing ... , observing ... , observing ...            </a:t>
            </a:r>
          </a:p>
          <a:p>
            <a:pPr>
              <a:buClrTx/>
              <a:buFontTx/>
              <a:buNone/>
            </a:pPr>
            <a:r>
              <a:rPr lang="en-US" altLang="en-US" sz="2215" i="1">
                <a:latin typeface="Tahoma" panose="020B0604030504040204" pitchFamily="34" charset="0"/>
              </a:rPr>
              <a:t>2.)</a:t>
            </a:r>
            <a:r>
              <a:rPr lang="en-US" altLang="en-US" sz="2215">
                <a:latin typeface="Tahoma" panose="020B0604030504040204" pitchFamily="34" charset="0"/>
              </a:rPr>
              <a:t> sensing ... , sensing ... , sensing ...              </a:t>
            </a:r>
          </a:p>
          <a:p>
            <a:pPr>
              <a:buClrTx/>
              <a:buFontTx/>
              <a:buNone/>
            </a:pPr>
            <a:r>
              <a:rPr lang="en-US" altLang="en-US" sz="2215" i="1">
                <a:latin typeface="Tahoma" panose="020B0604030504040204" pitchFamily="34" charset="0"/>
              </a:rPr>
              <a:t>3.)</a:t>
            </a:r>
            <a:r>
              <a:rPr lang="en-US" altLang="en-US" sz="2215">
                <a:latin typeface="Tahoma" panose="020B0604030504040204" pitchFamily="34" charset="0"/>
              </a:rPr>
              <a:t> hearing ... , hearing ... , hearing ...    </a:t>
            </a:r>
          </a:p>
          <a:p>
            <a:pPr>
              <a:buClrTx/>
              <a:buFontTx/>
              <a:buNone/>
            </a:pPr>
            <a:r>
              <a:rPr lang="en-US" altLang="en-US" sz="2215">
                <a:latin typeface="Tahoma" panose="020B0604030504040204" pitchFamily="34" charset="0"/>
              </a:rPr>
              <a:t>... and keep re-cycling through this sequence</a:t>
            </a:r>
          </a:p>
        </p:txBody>
      </p:sp>
      <p:sp>
        <p:nvSpPr>
          <p:cNvPr id="318470" name="Rectangle 6">
            <a:extLst>
              <a:ext uri="{FF2B5EF4-FFF2-40B4-BE49-F238E27FC236}">
                <a16:creationId xmlns:a16="http://schemas.microsoft.com/office/drawing/2014/main" id="{ECE31156-1CFB-BB41-A325-8B529E2F7183}"/>
              </a:ext>
            </a:extLst>
          </p:cNvPr>
          <p:cNvSpPr>
            <a:spLocks noChangeArrowheads="1"/>
          </p:cNvSpPr>
          <p:nvPr/>
        </p:nvSpPr>
        <p:spPr bwMode="auto">
          <a:xfrm>
            <a:off x="1691680" y="4005064"/>
            <a:ext cx="5345304" cy="45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400" i="1" dirty="0" err="1">
                <a:solidFill>
                  <a:schemeClr val="accent2"/>
                </a:solidFill>
                <a:effectLst>
                  <a:outerShdw blurRad="38100" dist="38100" dir="2700000" algn="tl">
                    <a:srgbClr val="C0C0C0"/>
                  </a:outerShdw>
                </a:effectLst>
              </a:rPr>
              <a:t>voir</a:t>
            </a:r>
            <a:r>
              <a:rPr lang="en-US" altLang="en-US" sz="2400" i="1" dirty="0">
                <a:solidFill>
                  <a:schemeClr val="accent2"/>
                </a:solidFill>
                <a:effectLst>
                  <a:outerShdw blurRad="38100" dist="38100" dir="2700000" algn="tl">
                    <a:srgbClr val="C0C0C0"/>
                  </a:outerShdw>
                </a:effectLst>
              </a:rPr>
              <a:t>                                        to see</a:t>
            </a:r>
          </a:p>
        </p:txBody>
      </p:sp>
      <p:sp>
        <p:nvSpPr>
          <p:cNvPr id="318471" name="Rectangle 7">
            <a:extLst>
              <a:ext uri="{FF2B5EF4-FFF2-40B4-BE49-F238E27FC236}">
                <a16:creationId xmlns:a16="http://schemas.microsoft.com/office/drawing/2014/main" id="{869FA874-197D-FE49-8CC5-89C770079DC1}"/>
              </a:ext>
            </a:extLst>
          </p:cNvPr>
          <p:cNvSpPr>
            <a:spLocks noChangeArrowheads="1"/>
          </p:cNvSpPr>
          <p:nvPr/>
        </p:nvSpPr>
        <p:spPr bwMode="auto">
          <a:xfrm>
            <a:off x="5165482" y="4409715"/>
            <a:ext cx="3047175" cy="153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2123" i="1"/>
              <a:t>It’s a question of seeing</a:t>
            </a:r>
          </a:p>
          <a:p>
            <a:pPr eaLnBrk="0" hangingPunct="0">
              <a:spcBef>
                <a:spcPct val="0"/>
              </a:spcBef>
              <a:buClrTx/>
              <a:buFontTx/>
              <a:buNone/>
            </a:pPr>
            <a:r>
              <a:rPr lang="en-US" altLang="en-US" sz="2123" i="1"/>
              <a:t>so much clearer</a:t>
            </a:r>
          </a:p>
          <a:p>
            <a:pPr eaLnBrk="0" hangingPunct="0">
              <a:spcBef>
                <a:spcPct val="0"/>
              </a:spcBef>
              <a:buClrTx/>
              <a:buFontTx/>
              <a:buNone/>
            </a:pPr>
            <a:endParaRPr lang="en-US" altLang="en-US" sz="923" i="1"/>
          </a:p>
          <a:p>
            <a:pPr eaLnBrk="0" hangingPunct="0">
              <a:spcBef>
                <a:spcPct val="0"/>
              </a:spcBef>
              <a:buClrTx/>
              <a:buFontTx/>
              <a:buNone/>
            </a:pPr>
            <a:r>
              <a:rPr lang="en-US" altLang="en-US" sz="2123" i="1"/>
              <a:t>of doing to things</a:t>
            </a:r>
          </a:p>
          <a:p>
            <a:pPr eaLnBrk="0" hangingPunct="0">
              <a:spcBef>
                <a:spcPct val="0"/>
              </a:spcBef>
              <a:buClrTx/>
              <a:buFontTx/>
              <a:buNone/>
            </a:pPr>
            <a:r>
              <a:rPr lang="en-US" altLang="en-US" sz="2123" i="1"/>
              <a:t>what light does to them</a:t>
            </a:r>
          </a:p>
        </p:txBody>
      </p:sp>
      <p:sp>
        <p:nvSpPr>
          <p:cNvPr id="318472" name="Line 8">
            <a:extLst>
              <a:ext uri="{FF2B5EF4-FFF2-40B4-BE49-F238E27FC236}">
                <a16:creationId xmlns:a16="http://schemas.microsoft.com/office/drawing/2014/main" id="{E485FBE9-A91F-9146-9AD8-A3F2A5E9D5C9}"/>
              </a:ext>
            </a:extLst>
          </p:cNvPr>
          <p:cNvSpPr>
            <a:spLocks noChangeShapeType="1"/>
          </p:cNvSpPr>
          <p:nvPr/>
        </p:nvSpPr>
        <p:spPr bwMode="auto">
          <a:xfrm>
            <a:off x="609600" y="3789040"/>
            <a:ext cx="7924800" cy="0"/>
          </a:xfrm>
          <a:prstGeom prst="line">
            <a:avLst/>
          </a:prstGeom>
          <a:noFill/>
          <a:ln w="38100">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3" name="Rectangle 9">
            <a:extLst>
              <a:ext uri="{FF2B5EF4-FFF2-40B4-BE49-F238E27FC236}">
                <a16:creationId xmlns:a16="http://schemas.microsoft.com/office/drawing/2014/main" id="{C3BCAF46-4DD4-4E46-95B7-A910E54C4654}"/>
              </a:ext>
            </a:extLst>
          </p:cNvPr>
          <p:cNvSpPr>
            <a:spLocks noChangeArrowheads="1"/>
          </p:cNvSpPr>
          <p:nvPr/>
        </p:nvSpPr>
        <p:spPr bwMode="auto">
          <a:xfrm>
            <a:off x="1299796" y="6039728"/>
            <a:ext cx="6233240" cy="3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eaLnBrk="0" hangingPunct="0">
              <a:spcBef>
                <a:spcPct val="0"/>
              </a:spcBef>
              <a:buClrTx/>
              <a:buFontTx/>
              <a:buNone/>
            </a:pPr>
            <a:r>
              <a:rPr lang="en-US" altLang="en-US" sz="1662" dirty="0"/>
              <a:t>Eugene </a:t>
            </a:r>
            <a:r>
              <a:rPr lang="en-US" altLang="en-US" sz="1662" dirty="0" err="1"/>
              <a:t>Guillevic</a:t>
            </a:r>
            <a:r>
              <a:rPr lang="en-US" altLang="en-US" sz="1662" dirty="0"/>
              <a:t> </a:t>
            </a:r>
            <a:r>
              <a:rPr lang="en-US" altLang="en-US" sz="1662" i="1" dirty="0"/>
              <a:t>Selected Poems </a:t>
            </a:r>
            <a:r>
              <a:rPr lang="en-US" altLang="en-US" sz="1662" dirty="0"/>
              <a:t>translated by Denise Levertov</a:t>
            </a:r>
            <a:r>
              <a:rPr lang="en-US" altLang="en-US" sz="1662" i="1" dirty="0"/>
              <a:t>  </a:t>
            </a:r>
          </a:p>
        </p:txBody>
      </p:sp>
      <p:sp>
        <p:nvSpPr>
          <p:cNvPr id="318474" name="Rectangle 10">
            <a:extLst>
              <a:ext uri="{FF2B5EF4-FFF2-40B4-BE49-F238E27FC236}">
                <a16:creationId xmlns:a16="http://schemas.microsoft.com/office/drawing/2014/main" id="{D8DDA1A5-2669-1C4F-8EB9-2DAB3F3DA9F5}"/>
              </a:ext>
            </a:extLst>
          </p:cNvPr>
          <p:cNvSpPr>
            <a:spLocks noChangeArrowheads="1"/>
          </p:cNvSpPr>
          <p:nvPr/>
        </p:nvSpPr>
        <p:spPr bwMode="auto">
          <a:xfrm>
            <a:off x="898281" y="4409715"/>
            <a:ext cx="3386503" cy="153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p>
            <a:pPr eaLnBrk="0" hangingPunct="0">
              <a:spcBef>
                <a:spcPct val="0"/>
              </a:spcBef>
              <a:buClrTx/>
              <a:buFontTx/>
              <a:buNone/>
            </a:pPr>
            <a:r>
              <a:rPr lang="en-US" altLang="en-US" sz="2123" i="1"/>
              <a:t>Il s'agit de voir</a:t>
            </a:r>
          </a:p>
          <a:p>
            <a:pPr eaLnBrk="0" hangingPunct="0">
              <a:spcBef>
                <a:spcPct val="0"/>
              </a:spcBef>
              <a:buClrTx/>
              <a:buFontTx/>
              <a:buNone/>
            </a:pPr>
            <a:r>
              <a:rPr lang="en-US" altLang="en-US" sz="2123" i="1"/>
              <a:t>Tellement plus clair,</a:t>
            </a:r>
          </a:p>
          <a:p>
            <a:pPr eaLnBrk="0" hangingPunct="0">
              <a:spcBef>
                <a:spcPct val="0"/>
              </a:spcBef>
              <a:buClrTx/>
              <a:buFontTx/>
              <a:buNone/>
            </a:pPr>
            <a:endParaRPr lang="en-US" altLang="en-US" sz="923" i="1"/>
          </a:p>
          <a:p>
            <a:pPr eaLnBrk="0" hangingPunct="0">
              <a:spcBef>
                <a:spcPct val="0"/>
              </a:spcBef>
              <a:buClrTx/>
              <a:buFontTx/>
              <a:buNone/>
            </a:pPr>
            <a:r>
              <a:rPr lang="en-US" altLang="en-US" sz="2123" i="1"/>
              <a:t>De faire avec les choses</a:t>
            </a:r>
          </a:p>
          <a:p>
            <a:pPr eaLnBrk="0" hangingPunct="0">
              <a:spcBef>
                <a:spcPct val="0"/>
              </a:spcBef>
              <a:buClrTx/>
              <a:buFontTx/>
              <a:buNone/>
            </a:pPr>
            <a:r>
              <a:rPr lang="en-US" altLang="en-US" sz="2123" i="1"/>
              <a:t>Comme la lumière</a:t>
            </a:r>
          </a:p>
        </p:txBody>
      </p:sp>
      <p:sp>
        <p:nvSpPr>
          <p:cNvPr id="318476" name="Text Box 12">
            <a:extLst>
              <a:ext uri="{FF2B5EF4-FFF2-40B4-BE49-F238E27FC236}">
                <a16:creationId xmlns:a16="http://schemas.microsoft.com/office/drawing/2014/main" id="{1FDC95DD-EE2B-4A4A-BF20-5BB1844F9A6E}"/>
              </a:ext>
            </a:extLst>
          </p:cNvPr>
          <p:cNvSpPr txBox="1">
            <a:spLocks noChangeArrowheads="1"/>
          </p:cNvSpPr>
          <p:nvPr/>
        </p:nvSpPr>
        <p:spPr bwMode="auto">
          <a:xfrm>
            <a:off x="5816112" y="1953465"/>
            <a:ext cx="3342542" cy="145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0"/>
              </a:spcBef>
              <a:defRPr sz="2400">
                <a:solidFill>
                  <a:schemeClr val="tx1"/>
                </a:solidFill>
                <a:latin typeface="Times New Roman" panose="02020603050405020304" pitchFamily="18" charset="0"/>
              </a:defRPr>
            </a:lvl1pPr>
            <a:lvl2pPr marL="623888" eaLnBrk="0" hangingPunct="0">
              <a:spcBef>
                <a:spcPct val="0"/>
              </a:spcBef>
              <a:defRPr sz="2400">
                <a:solidFill>
                  <a:schemeClr val="tx1"/>
                </a:solidFill>
                <a:latin typeface="Times New Roman" panose="02020603050405020304" pitchFamily="18" charset="0"/>
              </a:defRPr>
            </a:lvl2pPr>
            <a:lvl3pPr eaLnBrk="0" hangingPunct="0">
              <a:spcBef>
                <a:spcPct val="0"/>
              </a:spcBef>
              <a:defRPr sz="2400">
                <a:solidFill>
                  <a:schemeClr val="tx1"/>
                </a:solidFill>
                <a:latin typeface="Times New Roman" panose="02020603050405020304" pitchFamily="18" charset="0"/>
              </a:defRPr>
            </a:lvl3pPr>
            <a:lvl4pPr eaLnBrk="0" hangingPunct="0">
              <a:spcBef>
                <a:spcPct val="0"/>
              </a:spcBef>
              <a:defRPr sz="2400">
                <a:solidFill>
                  <a:schemeClr val="tx1"/>
                </a:solidFill>
                <a:latin typeface="Times New Roman" panose="02020603050405020304" pitchFamily="18" charset="0"/>
              </a:defRPr>
            </a:lvl4pPr>
            <a:lvl5pPr eaLnBrk="0" hangingPunct="0">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Font typeface="Wingdings" pitchFamily="2" charset="2"/>
              <a:buNone/>
            </a:pPr>
            <a:r>
              <a:rPr lang="en-US" altLang="en-US" sz="2215" i="1">
                <a:latin typeface="Tahoma" panose="020B0604030504040204" pitchFamily="34" charset="0"/>
              </a:rPr>
              <a:t>in ‘beautiful’ vision-rich environments, maybe use the ‘observing’ focus every second option</a:t>
            </a:r>
            <a:endParaRPr lang="en-GB" altLang="en-US" sz="2215" i="1">
              <a:latin typeface="Tahoma" panose="020B0604030504040204" pitchFamily="34" charset="0"/>
            </a:endParaRPr>
          </a:p>
        </p:txBody>
      </p:sp>
      <p:sp>
        <p:nvSpPr>
          <p:cNvPr id="318477" name="Line 13">
            <a:extLst>
              <a:ext uri="{FF2B5EF4-FFF2-40B4-BE49-F238E27FC236}">
                <a16:creationId xmlns:a16="http://schemas.microsoft.com/office/drawing/2014/main" id="{C5EE6926-25B6-A74A-B437-5F9AB1C1C866}"/>
              </a:ext>
            </a:extLst>
          </p:cNvPr>
          <p:cNvSpPr>
            <a:spLocks noChangeShapeType="1"/>
          </p:cNvSpPr>
          <p:nvPr/>
        </p:nvSpPr>
        <p:spPr bwMode="auto">
          <a:xfrm>
            <a:off x="679648" y="6669360"/>
            <a:ext cx="7924800" cy="0"/>
          </a:xfrm>
          <a:prstGeom prst="line">
            <a:avLst/>
          </a:prstGeom>
          <a:noFill/>
          <a:ln w="381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5635666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79A22A-F8C2-8343-B905-36B1D11E6D55}"/>
              </a:ext>
            </a:extLst>
          </p:cNvPr>
          <p:cNvSpPr>
            <a:spLocks noGrp="1" noChangeArrowheads="1"/>
          </p:cNvSpPr>
          <p:nvPr>
            <p:ph type="title"/>
          </p:nvPr>
        </p:nvSpPr>
        <p:spPr>
          <a:xfrm>
            <a:off x="1258888" y="304800"/>
            <a:ext cx="7050087" cy="1066800"/>
          </a:xfrm>
          <a:noFill/>
          <a:ln/>
        </p:spPr>
        <p:txBody>
          <a:bodyPr lIns="92075" tIns="46038" rIns="92075" bIns="46038"/>
          <a:lstStyle/>
          <a:p>
            <a:r>
              <a:rPr lang="en-GB" altLang="en-US" sz="4000">
                <a:latin typeface="Tahoma" panose="020B0604030504040204" pitchFamily="34" charset="0"/>
              </a:rPr>
              <a:t>savouring, mindfulness &amp; flow</a:t>
            </a:r>
          </a:p>
        </p:txBody>
      </p:sp>
      <p:sp>
        <p:nvSpPr>
          <p:cNvPr id="6147" name="Rectangle 3">
            <a:extLst>
              <a:ext uri="{FF2B5EF4-FFF2-40B4-BE49-F238E27FC236}">
                <a16:creationId xmlns:a16="http://schemas.microsoft.com/office/drawing/2014/main" id="{B8EB0479-7754-0045-8E9D-263D60045995}"/>
              </a:ext>
            </a:extLst>
          </p:cNvPr>
          <p:cNvSpPr>
            <a:spLocks noChangeArrowheads="1"/>
          </p:cNvSpPr>
          <p:nvPr/>
        </p:nvSpPr>
        <p:spPr bwMode="auto">
          <a:xfrm>
            <a:off x="0" y="16002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endParaRPr lang="en-US" altLang="en-US" sz="3200" i="1">
              <a:latin typeface="CG Omega" pitchFamily="34" charset="0"/>
            </a:endParaRPr>
          </a:p>
        </p:txBody>
      </p:sp>
      <p:sp>
        <p:nvSpPr>
          <p:cNvPr id="6148" name="Rectangle 4">
            <a:extLst>
              <a:ext uri="{FF2B5EF4-FFF2-40B4-BE49-F238E27FC236}">
                <a16:creationId xmlns:a16="http://schemas.microsoft.com/office/drawing/2014/main" id="{3B4C45AA-19D5-2346-B654-968C448E53D7}"/>
              </a:ext>
            </a:extLst>
          </p:cNvPr>
          <p:cNvSpPr>
            <a:spLocks noChangeArrowheads="1"/>
          </p:cNvSpPr>
          <p:nvPr/>
        </p:nvSpPr>
        <p:spPr bwMode="auto">
          <a:xfrm>
            <a:off x="4859338" y="4352925"/>
            <a:ext cx="3048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altLang="en-US" sz="3200" i="1">
                <a:latin typeface="Tahoma" panose="020B0604030504040204" pitchFamily="34" charset="0"/>
              </a:rPr>
              <a:t>flow</a:t>
            </a:r>
          </a:p>
          <a:p>
            <a:pPr algn="ctr" eaLnBrk="0" hangingPunct="0"/>
            <a:r>
              <a:rPr lang="en-US" altLang="en-US" sz="3200" i="1">
                <a:latin typeface="Tahoma" panose="020B0604030504040204" pitchFamily="34" charset="0"/>
              </a:rPr>
              <a:t>focus on        the activity</a:t>
            </a:r>
          </a:p>
        </p:txBody>
      </p:sp>
      <p:sp>
        <p:nvSpPr>
          <p:cNvPr id="6153" name="Oval 9">
            <a:extLst>
              <a:ext uri="{FF2B5EF4-FFF2-40B4-BE49-F238E27FC236}">
                <a16:creationId xmlns:a16="http://schemas.microsoft.com/office/drawing/2014/main" id="{DC299FDF-9279-FF44-9BE1-DFB4EDADE82A}"/>
              </a:ext>
            </a:extLst>
          </p:cNvPr>
          <p:cNvSpPr>
            <a:spLocks noChangeArrowheads="1"/>
          </p:cNvSpPr>
          <p:nvPr/>
        </p:nvSpPr>
        <p:spPr bwMode="auto">
          <a:xfrm>
            <a:off x="4211638" y="3608388"/>
            <a:ext cx="4187825" cy="3078162"/>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 name="Rectangle 5">
            <a:extLst>
              <a:ext uri="{FF2B5EF4-FFF2-40B4-BE49-F238E27FC236}">
                <a16:creationId xmlns:a16="http://schemas.microsoft.com/office/drawing/2014/main" id="{3F690567-10E2-5A4F-9EF2-B8245CF8273A}"/>
              </a:ext>
            </a:extLst>
          </p:cNvPr>
          <p:cNvSpPr>
            <a:spLocks noChangeArrowheads="1"/>
          </p:cNvSpPr>
          <p:nvPr/>
        </p:nvSpPr>
        <p:spPr bwMode="auto">
          <a:xfrm>
            <a:off x="3132138" y="1989138"/>
            <a:ext cx="299243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GB" altLang="en-US" sz="3200" i="1">
                <a:latin typeface="Tahoma" panose="020B0604030504040204" pitchFamily="34" charset="0"/>
              </a:rPr>
              <a:t>savouring</a:t>
            </a:r>
          </a:p>
          <a:p>
            <a:pPr algn="ctr" eaLnBrk="0" hangingPunct="0"/>
            <a:r>
              <a:rPr lang="en-US" altLang="en-US" sz="3200" i="1">
                <a:latin typeface="Tahoma" panose="020B0604030504040204" pitchFamily="34" charset="0"/>
              </a:rPr>
              <a:t>focus </a:t>
            </a:r>
            <a:r>
              <a:rPr lang="en-GB" altLang="en-US" sz="3200" i="1">
                <a:latin typeface="Tahoma" panose="020B0604030504040204" pitchFamily="34" charset="0"/>
              </a:rPr>
              <a:t>on</a:t>
            </a:r>
            <a:r>
              <a:rPr lang="en-US" altLang="en-US" sz="3200" i="1">
                <a:latin typeface="Tahoma" panose="020B0604030504040204" pitchFamily="34" charset="0"/>
              </a:rPr>
              <a:t>      the positive</a:t>
            </a:r>
          </a:p>
        </p:txBody>
      </p:sp>
      <p:sp>
        <p:nvSpPr>
          <p:cNvPr id="6154" name="Oval 10">
            <a:extLst>
              <a:ext uri="{FF2B5EF4-FFF2-40B4-BE49-F238E27FC236}">
                <a16:creationId xmlns:a16="http://schemas.microsoft.com/office/drawing/2014/main" id="{0114D596-BEE4-F542-ADEE-C0C6BB1BE89F}"/>
              </a:ext>
            </a:extLst>
          </p:cNvPr>
          <p:cNvSpPr>
            <a:spLocks noChangeArrowheads="1"/>
          </p:cNvSpPr>
          <p:nvPr/>
        </p:nvSpPr>
        <p:spPr bwMode="auto">
          <a:xfrm>
            <a:off x="2630488" y="1574800"/>
            <a:ext cx="4186237" cy="3078163"/>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 name="Rectangle 7">
            <a:extLst>
              <a:ext uri="{FF2B5EF4-FFF2-40B4-BE49-F238E27FC236}">
                <a16:creationId xmlns:a16="http://schemas.microsoft.com/office/drawing/2014/main" id="{AAF1A7DB-6507-C642-9612-863326933087}"/>
              </a:ext>
            </a:extLst>
          </p:cNvPr>
          <p:cNvSpPr>
            <a:spLocks noChangeArrowheads="1"/>
          </p:cNvSpPr>
          <p:nvPr/>
        </p:nvSpPr>
        <p:spPr bwMode="auto">
          <a:xfrm>
            <a:off x="1163638" y="4352925"/>
            <a:ext cx="3048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altLang="en-US" sz="3200" i="1">
                <a:latin typeface="Tahoma" panose="020B0604030504040204" pitchFamily="34" charset="0"/>
              </a:rPr>
              <a:t>mindfulness</a:t>
            </a:r>
          </a:p>
          <a:p>
            <a:pPr algn="ctr" eaLnBrk="0" hangingPunct="0"/>
            <a:r>
              <a:rPr lang="en-US" altLang="en-US" sz="3200" i="1">
                <a:latin typeface="Tahoma" panose="020B0604030504040204" pitchFamily="34" charset="0"/>
              </a:rPr>
              <a:t>focus on       the present</a:t>
            </a:r>
          </a:p>
        </p:txBody>
      </p:sp>
      <p:sp>
        <p:nvSpPr>
          <p:cNvPr id="6155" name="Oval 11">
            <a:extLst>
              <a:ext uri="{FF2B5EF4-FFF2-40B4-BE49-F238E27FC236}">
                <a16:creationId xmlns:a16="http://schemas.microsoft.com/office/drawing/2014/main" id="{BB2F3E34-FE14-3B48-A12D-224816549B37}"/>
              </a:ext>
            </a:extLst>
          </p:cNvPr>
          <p:cNvSpPr>
            <a:spLocks noChangeArrowheads="1"/>
          </p:cNvSpPr>
          <p:nvPr/>
        </p:nvSpPr>
        <p:spPr bwMode="auto">
          <a:xfrm>
            <a:off x="742950" y="3609975"/>
            <a:ext cx="4189413" cy="3078163"/>
          </a:xfrm>
          <a:prstGeom prst="ellipse">
            <a:avLst/>
          </a:pr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 name="Text Box 12">
            <a:extLst>
              <a:ext uri="{FF2B5EF4-FFF2-40B4-BE49-F238E27FC236}">
                <a16:creationId xmlns:a16="http://schemas.microsoft.com/office/drawing/2014/main" id="{9985F610-50D7-CD41-8C39-66FE2D6D2461}"/>
              </a:ext>
            </a:extLst>
          </p:cNvPr>
          <p:cNvSpPr txBox="1">
            <a:spLocks noChangeArrowheads="1"/>
          </p:cNvSpPr>
          <p:nvPr/>
        </p:nvSpPr>
        <p:spPr bwMode="auto">
          <a:xfrm>
            <a:off x="498475" y="2001838"/>
            <a:ext cx="16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ahoma" panose="020B0604030504040204" pitchFamily="34" charset="0"/>
            </a:endParaRPr>
          </a:p>
        </p:txBody>
      </p:sp>
      <p:sp>
        <p:nvSpPr>
          <p:cNvPr id="6160" name="Text Box 16">
            <a:extLst>
              <a:ext uri="{FF2B5EF4-FFF2-40B4-BE49-F238E27FC236}">
                <a16:creationId xmlns:a16="http://schemas.microsoft.com/office/drawing/2014/main" id="{4FFF9FEB-E00B-D042-9F26-3D9625B506B7}"/>
              </a:ext>
            </a:extLst>
          </p:cNvPr>
          <p:cNvSpPr txBox="1">
            <a:spLocks noChangeArrowheads="1"/>
          </p:cNvSpPr>
          <p:nvPr/>
        </p:nvSpPr>
        <p:spPr bwMode="auto">
          <a:xfrm>
            <a:off x="-36513" y="2276475"/>
            <a:ext cx="2540001"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a:latin typeface="Tahoma" panose="020B0604030504040204" pitchFamily="34" charset="0"/>
              </a:rPr>
              <a:t>deliberate, non-judgemental attention to what is happening in the present moment</a:t>
            </a:r>
          </a:p>
        </p:txBody>
      </p:sp>
      <p:sp>
        <p:nvSpPr>
          <p:cNvPr id="6161" name="Line 17">
            <a:extLst>
              <a:ext uri="{FF2B5EF4-FFF2-40B4-BE49-F238E27FC236}">
                <a16:creationId xmlns:a16="http://schemas.microsoft.com/office/drawing/2014/main" id="{96A0DD46-130B-3D4E-A48C-B39A23A91BA8}"/>
              </a:ext>
            </a:extLst>
          </p:cNvPr>
          <p:cNvSpPr>
            <a:spLocks noChangeShapeType="1"/>
          </p:cNvSpPr>
          <p:nvPr/>
        </p:nvSpPr>
        <p:spPr bwMode="auto">
          <a:xfrm>
            <a:off x="1258888" y="3429000"/>
            <a:ext cx="649287" cy="1008063"/>
          </a:xfrm>
          <a:prstGeom prst="line">
            <a:avLst/>
          </a:prstGeom>
          <a:noFill/>
          <a:ln w="38100">
            <a:solidFill>
              <a:srgbClr val="3366FF"/>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Text Box 18">
            <a:extLst>
              <a:ext uri="{FF2B5EF4-FFF2-40B4-BE49-F238E27FC236}">
                <a16:creationId xmlns:a16="http://schemas.microsoft.com/office/drawing/2014/main" id="{0F1B5EDF-2084-3A49-B5D1-6203B63820FB}"/>
              </a:ext>
            </a:extLst>
          </p:cNvPr>
          <p:cNvSpPr txBox="1">
            <a:spLocks noChangeArrowheads="1"/>
          </p:cNvSpPr>
          <p:nvPr/>
        </p:nvSpPr>
        <p:spPr bwMode="auto">
          <a:xfrm>
            <a:off x="6948488" y="2636838"/>
            <a:ext cx="22320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a:latin typeface="Tahoma" panose="020B0604030504040204" pitchFamily="34" charset="0"/>
              </a:rPr>
              <a:t>full immersion in what one is doing with loss of self-consciousness</a:t>
            </a:r>
          </a:p>
        </p:txBody>
      </p:sp>
      <p:sp>
        <p:nvSpPr>
          <p:cNvPr id="6163" name="Text Box 19">
            <a:extLst>
              <a:ext uri="{FF2B5EF4-FFF2-40B4-BE49-F238E27FC236}">
                <a16:creationId xmlns:a16="http://schemas.microsoft.com/office/drawing/2014/main" id="{C3A611F9-2B1A-9048-BEB6-2724AE8DBC41}"/>
              </a:ext>
            </a:extLst>
          </p:cNvPr>
          <p:cNvSpPr txBox="1">
            <a:spLocks noChangeArrowheads="1"/>
          </p:cNvSpPr>
          <p:nvPr/>
        </p:nvSpPr>
        <p:spPr bwMode="auto">
          <a:xfrm>
            <a:off x="6588125" y="1412875"/>
            <a:ext cx="23764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a:latin typeface="Tahoma" panose="020B0604030504040204" pitchFamily="34" charset="0"/>
              </a:rPr>
              <a:t>focus on positive experiences in past, present or future</a:t>
            </a:r>
          </a:p>
        </p:txBody>
      </p:sp>
      <p:sp>
        <p:nvSpPr>
          <p:cNvPr id="6164" name="Line 20">
            <a:extLst>
              <a:ext uri="{FF2B5EF4-FFF2-40B4-BE49-F238E27FC236}">
                <a16:creationId xmlns:a16="http://schemas.microsoft.com/office/drawing/2014/main" id="{E3B2DD96-C940-854D-9887-35C914CB0CD7}"/>
              </a:ext>
            </a:extLst>
          </p:cNvPr>
          <p:cNvSpPr>
            <a:spLocks noChangeShapeType="1"/>
          </p:cNvSpPr>
          <p:nvPr/>
        </p:nvSpPr>
        <p:spPr bwMode="auto">
          <a:xfrm rot="4700609">
            <a:off x="7272338" y="3752850"/>
            <a:ext cx="649287" cy="1008063"/>
          </a:xfrm>
          <a:prstGeom prst="line">
            <a:avLst/>
          </a:prstGeom>
          <a:noFill/>
          <a:ln w="38100">
            <a:solidFill>
              <a:schemeClr val="accent2"/>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5" name="Line 21">
            <a:extLst>
              <a:ext uri="{FF2B5EF4-FFF2-40B4-BE49-F238E27FC236}">
                <a16:creationId xmlns:a16="http://schemas.microsoft.com/office/drawing/2014/main" id="{108DAB1E-9C30-EB4D-A5C0-DE825644CDD0}"/>
              </a:ext>
            </a:extLst>
          </p:cNvPr>
          <p:cNvSpPr>
            <a:spLocks noChangeShapeType="1"/>
          </p:cNvSpPr>
          <p:nvPr/>
        </p:nvSpPr>
        <p:spPr bwMode="auto">
          <a:xfrm rot="5400000">
            <a:off x="5830888" y="1736725"/>
            <a:ext cx="649287" cy="1008063"/>
          </a:xfrm>
          <a:prstGeom prst="line">
            <a:avLst/>
          </a:prstGeom>
          <a:noFill/>
          <a:ln w="38100">
            <a:solidFill>
              <a:srgbClr val="339966"/>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153579850"/>
      </p:ext>
    </p:extLst>
  </p:cSld>
  <p:clrMapOvr>
    <a:masterClrMapping/>
  </p:clrMapOvr>
  <p:transition/>
</p:sld>
</file>

<file path=ppt/theme/theme1.xml><?xml version="1.0" encoding="utf-8"?>
<a:theme xmlns:a="http://schemas.openxmlformats.org/drawingml/2006/main" name="Compass">
  <a:themeElements>
    <a:clrScheme name="Custom 4">
      <a:dk1>
        <a:srgbClr val="526133"/>
      </a:dk1>
      <a:lt1>
        <a:srgbClr val="FFFFFF"/>
      </a:lt1>
      <a:dk2>
        <a:srgbClr val="4E5D31"/>
      </a:dk2>
      <a:lt2>
        <a:srgbClr val="FFFFCC"/>
      </a:lt2>
      <a:accent1>
        <a:srgbClr val="F1CD50"/>
      </a:accent1>
      <a:accent2>
        <a:srgbClr val="A1C607"/>
      </a:accent2>
      <a:accent3>
        <a:srgbClr val="B2B6AD"/>
      </a:accent3>
      <a:accent4>
        <a:srgbClr val="DADADA"/>
      </a:accent4>
      <a:accent5>
        <a:srgbClr val="CAE2AA"/>
      </a:accent5>
      <a:accent6>
        <a:srgbClr val="95C422"/>
      </a:accent6>
      <a:hlink>
        <a:srgbClr val="FFCC00"/>
      </a:hlink>
      <a:folHlink>
        <a:srgbClr val="CCCC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19252</TotalTime>
  <Words>2901</Words>
  <Application>Microsoft Macintosh PowerPoint</Application>
  <PresentationFormat>On-screen Show (4:3)</PresentationFormat>
  <Paragraphs>294</Paragraphs>
  <Slides>37</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6" baseType="lpstr">
      <vt:lpstr>Arial</vt:lpstr>
      <vt:lpstr>CG Omega</vt:lpstr>
      <vt:lpstr>Tahoma</vt:lpstr>
      <vt:lpstr>Wingdings</vt:lpstr>
      <vt:lpstr>Wingdings 2</vt:lpstr>
      <vt:lpstr>Compass</vt:lpstr>
      <vt:lpstr>Lotus SmartPics Image</vt:lpstr>
      <vt:lpstr>GALLERY</vt:lpstr>
      <vt:lpstr>Worksheet</vt:lpstr>
      <vt:lpstr>general orientation </vt:lpstr>
      <vt:lpstr>course outline/our journey </vt:lpstr>
      <vt:lpstr>general orientation </vt:lpstr>
      <vt:lpstr>savouring, mindfulness &amp; flow</vt:lpstr>
      <vt:lpstr>small is beautiful</vt:lpstr>
      <vt:lpstr>effects of gratitude on wellbeing</vt:lpstr>
      <vt:lpstr>improved mood &amp; enjoyment</vt:lpstr>
      <vt:lpstr>“coming to our senses”</vt:lpstr>
      <vt:lpstr>savouring, mindfulness &amp; flow</vt:lpstr>
      <vt:lpstr>flow, enjoyment &amp; increased ability</vt:lpstr>
      <vt:lpstr>general orientation </vt:lpstr>
      <vt:lpstr>positive emotions build resources</vt:lpstr>
      <vt:lpstr>‘positive emotions’ include ...</vt:lpstr>
      <vt:lpstr>how to nourish ‘positive’ emotions</vt:lpstr>
      <vt:lpstr>course outline/our journey </vt:lpstr>
      <vt:lpstr>general orientation </vt:lpstr>
      <vt:lpstr>work &amp; s-dt needs satisfaction</vt:lpstr>
      <vt:lpstr>work-life balance?</vt:lpstr>
      <vt:lpstr>general orientation </vt:lpstr>
      <vt:lpstr>2016 european positive psychology conference in angers, france</vt:lpstr>
      <vt:lpstr>positive psychology conference</vt:lpstr>
      <vt:lpstr>positive psychology conference</vt:lpstr>
      <vt:lpstr>positive psychology conference</vt:lpstr>
      <vt:lpstr>use of via (signature) strengths in job selection and job crafting</vt:lpstr>
      <vt:lpstr>general orientation </vt:lpstr>
      <vt:lpstr>ericsson &amp; achieving excellence</vt:lpstr>
      <vt:lpstr>true expertise &amp; deliberate practice</vt:lpstr>
      <vt:lpstr>deliberate practice requires rapid feedback to refine performance</vt:lpstr>
      <vt:lpstr>experience &amp; variety of outcomes</vt:lpstr>
      <vt:lpstr>musicians &amp; deliberate practice</vt:lpstr>
      <vt:lpstr>maintaining expertise</vt:lpstr>
      <vt:lpstr>psychotherapy/deliberate practice</vt:lpstr>
      <vt:lpstr>psychotherapy/deliberate practice</vt:lpstr>
      <vt:lpstr>psychotherapy/deliberate practice</vt:lpstr>
      <vt:lpstr>design &amp; sequencing of training</vt:lpstr>
      <vt:lpstr>developing expertise research</vt:lpstr>
      <vt:lpstr>general orientation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experience as a client important for being an effective cognitive therapist?</dc:title>
  <dc:creator>James Hawkins.</dc:creator>
  <cp:lastModifiedBy>James Hawkins</cp:lastModifiedBy>
  <cp:revision>966</cp:revision>
  <cp:lastPrinted>2019-05-13T16:48:23Z</cp:lastPrinted>
  <dcterms:created xsi:type="dcterms:W3CDTF">2003-01-22T11:21:49Z</dcterms:created>
  <dcterms:modified xsi:type="dcterms:W3CDTF">2019-06-03T17:28:58Z</dcterms:modified>
</cp:coreProperties>
</file>