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2"/>
  </p:notesMasterIdLst>
  <p:handoutMasterIdLst>
    <p:handoutMasterId r:id="rId33"/>
  </p:handoutMasterIdLst>
  <p:sldIdLst>
    <p:sldId id="727" r:id="rId2"/>
    <p:sldId id="712" r:id="rId3"/>
    <p:sldId id="754" r:id="rId4"/>
    <p:sldId id="741" r:id="rId5"/>
    <p:sldId id="742" r:id="rId6"/>
    <p:sldId id="755" r:id="rId7"/>
    <p:sldId id="258" r:id="rId8"/>
    <p:sldId id="262" r:id="rId9"/>
    <p:sldId id="753" r:id="rId10"/>
    <p:sldId id="756" r:id="rId11"/>
    <p:sldId id="596" r:id="rId12"/>
    <p:sldId id="757" r:id="rId13"/>
    <p:sldId id="758" r:id="rId14"/>
    <p:sldId id="653" r:id="rId15"/>
    <p:sldId id="759" r:id="rId16"/>
    <p:sldId id="594" r:id="rId17"/>
    <p:sldId id="625" r:id="rId18"/>
    <p:sldId id="632" r:id="rId19"/>
    <p:sldId id="626" r:id="rId20"/>
    <p:sldId id="633" r:id="rId21"/>
    <p:sldId id="654" r:id="rId22"/>
    <p:sldId id="760" r:id="rId23"/>
    <p:sldId id="537" r:id="rId24"/>
    <p:sldId id="761" r:id="rId25"/>
    <p:sldId id="647" r:id="rId26"/>
    <p:sldId id="597" r:id="rId27"/>
    <p:sldId id="762" r:id="rId28"/>
    <p:sldId id="628" r:id="rId29"/>
    <p:sldId id="634" r:id="rId30"/>
    <p:sldId id="656" r:id="rId3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00"/>
    <a:srgbClr val="969696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1993" autoAdjust="0"/>
  </p:normalViewPr>
  <p:slideViewPr>
    <p:cSldViewPr>
      <p:cViewPr varScale="1">
        <p:scale>
          <a:sx n="124" d="100"/>
          <a:sy n="124" d="100"/>
        </p:scale>
        <p:origin x="19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1557338" y="8523288"/>
            <a:ext cx="3979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GB" sz="1400" i="1"/>
              <a:t>James Hawkins, 78 Polwarth Terrace, Edinburgh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260648" y="263525"/>
            <a:ext cx="64940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GB" sz="2400" b="1" i="1" u="sng" dirty="0"/>
              <a:t>how to live well: a shared exploration 4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166647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7E701F-A92E-40A4-A34F-E6BB03AFC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52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A6BD49DF-69A0-684F-8FCB-557916BCC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03F0E-F32A-5940-9D67-4C862989B09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A1BE2099-DF4A-9642-8915-CBBEBF614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852488"/>
            <a:ext cx="4557713" cy="3417887"/>
          </a:xfrm>
          <a:ln cap="flat"/>
        </p:spPr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60B45752-8D62-AA4C-8EBF-5300248E6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602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A6BD49DF-69A0-684F-8FCB-557916BCC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03F0E-F32A-5940-9D67-4C862989B09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A1BE2099-DF4A-9642-8915-CBBEBF614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852488"/>
            <a:ext cx="4557713" cy="3417887"/>
          </a:xfrm>
          <a:ln cap="flat"/>
        </p:spPr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60B45752-8D62-AA4C-8EBF-5300248E6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9229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A6BD49DF-69A0-684F-8FCB-557916BCC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03F0E-F32A-5940-9D67-4C862989B09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27330" name="Rectangle 2">
            <a:extLst>
              <a:ext uri="{FF2B5EF4-FFF2-40B4-BE49-F238E27FC236}">
                <a16:creationId xmlns:a16="http://schemas.microsoft.com/office/drawing/2014/main" id="{A1BE2099-DF4A-9642-8915-CBBEBF614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852488"/>
            <a:ext cx="4557713" cy="3417887"/>
          </a:xfrm>
          <a:ln cap="flat"/>
        </p:spPr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60B45752-8D62-AA4C-8EBF-5300248E6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5720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A4B64D6-3626-48C1-8429-BAC119B18411}" type="slidenum">
              <a:rPr lang="en-GB" altLang="en-US" smtClean="0"/>
              <a:pPr eaLnBrk="1" hangingPunct="1">
                <a:spcBef>
                  <a:spcPct val="0"/>
                </a:spcBef>
                <a:defRPr/>
              </a:pPr>
              <a:t>7</a:t>
            </a:fld>
            <a:endParaRPr lang="en-GB" alt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9687"/>
          </a:xfrm>
          <a:noFill/>
        </p:spPr>
        <p:txBody>
          <a:bodyPr lIns="92063" tIns="46032" rIns="92063" bIns="46032"/>
          <a:lstStyle/>
          <a:p>
            <a:pPr eaLnBrk="1" hangingPunct="1"/>
            <a:r>
              <a:rPr lang="en-US" altLang="en-US" sz="2000"/>
              <a:t>Benor in his 1990 survey states that a he identified 131 controlled trials of spiritual healing in English of which 56 showed statistically significant results at p&lt;.01 or better and another 10 at p&lt;.02-.05.  The studies involved healing effects on enzymes, cells, yeasts, bacteria, plants, animals and man.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The study published in Holistic Medicine describes the fascinating work on anaesthetized mice which amongst other things showed a “linger effect”.</a:t>
            </a:r>
          </a:p>
        </p:txBody>
      </p:sp>
      <p:sp>
        <p:nvSpPr>
          <p:cNvPr id="542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5338"/>
            <a:ext cx="4281488" cy="320992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21990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>
            <a:lvl1pPr eaLnBrk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marL="742950" indent="-285750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marL="1143000" indent="-228600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marL="1600200" indent="-228600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marL="2057400" indent="-228600" eaLnBrk="0"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eaLnBrk="1"/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5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8616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8617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919785A-2F85-41A0-89A1-04898DFD19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6506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12493-A22B-4EA1-9D96-6A6CB788BA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5022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CD3EC-4590-4BA8-8C63-24C237B124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6804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4A112-4C98-458D-B188-C47FC1B108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3506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E8F52-FCD6-4DDA-B8A8-0DCA04255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5991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8A69F-C109-6A46-BC9D-888ACDA5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328" y="228600"/>
            <a:ext cx="779438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0D0C2D6D-9109-734F-923D-23538280783F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1055077" y="1828800"/>
            <a:ext cx="3878874" cy="46482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766E3-963D-994B-9093-456A9F0AE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4628" y="1828800"/>
            <a:ext cx="3880338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45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328" y="228600"/>
            <a:ext cx="779438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5077" y="1828800"/>
            <a:ext cx="3878874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628" y="1828800"/>
            <a:ext cx="3880338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97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33654-7D12-4773-8B22-B6B2D4751F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6198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1737F-3A87-4CED-AE2A-C25D40C08F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439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4ADB7-018F-4D26-B865-F557CB621C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9825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DE118-3393-4F5B-9ECB-C0C1C8DFE6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9951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87D3D-1893-4EA3-8FCF-4188F60A31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329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D3F17-CC74-46B4-9262-FA19EC612F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9228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A3257-2213-4C30-9238-7BB91032A8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2056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47589-10A0-457B-A449-20DBDE0CEC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728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14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14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8514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514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514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514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1C1F47D9-841C-4D57-92F4-9A39A81E59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514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2" r:id="rId14"/>
    <p:sldLayoutId id="2147483783" r:id="rId15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y.ox.ac.uk/team/robin-dunbar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crosswindsgarou.wikidot.com/gri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341784"/>
            <a:ext cx="8497192" cy="710952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session 7 – key points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635896" y="1227334"/>
            <a:ext cx="5472608" cy="5009978"/>
          </a:xfrm>
        </p:spPr>
        <p:txBody>
          <a:bodyPr lIns="92075" tIns="46038" rIns="92075" bIns="46038"/>
          <a:lstStyle/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relationships are central  	for health &amp; wellbeing</a:t>
            </a: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funeral speeches – goals   	for relationship roles</a:t>
            </a: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</a:t>
            </a:r>
            <a:r>
              <a:rPr lang="en-US" dirty="0"/>
              <a:t>robin </a:t>
            </a:r>
            <a:r>
              <a:rPr lang="en-US" dirty="0" err="1"/>
              <a:t>dunbar’s</a:t>
            </a:r>
            <a:r>
              <a:rPr lang="en-US" dirty="0"/>
              <a:t> research &amp; 	personal social networks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how are we doing &amp; s-dt 	needs for relatedness 	</a:t>
            </a:r>
            <a:endParaRPr lang="en-US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emotional intelligence, 	closeness, the affect dyad</a:t>
            </a:r>
          </a:p>
          <a:p>
            <a:pPr marL="0" indent="0" eaLnBrk="1" hangingPunct="1">
              <a:lnSpc>
                <a:spcPct val="90000"/>
              </a:lnSpc>
              <a:buSzPct val="110000"/>
              <a:buNone/>
              <a:tabLst>
                <a:tab pos="533400" algn="l"/>
              </a:tabLst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152190" y="6669360"/>
            <a:ext cx="6839868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BB0EA3E4-8F9D-DC4A-B367-697B681C2E9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5023684"/>
              </p:ext>
            </p:extLst>
          </p:nvPr>
        </p:nvGraphicFramePr>
        <p:xfrm>
          <a:off x="179512" y="1388520"/>
          <a:ext cx="3384376" cy="4524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Lotus SmartPics Image" r:id="rId3" imgW="26530300" imgH="35153600" progId="LotusSmartPicsImage">
                  <p:embed/>
                </p:oleObj>
              </mc:Choice>
              <mc:Fallback>
                <p:oleObj name="Lotus SmartPics Image" r:id="rId3" imgW="26530300" imgH="35153600" progId="LotusSmartPicsImage">
                  <p:embed/>
                  <p:pic>
                    <p:nvPicPr>
                      <p:cNvPr id="4099" name="Object 3">
                        <a:extLst>
                          <a:ext uri="{FF2B5EF4-FFF2-40B4-BE49-F238E27FC236}">
                            <a16:creationId xmlns:a16="http://schemas.microsoft.com/office/drawing/2014/main" id="{86B9B3BC-0A52-8E44-869F-7C3F602E27F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88520"/>
                        <a:ext cx="3384376" cy="4524542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23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341784"/>
            <a:ext cx="8497192" cy="710952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session 7 – key points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635896" y="1227334"/>
            <a:ext cx="5472608" cy="5009978"/>
          </a:xfrm>
        </p:spPr>
        <p:txBody>
          <a:bodyPr lIns="92075" tIns="46038" rIns="92075" bIns="46038"/>
          <a:lstStyle/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relationships are central  	for health &amp; wellbeing</a:t>
            </a: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funeral speeches – goals   	for relationship roles</a:t>
            </a: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</a:t>
            </a:r>
            <a:r>
              <a:rPr lang="en-US" dirty="0"/>
              <a:t>robin </a:t>
            </a:r>
            <a:r>
              <a:rPr lang="en-US" dirty="0" err="1"/>
              <a:t>dunbar’s</a:t>
            </a:r>
            <a:r>
              <a:rPr lang="en-US" dirty="0"/>
              <a:t> research &amp; 	personal social networks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how are we doing &amp; s-dt 	needs for relatedness 	</a:t>
            </a:r>
            <a:endParaRPr lang="en-US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emotional intelligence, 	closeness, the affect dyad</a:t>
            </a:r>
          </a:p>
          <a:p>
            <a:pPr marL="0" indent="0" eaLnBrk="1" hangingPunct="1">
              <a:lnSpc>
                <a:spcPct val="90000"/>
              </a:lnSpc>
              <a:buSzPct val="110000"/>
              <a:buNone/>
              <a:tabLst>
                <a:tab pos="533400" algn="l"/>
              </a:tabLst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152190" y="6669360"/>
            <a:ext cx="6839868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BB0EA3E4-8F9D-DC4A-B367-697B681C2E9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79512" y="1388520"/>
          <a:ext cx="3384376" cy="4524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" name="Lotus SmartPics Image" r:id="rId3" imgW="26530300" imgH="35153600" progId="LotusSmartPicsImage">
                  <p:embed/>
                </p:oleObj>
              </mc:Choice>
              <mc:Fallback>
                <p:oleObj name="Lotus SmartPics Image" r:id="rId3" imgW="26530300" imgH="35153600" progId="LotusSmartPicsImage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BB0EA3E4-8F9D-DC4A-B367-697B681C2E9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88520"/>
                        <a:ext cx="3384376" cy="4524542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38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 eaLnBrk="1"/>
            <a:r>
              <a:rPr lang="en-GB" sz="1500" b="1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5" y="1556793"/>
            <a:ext cx="8698070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5CCA53-62B7-5241-9831-1D9C28E3A292}"/>
              </a:ext>
            </a:extLst>
          </p:cNvPr>
          <p:cNvSpPr txBox="1"/>
          <p:nvPr/>
        </p:nvSpPr>
        <p:spPr>
          <a:xfrm>
            <a:off x="1123065" y="5445224"/>
            <a:ext cx="68978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Holt-</a:t>
            </a:r>
            <a:r>
              <a:rPr lang="en-GB" sz="1600" dirty="0" err="1"/>
              <a:t>Lunstad</a:t>
            </a:r>
            <a:r>
              <a:rPr lang="en-GB" sz="1600" dirty="0"/>
              <a:t>, J., et al. (2010).  </a:t>
            </a:r>
            <a:r>
              <a:rPr lang="en-GB" sz="1600" i="1" dirty="0"/>
              <a:t>"Social relationships and mortality risk: a meta-analytic review.” </a:t>
            </a:r>
            <a:r>
              <a:rPr lang="en-GB" sz="1600" dirty="0"/>
              <a:t> </a:t>
            </a:r>
            <a:r>
              <a:rPr lang="en-GB" sz="1600" dirty="0" err="1"/>
              <a:t>PLoS</a:t>
            </a:r>
            <a:r>
              <a:rPr lang="en-GB" sz="1600" dirty="0"/>
              <a:t> Medicine 7(7): e1000316.</a:t>
            </a:r>
          </a:p>
          <a:p>
            <a:pPr algn="ctr"/>
            <a:r>
              <a:rPr lang="en-GB" sz="1600" dirty="0"/>
              <a:t>Chart taken from (2010) </a:t>
            </a:r>
            <a:r>
              <a:rPr lang="en-GB" sz="1600" i="1" dirty="0"/>
              <a:t>“Strong relationships improve survival as much as quitting smoking” </a:t>
            </a:r>
            <a:r>
              <a:rPr lang="en-GB" sz="1600" dirty="0"/>
              <a:t> BMJ 341: bmj.c4339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EC588B6-A12E-F54A-9D25-1970544C4B39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87524" y="260647"/>
            <a:ext cx="8568952" cy="1152129"/>
          </a:xfrm>
          <a:prstGeom prst="rect">
            <a:avLst/>
          </a:prstGeom>
        </p:spPr>
        <p:txBody>
          <a:bodyPr lIns="92075" tIns="46038" rIns="92075" bIns="46038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kern="0" dirty="0"/>
              <a:t>strong relationships improve survival as much as quitting smoking</a:t>
            </a:r>
          </a:p>
        </p:txBody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ED6DAED4-2EEE-3446-B9F5-B56D92934EF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045" y="6741368"/>
            <a:ext cx="7257910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62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454348"/>
            <a:ext cx="8712968" cy="598388"/>
          </a:xfrm>
        </p:spPr>
        <p:txBody>
          <a:bodyPr/>
          <a:lstStyle/>
          <a:p>
            <a:pPr algn="ctr"/>
            <a:r>
              <a:rPr lang="en-US" sz="4000" dirty="0"/>
              <a:t>the importance of personality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683568" y="6525344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8F11F-C376-3E45-B257-F911F4DD9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340768"/>
            <a:ext cx="8846962" cy="474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592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341784"/>
            <a:ext cx="8497192" cy="710952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session 7 – key points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635896" y="1227334"/>
            <a:ext cx="5472608" cy="5009978"/>
          </a:xfrm>
        </p:spPr>
        <p:txBody>
          <a:bodyPr lIns="92075" tIns="46038" rIns="92075" bIns="46038"/>
          <a:lstStyle/>
          <a:p>
            <a:pPr marL="465138" indent="-457200" eaLnBrk="1" hangingPunct="1">
              <a:lnSpc>
                <a:spcPct val="90000"/>
              </a:lnSpc>
              <a:buSzPct val="110000"/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relationships are central  	for health &amp; wellbeing</a:t>
            </a: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funeral speeches – goals   	for relationship roles</a:t>
            </a: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</a:t>
            </a:r>
            <a:r>
              <a:rPr lang="en-US" dirty="0"/>
              <a:t>robin </a:t>
            </a:r>
            <a:r>
              <a:rPr lang="en-US" dirty="0" err="1"/>
              <a:t>dunbar’s</a:t>
            </a:r>
            <a:r>
              <a:rPr lang="en-US" dirty="0"/>
              <a:t> research &amp; 	personal social networks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how are we doing &amp; s-dt 	needs for relatedness 	</a:t>
            </a:r>
            <a:endParaRPr lang="en-US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emotional intelligence, 	closeness, the affect dyad</a:t>
            </a:r>
          </a:p>
          <a:p>
            <a:pPr marL="0" indent="0" eaLnBrk="1" hangingPunct="1">
              <a:lnSpc>
                <a:spcPct val="90000"/>
              </a:lnSpc>
              <a:buSzPct val="110000"/>
              <a:buNone/>
              <a:tabLst>
                <a:tab pos="533400" algn="l"/>
              </a:tabLst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152190" y="6669360"/>
            <a:ext cx="6839868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BB0EA3E4-8F9D-DC4A-B367-697B681C2E9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79512" y="1388520"/>
          <a:ext cx="3384376" cy="4524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5" name="Lotus SmartPics Image" r:id="rId3" imgW="26530300" imgH="35153600" progId="LotusSmartPicsImage">
                  <p:embed/>
                </p:oleObj>
              </mc:Choice>
              <mc:Fallback>
                <p:oleObj name="Lotus SmartPics Image" r:id="rId3" imgW="26530300" imgH="35153600" progId="LotusSmartPicsImage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BB0EA3E4-8F9D-DC4A-B367-697B681C2E9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88520"/>
                        <a:ext cx="3384376" cy="4524542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684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341784"/>
            <a:ext cx="8497192" cy="710952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4000" dirty="0"/>
              <a:t>activity: how are we doing? 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3996382" y="6309320"/>
            <a:ext cx="4319588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8" descr="~AUT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7356" r="18782"/>
          <a:stretch>
            <a:fillRect/>
          </a:stretch>
        </p:blipFill>
        <p:spPr bwMode="auto">
          <a:xfrm>
            <a:off x="323528" y="1484784"/>
            <a:ext cx="3069491" cy="429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2420888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remembering the early exercise we did on ‘funeral speeches’, how are we doing in our key relationships roles?</a:t>
            </a:r>
          </a:p>
        </p:txBody>
      </p:sp>
    </p:spTree>
    <p:extLst>
      <p:ext uri="{BB962C8B-B14F-4D97-AF65-F5344CB8AC3E}">
        <p14:creationId xmlns:p14="http://schemas.microsoft.com/office/powerpoint/2010/main" val="98321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341784"/>
            <a:ext cx="8497192" cy="710952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session 7 – key points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635896" y="1227334"/>
            <a:ext cx="5472608" cy="5009978"/>
          </a:xfrm>
        </p:spPr>
        <p:txBody>
          <a:bodyPr lIns="92075" tIns="46038" rIns="92075" bIns="46038"/>
          <a:lstStyle/>
          <a:p>
            <a:pPr marL="465138" indent="-457200" eaLnBrk="1" hangingPunct="1">
              <a:lnSpc>
                <a:spcPct val="90000"/>
              </a:lnSpc>
              <a:buSzPct val="110000"/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relationships are central  	for health &amp; wellbeing</a:t>
            </a:r>
          </a:p>
          <a:p>
            <a:pPr marL="465138" indent="-457200" eaLnBrk="1" hangingPunct="1">
              <a:lnSpc>
                <a:spcPct val="90000"/>
              </a:lnSpc>
              <a:buSzPct val="110000"/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funeral speeches – goals   	for relationship roles</a:t>
            </a: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</a:t>
            </a:r>
            <a:r>
              <a:rPr lang="en-US" dirty="0"/>
              <a:t>robin </a:t>
            </a:r>
            <a:r>
              <a:rPr lang="en-US" dirty="0" err="1"/>
              <a:t>dunbar’s</a:t>
            </a:r>
            <a:r>
              <a:rPr lang="en-US" dirty="0"/>
              <a:t> research &amp; 	personal social networks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how are we doing &amp; s-dt 	needs for relatedness 	</a:t>
            </a:r>
            <a:endParaRPr lang="en-US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emotional intelligence, 	closeness, the affect dyad</a:t>
            </a:r>
          </a:p>
          <a:p>
            <a:pPr marL="0" indent="0" eaLnBrk="1" hangingPunct="1">
              <a:lnSpc>
                <a:spcPct val="90000"/>
              </a:lnSpc>
              <a:buSzPct val="110000"/>
              <a:buNone/>
              <a:tabLst>
                <a:tab pos="533400" algn="l"/>
              </a:tabLst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152190" y="6669360"/>
            <a:ext cx="6839868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BB0EA3E4-8F9D-DC4A-B367-697B681C2E9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79512" y="1388520"/>
          <a:ext cx="3384376" cy="4524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1" name="Lotus SmartPics Image" r:id="rId3" imgW="26530300" imgH="35153600" progId="LotusSmartPicsImage">
                  <p:embed/>
                </p:oleObj>
              </mc:Choice>
              <mc:Fallback>
                <p:oleObj name="Lotus SmartPics Image" r:id="rId3" imgW="26530300" imgH="35153600" progId="LotusSmartPicsImage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BB0EA3E4-8F9D-DC4A-B367-697B681C2E9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88520"/>
                        <a:ext cx="3384376" cy="4524542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35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98388"/>
          </a:xfrm>
        </p:spPr>
        <p:txBody>
          <a:bodyPr/>
          <a:lstStyle/>
          <a:p>
            <a:pPr algn="ctr"/>
            <a:r>
              <a:rPr lang="en-US" sz="4000" dirty="0"/>
              <a:t>personal social networks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563888" y="1268760"/>
            <a:ext cx="5508104" cy="4691063"/>
          </a:xfrm>
        </p:spPr>
        <p:txBody>
          <a:bodyPr/>
          <a:lstStyle/>
          <a:p>
            <a:pPr marL="248400" indent="-248400">
              <a:buSzPct val="100000"/>
              <a:buFont typeface="Wingdings" charset="2"/>
              <a:buChar char="²"/>
            </a:pPr>
            <a:r>
              <a:rPr lang="en-US" sz="1600" dirty="0"/>
              <a:t>Dunbar, R. (1998). "The social brain hypothesis." </a:t>
            </a:r>
            <a:r>
              <a:rPr lang="en-US" sz="1600" u="sng" dirty="0"/>
              <a:t>Evolutionary Anthropology </a:t>
            </a:r>
            <a:r>
              <a:rPr lang="en-US" sz="1600" b="1" u="sng" dirty="0"/>
              <a:t>6</a:t>
            </a:r>
            <a:r>
              <a:rPr lang="en-US" sz="1600" u="sng" dirty="0"/>
              <a:t>(5): 178–190.</a:t>
            </a:r>
          </a:p>
          <a:p>
            <a:pPr marL="248400" indent="-248400">
              <a:buSzPct val="100000"/>
              <a:buFont typeface="Wingdings" charset="2"/>
              <a:buChar char="²"/>
            </a:pPr>
            <a:r>
              <a:rPr lang="en-US" sz="1600" dirty="0"/>
              <a:t>Stiller, J. &amp; R. I. M. Dunbar (2007). "Perspective-taking and memory capacity predict social network size." </a:t>
            </a:r>
            <a:r>
              <a:rPr lang="en-US" sz="1600" u="sng" dirty="0"/>
              <a:t>Social Networks </a:t>
            </a:r>
            <a:r>
              <a:rPr lang="en-US" sz="1600" b="1" u="sng" dirty="0"/>
              <a:t>29</a:t>
            </a:r>
            <a:r>
              <a:rPr lang="en-US" sz="1600" u="sng" dirty="0"/>
              <a:t>(1): 93-104.</a:t>
            </a:r>
          </a:p>
          <a:p>
            <a:pPr marL="248400" indent="-248400">
              <a:buSzPct val="100000"/>
              <a:buFont typeface="Wingdings" charset="2"/>
              <a:buChar char="²"/>
            </a:pPr>
            <a:r>
              <a:rPr lang="en-US" sz="1600" dirty="0"/>
              <a:t>Powell, J. L., et al. (2010). "Orbital prefrontal cortex volume correlates with social cognitive competence." </a:t>
            </a:r>
            <a:r>
              <a:rPr lang="en-US" sz="1600" u="sng" dirty="0" err="1"/>
              <a:t>Neuropsychologia</a:t>
            </a:r>
            <a:r>
              <a:rPr lang="en-US" sz="1600" u="sng" dirty="0"/>
              <a:t> </a:t>
            </a:r>
            <a:r>
              <a:rPr lang="en-US" sz="1600" b="1" u="sng" dirty="0"/>
              <a:t>48</a:t>
            </a:r>
            <a:r>
              <a:rPr lang="en-US" sz="1600" u="sng" dirty="0"/>
              <a:t>: 3554-3562. </a:t>
            </a:r>
          </a:p>
          <a:p>
            <a:pPr marL="248400" indent="-248400">
              <a:buSzPct val="100000"/>
              <a:buFont typeface="Wingdings" charset="2"/>
              <a:buChar char="²"/>
            </a:pPr>
            <a:r>
              <a:rPr lang="en-US" sz="1600" dirty="0"/>
              <a:t>Dunbar, R. I. M. (2014). "The social brain: psych-</a:t>
            </a:r>
            <a:r>
              <a:rPr lang="en-US" sz="1600" dirty="0" err="1"/>
              <a:t>ological</a:t>
            </a:r>
            <a:r>
              <a:rPr lang="en-US" sz="1600" dirty="0"/>
              <a:t> underpinnings and implications for the structure of organizations." </a:t>
            </a:r>
            <a:r>
              <a:rPr lang="en-US" sz="1600" u="sng" dirty="0"/>
              <a:t>Current Directions in Psychological Science </a:t>
            </a:r>
            <a:r>
              <a:rPr lang="en-US" sz="1600" b="1" u="sng" dirty="0"/>
              <a:t>23</a:t>
            </a:r>
            <a:r>
              <a:rPr lang="en-US" sz="1600" u="sng" dirty="0"/>
              <a:t>(2): 109-114.</a:t>
            </a:r>
          </a:p>
          <a:p>
            <a:pPr marL="248400" indent="-248400">
              <a:buSzPct val="100000"/>
              <a:buFont typeface="Wingdings" charset="2"/>
              <a:buChar char="²"/>
            </a:pPr>
            <a:r>
              <a:rPr lang="en-US" sz="1600" dirty="0"/>
              <a:t>Roberts, S. B. &amp; R. I. Dunbar (2015). "Managing relationship decay: network, gender, and contextual effects." </a:t>
            </a:r>
            <a:r>
              <a:rPr lang="en-US" sz="1600" u="sng" dirty="0"/>
              <a:t>Human Nature </a:t>
            </a:r>
            <a:r>
              <a:rPr lang="en-US" sz="1600" b="1" u="sng" dirty="0"/>
              <a:t>26</a:t>
            </a:r>
            <a:r>
              <a:rPr lang="en-US" sz="1600" u="sng" dirty="0"/>
              <a:t>: 426-450. </a:t>
            </a:r>
          </a:p>
          <a:p>
            <a:pPr marL="248400" indent="-248400">
              <a:buSzPct val="100000"/>
              <a:buFont typeface="Wingdings" charset="2"/>
              <a:buChar char="²"/>
            </a:pPr>
            <a:r>
              <a:rPr lang="en-US" sz="1600" dirty="0"/>
              <a:t>Mac Carron, P., et al. (2016). "Calling Dunbar's numbers." </a:t>
            </a:r>
            <a:r>
              <a:rPr lang="en-US" sz="1600" u="sng" dirty="0"/>
              <a:t>Social Networks </a:t>
            </a:r>
            <a:r>
              <a:rPr lang="en-US" sz="1600" b="1" u="sng" dirty="0"/>
              <a:t>47</a:t>
            </a:r>
            <a:r>
              <a:rPr lang="en-US" sz="1600" u="sng" dirty="0"/>
              <a:t>: 151-155.</a:t>
            </a:r>
          </a:p>
          <a:p>
            <a:endParaRPr 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7504" y="1772816"/>
            <a:ext cx="3456384" cy="3384376"/>
            <a:chOff x="380" y="3022"/>
            <a:chExt cx="11144" cy="10792"/>
          </a:xfrm>
        </p:grpSpPr>
        <p:sp>
          <p:nvSpPr>
            <p:cNvPr id="3" name="Oval 2"/>
            <p:cNvSpPr>
              <a:spLocks noChangeArrowheads="1"/>
            </p:cNvSpPr>
            <p:nvPr/>
          </p:nvSpPr>
          <p:spPr bwMode="auto">
            <a:xfrm>
              <a:off x="380" y="3022"/>
              <a:ext cx="11144" cy="10792"/>
            </a:xfrm>
            <a:prstGeom prst="ellipse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4100" y="6746"/>
              <a:ext cx="3705" cy="3344"/>
            </a:xfrm>
            <a:prstGeom prst="ellipse">
              <a:avLst/>
            </a:prstGeom>
            <a:noFill/>
            <a:ln w="9525">
              <a:solidFill>
                <a:srgbClr val="3399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Sun 3"/>
            <p:cNvSpPr>
              <a:spLocks noChangeArrowheads="1"/>
            </p:cNvSpPr>
            <p:nvPr/>
          </p:nvSpPr>
          <p:spPr bwMode="auto">
            <a:xfrm>
              <a:off x="5719" y="8186"/>
              <a:ext cx="465" cy="463"/>
            </a:xfrm>
            <a:prstGeom prst="sun">
              <a:avLst>
                <a:gd name="adj" fmla="val 25000"/>
              </a:avLst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2865" y="5473"/>
              <a:ext cx="6173" cy="5890"/>
            </a:xfrm>
            <a:prstGeom prst="ellips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"/>
            <p:cNvSpPr>
              <a:spLocks noChangeArrowheads="1"/>
            </p:cNvSpPr>
            <p:nvPr/>
          </p:nvSpPr>
          <p:spPr bwMode="auto">
            <a:xfrm>
              <a:off x="1460" y="4152"/>
              <a:ext cx="8985" cy="8533"/>
            </a:xfrm>
            <a:prstGeom prst="ellipse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558515" y="6093296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2008" y="6165304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particular thanks for the extensive research on social networks conducted by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2"/>
              </a:rPr>
              <a:t>Robin Dunbar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Oxford professor of evolutionary psychology, &amp; colleagues</a:t>
            </a:r>
          </a:p>
        </p:txBody>
      </p:sp>
    </p:spTree>
    <p:extLst>
      <p:ext uri="{BB962C8B-B14F-4D97-AF65-F5344CB8AC3E}">
        <p14:creationId xmlns:p14="http://schemas.microsoft.com/office/powerpoint/2010/main" val="6458005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98388"/>
          </a:xfrm>
        </p:spPr>
        <p:txBody>
          <a:bodyPr/>
          <a:lstStyle/>
          <a:p>
            <a:pPr algn="ctr"/>
            <a:r>
              <a:rPr lang="en-US" sz="3800" dirty="0"/>
              <a:t>support clique/closest relationships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67167" y="908720"/>
            <a:ext cx="5809667" cy="5688632"/>
            <a:chOff x="380" y="3022"/>
            <a:chExt cx="11144" cy="10792"/>
          </a:xfrm>
        </p:grpSpPr>
        <p:sp>
          <p:nvSpPr>
            <p:cNvPr id="3" name="Oval 2"/>
            <p:cNvSpPr>
              <a:spLocks noChangeArrowheads="1"/>
            </p:cNvSpPr>
            <p:nvPr/>
          </p:nvSpPr>
          <p:spPr bwMode="auto">
            <a:xfrm>
              <a:off x="380" y="3022"/>
              <a:ext cx="11144" cy="10792"/>
            </a:xfrm>
            <a:prstGeom prst="ellipse">
              <a:avLst/>
            </a:prstGeom>
            <a:noFill/>
            <a:ln w="9525" cmpd="sng">
              <a:solidFill>
                <a:schemeClr val="accent1">
                  <a:lumMod val="75000"/>
                </a:schemeClr>
              </a:solidFill>
              <a:prstDash val="dot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4100" y="6746"/>
              <a:ext cx="3705" cy="3344"/>
            </a:xfrm>
            <a:prstGeom prst="ellipse">
              <a:avLst/>
            </a:prstGeom>
            <a:noFill/>
            <a:ln w="28575" cmpd="sng">
              <a:solidFill>
                <a:srgbClr val="3399FF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Sun 3"/>
            <p:cNvSpPr>
              <a:spLocks noChangeArrowheads="1"/>
            </p:cNvSpPr>
            <p:nvPr/>
          </p:nvSpPr>
          <p:spPr bwMode="auto">
            <a:xfrm>
              <a:off x="5719" y="8186"/>
              <a:ext cx="465" cy="463"/>
            </a:xfrm>
            <a:prstGeom prst="sun">
              <a:avLst>
                <a:gd name="adj" fmla="val 25000"/>
              </a:avLst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2865" y="5473"/>
              <a:ext cx="6173" cy="5890"/>
            </a:xfrm>
            <a:prstGeom prst="ellipse">
              <a:avLst/>
            </a:prstGeom>
            <a:noFill/>
            <a:ln w="9525">
              <a:solidFill>
                <a:schemeClr val="accent6">
                  <a:lumMod val="60000"/>
                  <a:lumOff val="40000"/>
                </a:schemeClr>
              </a:solidFill>
              <a:prstDash val="dot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"/>
            <p:cNvSpPr>
              <a:spLocks noChangeArrowheads="1"/>
            </p:cNvSpPr>
            <p:nvPr/>
          </p:nvSpPr>
          <p:spPr bwMode="auto">
            <a:xfrm>
              <a:off x="1460" y="4152"/>
              <a:ext cx="8985" cy="8533"/>
            </a:xfrm>
            <a:prstGeom prst="ellipse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prstDash val="dot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576263" y="674136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051720" y="3861048"/>
            <a:ext cx="2304256" cy="1656184"/>
          </a:xfrm>
          <a:prstGeom prst="straightConnector1">
            <a:avLst/>
          </a:prstGeom>
          <a:ln w="28575" cmpd="sng">
            <a:prstDash val="lg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1600" y="54452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 </a:t>
            </a:r>
            <a:r>
              <a:rPr lang="en-GB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emotionally neutral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3888" y="393305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10 </a:t>
            </a:r>
            <a:r>
              <a:rPr lang="en-GB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intensely   close/intimate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55976" y="1313473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DFB1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 average there are about 5 people in the ‘support clique’ </a:t>
            </a:r>
            <a:r>
              <a:rPr lang="mr-IN" sz="1600" i="1" dirty="0">
                <a:solidFill>
                  <a:srgbClr val="DFB1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rgbClr val="DFB1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with a range from 0 to 15 and sometimes 1 or 2 who are especially close - there may be a trade-off between overall numbers &amp; individual closeness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4128" y="2924944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these very close relationships involve considerable ongoing commitment of time, energy &amp; emotion, but they ‘repay’ with major benefits for physical health, emotional resilience &amp; overall wellbeing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4" y="3178423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‘support clique’ relationships are typically </a:t>
            </a:r>
            <a:r>
              <a:rPr lang="en-US" sz="1600" i="1" dirty="0" err="1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characterised</a:t>
            </a:r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by high emotional closeness, trust &amp; frequency of contact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0" y="5013176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fascinatingly ‘support clique’ numbers are limited not only by available time but also by ‘</a:t>
            </a:r>
            <a:r>
              <a:rPr lang="en-US" sz="16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mentalising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ability’ (perspective </a:t>
            </a:r>
            <a:r>
              <a:rPr lang="mr-IN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taking competence) &amp; the associated size of one’s orbital prefrontal cortex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3528" y="1412776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‘support clique’ are the people who one would turn to in times of extreme social, emotional or financial distress </a:t>
            </a:r>
            <a:r>
              <a:rPr lang="mr-IN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note too ‘broaden &amp; build’</a:t>
            </a:r>
          </a:p>
        </p:txBody>
      </p:sp>
    </p:spTree>
    <p:extLst>
      <p:ext uri="{BB962C8B-B14F-4D97-AF65-F5344CB8AC3E}">
        <p14:creationId xmlns:p14="http://schemas.microsoft.com/office/powerpoint/2010/main" val="39052040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2008" y="44624"/>
            <a:ext cx="9036496" cy="710952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4000" dirty="0"/>
              <a:t>closeness varies by network layer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09" y="908720"/>
            <a:ext cx="8182099" cy="58326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92280" y="1916832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Sutcliffe, Dunbar et al, 2012</a:t>
            </a:r>
          </a:p>
        </p:txBody>
      </p:sp>
    </p:spTree>
    <p:extLst>
      <p:ext uri="{BB962C8B-B14F-4D97-AF65-F5344CB8AC3E}">
        <p14:creationId xmlns:p14="http://schemas.microsoft.com/office/powerpoint/2010/main" val="620635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98388"/>
          </a:xfrm>
        </p:spPr>
        <p:txBody>
          <a:bodyPr/>
          <a:lstStyle/>
          <a:p>
            <a:pPr algn="ctr"/>
            <a:r>
              <a:rPr lang="en-US" sz="3800" dirty="0"/>
              <a:t>sympathy group/good relationships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67167" y="908720"/>
            <a:ext cx="5809667" cy="5688632"/>
            <a:chOff x="380" y="3022"/>
            <a:chExt cx="11144" cy="10792"/>
          </a:xfrm>
        </p:grpSpPr>
        <p:sp>
          <p:nvSpPr>
            <p:cNvPr id="3" name="Oval 2"/>
            <p:cNvSpPr>
              <a:spLocks noChangeArrowheads="1"/>
            </p:cNvSpPr>
            <p:nvPr/>
          </p:nvSpPr>
          <p:spPr bwMode="auto">
            <a:xfrm>
              <a:off x="380" y="3022"/>
              <a:ext cx="11144" cy="10792"/>
            </a:xfrm>
            <a:prstGeom prst="ellipse">
              <a:avLst/>
            </a:prstGeom>
            <a:noFill/>
            <a:ln w="9525" cmpd="sng">
              <a:solidFill>
                <a:schemeClr val="accent1">
                  <a:lumMod val="75000"/>
                </a:schemeClr>
              </a:solidFill>
              <a:prstDash val="dot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4100" y="6746"/>
              <a:ext cx="3705" cy="3344"/>
            </a:xfrm>
            <a:prstGeom prst="ellipse">
              <a:avLst/>
            </a:prstGeom>
            <a:noFill/>
            <a:ln w="19050" cmpd="sng">
              <a:solidFill>
                <a:srgbClr val="3399FF"/>
              </a:solidFill>
              <a:prstDash val="dot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Sun 3"/>
            <p:cNvSpPr>
              <a:spLocks noChangeArrowheads="1"/>
            </p:cNvSpPr>
            <p:nvPr/>
          </p:nvSpPr>
          <p:spPr bwMode="auto">
            <a:xfrm>
              <a:off x="5719" y="8186"/>
              <a:ext cx="465" cy="463"/>
            </a:xfrm>
            <a:prstGeom prst="sun">
              <a:avLst>
                <a:gd name="adj" fmla="val 25000"/>
              </a:avLst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2865" y="5473"/>
              <a:ext cx="6173" cy="5890"/>
            </a:xfrm>
            <a:prstGeom prst="ellipse">
              <a:avLst/>
            </a:prstGeom>
            <a:noFill/>
            <a:ln w="28575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"/>
            <p:cNvSpPr>
              <a:spLocks noChangeArrowheads="1"/>
            </p:cNvSpPr>
            <p:nvPr/>
          </p:nvSpPr>
          <p:spPr bwMode="auto">
            <a:xfrm>
              <a:off x="1460" y="4152"/>
              <a:ext cx="8985" cy="8533"/>
            </a:xfrm>
            <a:prstGeom prst="ellipse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prstDash val="dot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576263" y="674136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51520" y="1484784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‘sympathy group’ are described as people who would be ‘devastated’ by the death of someone else in the group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3968" y="1313473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DFB1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 average </a:t>
            </a:r>
            <a:r>
              <a:rPr lang="mr-IN" sz="1600" i="1" dirty="0">
                <a:solidFill>
                  <a:srgbClr val="DFB1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rgbClr val="DFB1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including those in the ‘support clique’ - there are roughly 15 people in the ‘sympathy group’ </a:t>
            </a:r>
            <a:r>
              <a:rPr lang="mr-IN" sz="1600" i="1" dirty="0">
                <a:solidFill>
                  <a:srgbClr val="DFB1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rgbClr val="DFB1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they are not so deeply close as those who are also in the ‘clique’ and are probably seen about monthly rather than approximately weekly for the ‘clique’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051720" y="3861048"/>
            <a:ext cx="2304256" cy="1656184"/>
          </a:xfrm>
          <a:prstGeom prst="straightConnector1">
            <a:avLst/>
          </a:prstGeom>
          <a:ln w="28575" cmpd="sng">
            <a:prstDash val="lg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1600" y="54452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 </a:t>
            </a:r>
            <a:r>
              <a:rPr lang="en-GB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emotionally neutral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3888" y="393305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10 </a:t>
            </a:r>
            <a:r>
              <a:rPr lang="en-GB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intensely   close/intimate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39952" y="5013176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although both ‘sympathy group’ &amp; ‘support clique’ numbers are limited by available time </a:t>
            </a:r>
            <a:r>
              <a:rPr lang="mr-IN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size of the latter is also dependent on </a:t>
            </a:r>
            <a:r>
              <a:rPr lang="en-US" sz="16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mentalising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ability (perspective </a:t>
            </a:r>
            <a:r>
              <a:rPr lang="mr-IN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taking competence), while the former possibly depends more on memory capacity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852936"/>
            <a:ext cx="3635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typically there are about 3 x as many people in the ‘sympathy group’ as in the ‘support clique’ </a:t>
            </a:r>
            <a:r>
              <a:rPr lang="mr-IN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in both there are usually a considerably higher proportion of same sex contacts; people from large families may not have much time/space left in their sympathy group for non-family friends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8104" y="3287886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emotional closeness changes &amp; it takes time &amp; regular contact to maintain </a:t>
            </a:r>
            <a:r>
              <a:rPr lang="mr-IN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this is especially true for non-family friendships</a:t>
            </a:r>
          </a:p>
        </p:txBody>
      </p:sp>
    </p:spTree>
    <p:extLst>
      <p:ext uri="{BB962C8B-B14F-4D97-AF65-F5344CB8AC3E}">
        <p14:creationId xmlns:p14="http://schemas.microsoft.com/office/powerpoint/2010/main" val="255227449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5896" y="1052736"/>
            <a:ext cx="5436096" cy="5532195"/>
          </a:xfrm>
        </p:spPr>
        <p:txBody>
          <a:bodyPr/>
          <a:lstStyle/>
          <a:p>
            <a:pPr marL="514350" indent="-514350">
              <a:buSzPct val="90000"/>
              <a:buFont typeface="+mj-lt"/>
              <a:buAutoNum type="arabicPeriod"/>
            </a:pPr>
            <a:r>
              <a:rPr lang="en-US" sz="2800" i="1" spc="-50" dirty="0"/>
              <a:t>values, self-determination</a:t>
            </a: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2"/>
            </a:pPr>
            <a:r>
              <a:rPr lang="en-US" sz="2800" i="1" dirty="0"/>
              <a:t>mindset, exercise &amp; sleep</a:t>
            </a: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3"/>
            </a:pPr>
            <a:r>
              <a:rPr lang="en-US" sz="2800" i="1" dirty="0"/>
              <a:t>willpower, diet, dependencies</a:t>
            </a:r>
          </a:p>
          <a:p>
            <a:pPr marL="0" indent="0">
              <a:buSzPct val="90000"/>
              <a:buNone/>
            </a:pP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4"/>
            </a:pPr>
            <a:r>
              <a:rPr lang="en-US" sz="2800" i="1" spc="-50" dirty="0" err="1"/>
              <a:t>mindbus</a:t>
            </a:r>
            <a:r>
              <a:rPr lang="en-US" sz="2800" i="1" spc="-50" dirty="0"/>
              <a:t> &amp; coping responses</a:t>
            </a:r>
          </a:p>
          <a:p>
            <a:pPr marL="0" indent="0">
              <a:buSzPct val="90000"/>
              <a:buNone/>
            </a:pP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5"/>
            </a:pPr>
            <a:r>
              <a:rPr lang="en-US" sz="2800" i="1" dirty="0"/>
              <a:t>savouring &amp; gratitude</a:t>
            </a:r>
          </a:p>
          <a:p>
            <a:pPr marL="0" indent="0">
              <a:buSzPct val="90000"/>
              <a:buNone/>
            </a:pP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6"/>
            </a:pPr>
            <a:r>
              <a:rPr lang="en-US" sz="2800" i="1" dirty="0"/>
              <a:t>work, strengths, expertise</a:t>
            </a:r>
          </a:p>
          <a:p>
            <a:pPr marL="0" indent="0">
              <a:buSzPct val="90000"/>
              <a:buNone/>
            </a:pP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7"/>
            </a:pPr>
            <a:r>
              <a:rPr lang="en-US" sz="2800" i="1" spc="-50" dirty="0"/>
              <a:t>roles, </a:t>
            </a:r>
            <a:r>
              <a:rPr lang="en-US" sz="2800" i="1" spc="-50" dirty="0" err="1"/>
              <a:t>dunbar</a:t>
            </a:r>
            <a:r>
              <a:rPr lang="en-US" sz="2800" i="1" spc="-50" dirty="0"/>
              <a:t>, needs, dyads </a:t>
            </a:r>
          </a:p>
          <a:p>
            <a:pPr marL="0" indent="0">
              <a:buSzPct val="90000"/>
              <a:buNone/>
            </a:pP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8"/>
            </a:pPr>
            <a:r>
              <a:rPr lang="en-US" sz="2800" i="1" spc="-50" dirty="0"/>
              <a:t>nourishing, conflict, wisdom</a:t>
            </a:r>
          </a:p>
          <a:p>
            <a:pPr marL="0" indent="0">
              <a:buSzPct val="90000"/>
              <a:buNone/>
            </a:pPr>
            <a:endParaRPr lang="en-US" sz="200" i="1" spc="-50" dirty="0"/>
          </a:p>
          <a:p>
            <a:pPr marL="514350" indent="-514350">
              <a:buSzPct val="90000"/>
              <a:buFont typeface="+mj-lt"/>
              <a:buAutoNum type="arabicPeriod" startAt="9"/>
            </a:pPr>
            <a:r>
              <a:rPr lang="en-US" sz="2800" i="1" spc="-50" dirty="0"/>
              <a:t>groups, weak ties, resonance</a:t>
            </a:r>
          </a:p>
          <a:p>
            <a:pPr marL="0" indent="0">
              <a:buSzPct val="90000"/>
              <a:buNone/>
            </a:pPr>
            <a:endParaRPr lang="en-US" sz="200" i="1" spc="-50" dirty="0"/>
          </a:p>
          <a:p>
            <a:pPr marL="514350" indent="-514350">
              <a:buSzPct val="90000"/>
              <a:buFont typeface="+mj-lt"/>
              <a:buAutoNum type="arabicPeriod" startAt="10"/>
            </a:pPr>
            <a:r>
              <a:rPr lang="en-US" sz="2800" i="1" spc="-50" dirty="0"/>
              <a:t>review &amp; stepping forward</a:t>
            </a:r>
          </a:p>
          <a:p>
            <a:pPr marL="514350" indent="-514350">
              <a:buSzPct val="90000"/>
              <a:buFont typeface="+mj-lt"/>
              <a:buAutoNum type="arabicPeriod" startAt="10"/>
            </a:pPr>
            <a:endParaRPr lang="en-US" sz="2800" i="1" spc="-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02" y="1368152"/>
            <a:ext cx="3162678" cy="4653136"/>
          </a:xfrm>
          <a:prstGeom prst="rect">
            <a:avLst/>
          </a:prstGeom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152190" y="6741368"/>
            <a:ext cx="6839868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260648"/>
            <a:ext cx="8497192" cy="710952"/>
          </a:xfrm>
        </p:spPr>
        <p:txBody>
          <a:bodyPr lIns="92075" tIns="46037" rIns="92075" bIns="46037" anchor="b"/>
          <a:lstStyle/>
          <a:p>
            <a:pPr algn="ctr" eaLnBrk="1" hangingPunct="1">
              <a:defRPr/>
            </a:pPr>
            <a:r>
              <a:rPr lang="en-US" sz="4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course outline/our journey </a:t>
            </a:r>
          </a:p>
        </p:txBody>
      </p:sp>
    </p:spTree>
    <p:extLst>
      <p:ext uri="{BB962C8B-B14F-4D97-AF65-F5344CB8AC3E}">
        <p14:creationId xmlns:p14="http://schemas.microsoft.com/office/powerpoint/2010/main" val="31578649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6512" y="44624"/>
            <a:ext cx="9289032" cy="710952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4000" dirty="0"/>
              <a:t>how spend our social time budget?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36711"/>
            <a:ext cx="7733966" cy="59589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76256" y="3050376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Sutcliffe, Dunbar et al, 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978113"/>
            <a:ext cx="13681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cross-cultural studies suggest a typical social time budget of ~3.5 </a:t>
            </a:r>
            <a:r>
              <a:rPr lang="en-US" sz="1100" dirty="0" err="1">
                <a:solidFill>
                  <a:schemeClr val="bg1"/>
                </a:solidFill>
              </a:rPr>
              <a:t>hr</a:t>
            </a:r>
            <a:r>
              <a:rPr lang="en-US" sz="1100" dirty="0">
                <a:solidFill>
                  <a:schemeClr val="bg1"/>
                </a:solidFill>
              </a:rPr>
              <a:t> per day</a:t>
            </a:r>
          </a:p>
        </p:txBody>
      </p:sp>
    </p:spTree>
    <p:extLst>
      <p:ext uri="{BB962C8B-B14F-4D97-AF65-F5344CB8AC3E}">
        <p14:creationId xmlns:p14="http://schemas.microsoft.com/office/powerpoint/2010/main" val="2541181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260648"/>
            <a:ext cx="7920880" cy="710952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4000" dirty="0"/>
              <a:t>activity: identifying relationships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3707904" y="6597352"/>
            <a:ext cx="5256584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 bwMode="auto">
          <a:xfrm>
            <a:off x="3419872" y="3933056"/>
            <a:ext cx="54006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110000"/>
              <a:buFont typeface="Wingdings" charset="2"/>
              <a:buChar char="Ø"/>
              <a:defRPr/>
            </a:pPr>
            <a:r>
              <a:rPr lang="en-US" sz="2400" dirty="0"/>
              <a:t>the ‘support clique’ tend to be who you would turn to in a crisis &amp; also you value your regular (at least weekly?) contact with them. in contrast you have contact with the ‘sympathy group’ maybe only monthly &amp; they are also less close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3779912" y="3645024"/>
            <a:ext cx="5184576" cy="0"/>
          </a:xfrm>
          <a:prstGeom prst="line">
            <a:avLst/>
          </a:prstGeom>
          <a:noFill/>
          <a:ln w="47625">
            <a:solidFill>
              <a:schemeClr val="folHlink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9" name="Picture 8" descr="~AUT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7356" r="18782"/>
          <a:stretch>
            <a:fillRect/>
          </a:stretch>
        </p:blipFill>
        <p:spPr bwMode="auto">
          <a:xfrm>
            <a:off x="206365" y="1510108"/>
            <a:ext cx="3069491" cy="429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3312368" y="1268760"/>
            <a:ext cx="5868144" cy="216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110000"/>
              <a:buFont typeface="Wingdings" charset="2"/>
              <a:buChar char="Ø"/>
              <a:defRPr/>
            </a:pPr>
            <a:r>
              <a:rPr lang="en-US" sz="2400" dirty="0"/>
              <a:t>who would you currently put into your inner circle ‘support clique’? note whether they are kin (k), kin by couple relationship (</a:t>
            </a:r>
            <a:r>
              <a:rPr lang="en-US" sz="2400" dirty="0" err="1"/>
              <a:t>ck</a:t>
            </a:r>
            <a:r>
              <a:rPr lang="en-US" sz="2400" dirty="0"/>
              <a:t>) or non-related friend (f); local (l) or non-local (</a:t>
            </a:r>
            <a:r>
              <a:rPr lang="en-US" sz="2400" dirty="0" err="1"/>
              <a:t>nl</a:t>
            </a:r>
            <a:r>
              <a:rPr lang="en-US" sz="2400" dirty="0"/>
              <a:t>); how long known; and how emotionally close (e?)</a:t>
            </a:r>
          </a:p>
        </p:txBody>
      </p:sp>
    </p:spTree>
    <p:extLst>
      <p:ext uri="{BB962C8B-B14F-4D97-AF65-F5344CB8AC3E}">
        <p14:creationId xmlns:p14="http://schemas.microsoft.com/office/powerpoint/2010/main" val="4225772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341784"/>
            <a:ext cx="8497192" cy="710952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session 7 – key points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635896" y="1227334"/>
            <a:ext cx="5472608" cy="5009978"/>
          </a:xfrm>
        </p:spPr>
        <p:txBody>
          <a:bodyPr lIns="92075" tIns="46038" rIns="92075" bIns="46038"/>
          <a:lstStyle/>
          <a:p>
            <a:pPr marL="465138" indent="-457200" eaLnBrk="1" hangingPunct="1">
              <a:lnSpc>
                <a:spcPct val="90000"/>
              </a:lnSpc>
              <a:buSzPct val="110000"/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relationships are central  	for health &amp; wellbeing</a:t>
            </a:r>
          </a:p>
          <a:p>
            <a:pPr marL="465138" indent="-457200" eaLnBrk="1" hangingPunct="1">
              <a:lnSpc>
                <a:spcPct val="90000"/>
              </a:lnSpc>
              <a:buSzPct val="110000"/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funeral speeches – goals   	for relationship roles</a:t>
            </a: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</a:t>
            </a:r>
            <a:r>
              <a:rPr lang="en-US" dirty="0"/>
              <a:t>robin </a:t>
            </a:r>
            <a:r>
              <a:rPr lang="en-US" dirty="0" err="1"/>
              <a:t>dunbar’s</a:t>
            </a:r>
            <a:r>
              <a:rPr lang="en-US" dirty="0"/>
              <a:t> research &amp; 	personal social networks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how are we doing &amp; s-dt 	needs for relatedness 	</a:t>
            </a:r>
            <a:endParaRPr lang="en-US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emotional intelligence, 	closeness, the affect dyad</a:t>
            </a:r>
          </a:p>
          <a:p>
            <a:pPr marL="0" indent="0" eaLnBrk="1" hangingPunct="1">
              <a:lnSpc>
                <a:spcPct val="90000"/>
              </a:lnSpc>
              <a:buSzPct val="110000"/>
              <a:buNone/>
              <a:tabLst>
                <a:tab pos="533400" algn="l"/>
              </a:tabLst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152190" y="6669360"/>
            <a:ext cx="6839868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BB0EA3E4-8F9D-DC4A-B367-697B681C2E9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79512" y="1388520"/>
          <a:ext cx="3384376" cy="4524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3" name="Lotus SmartPics Image" r:id="rId3" imgW="26530300" imgH="35153600" progId="LotusSmartPicsImage">
                  <p:embed/>
                </p:oleObj>
              </mc:Choice>
              <mc:Fallback>
                <p:oleObj name="Lotus SmartPics Image" r:id="rId3" imgW="26530300" imgH="35153600" progId="LotusSmartPicsImage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BB0EA3E4-8F9D-DC4A-B367-697B681C2E9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88520"/>
                        <a:ext cx="3384376" cy="4524542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9574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A45880D-5D6E-3947-946A-7D4D97148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545123"/>
            <a:ext cx="7968762" cy="984738"/>
          </a:xfrm>
        </p:spPr>
        <p:txBody>
          <a:bodyPr vert="horz" wrap="square" lIns="84992" tIns="42497" rIns="84992" bIns="42497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92" dirty="0">
                <a:latin typeface="Tahoma" panose="020B0604030504040204" pitchFamily="34" charset="0"/>
                <a:ea typeface="ＭＳ Ｐゴシック" panose="020B0600070205080204" pitchFamily="34" charset="-128"/>
              </a:rPr>
              <a:t>three (+one) key psychological needs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91090F3-975D-464B-9128-D45CE1114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74124" y="1633905"/>
            <a:ext cx="4985238" cy="3513992"/>
          </a:xfrm>
        </p:spPr>
        <p:txBody>
          <a:bodyPr vert="horz" wrap="square" lIns="84992" tIns="42497" rIns="84992" bIns="42497" numCol="1" anchor="t" anchorCtr="0" compatLnSpc="1">
            <a:prstTxWarp prst="textNoShape">
              <a:avLst/>
            </a:prstTxWarp>
          </a:bodyPr>
          <a:lstStyle/>
          <a:p>
            <a:pPr marL="375148" indent="-360494" eaLnBrk="1" hangingPunct="1">
              <a:buSzPct val="120000"/>
              <a:buFont typeface="ZapfDingbatsITC"/>
              <a:buChar char="✩"/>
            </a:pPr>
            <a:r>
              <a:rPr lang="en-GB" altLang="en-US" sz="2308">
                <a:latin typeface="Tahoma" panose="020B0604030504040204" pitchFamily="34" charset="0"/>
                <a:ea typeface="ＭＳ Ｐゴシック" panose="020B0600070205080204" pitchFamily="34" charset="-128"/>
              </a:rPr>
              <a:t>autonomy – personal choice </a:t>
            </a:r>
            <a:r>
              <a:rPr lang="en-GB" altLang="en-US" sz="2308" i="1">
                <a:latin typeface="Tahoma" panose="020B0604030504040204" pitchFamily="34" charset="0"/>
                <a:ea typeface="ＭＳ Ｐゴシック" panose="020B0600070205080204" pitchFamily="34" charset="-128"/>
              </a:rPr>
              <a:t>not</a:t>
            </a:r>
            <a:r>
              <a:rPr lang="en-GB" altLang="en-US" sz="2308">
                <a:latin typeface="Tahoma" panose="020B0604030504040204" pitchFamily="34" charset="0"/>
                <a:ea typeface="ＭＳ Ｐゴシック" panose="020B0600070205080204" pitchFamily="34" charset="-128"/>
              </a:rPr>
              <a:t> compulsion by outside forces</a:t>
            </a:r>
          </a:p>
          <a:p>
            <a:pPr marL="375148" indent="-360494" eaLnBrk="1" hangingPunct="1">
              <a:buSzPct val="120000"/>
              <a:buFont typeface="ZapfDingbatsITC"/>
              <a:buChar char="✩"/>
            </a:pPr>
            <a:r>
              <a:rPr lang="en-GB" altLang="en-US" sz="2308">
                <a:latin typeface="Tahoma" panose="020B0604030504040204" pitchFamily="34" charset="0"/>
                <a:ea typeface="ＭＳ Ｐゴシック" panose="020B0600070205080204" pitchFamily="34" charset="-128"/>
              </a:rPr>
              <a:t>competence – capable &amp; effective </a:t>
            </a:r>
            <a:r>
              <a:rPr lang="en-GB" altLang="en-US" sz="2308" i="1">
                <a:latin typeface="Tahoma" panose="020B0604030504040204" pitchFamily="34" charset="0"/>
                <a:ea typeface="ＭＳ Ｐゴシック" panose="020B0600070205080204" pitchFamily="34" charset="-128"/>
              </a:rPr>
              <a:t>not</a:t>
            </a:r>
            <a:r>
              <a:rPr lang="en-GB" altLang="en-US" sz="2308">
                <a:latin typeface="Tahoma" panose="020B0604030504040204" pitchFamily="34" charset="0"/>
                <a:ea typeface="ＭＳ Ｐゴシック" panose="020B0600070205080204" pitchFamily="34" charset="-128"/>
              </a:rPr>
              <a:t> incompetent &amp; inefficient</a:t>
            </a:r>
          </a:p>
          <a:p>
            <a:pPr marL="375148" indent="-360494" eaLnBrk="1" hangingPunct="1">
              <a:buSzPct val="120000"/>
              <a:buFont typeface="ZapfDingbatsITC"/>
              <a:buChar char="✩"/>
            </a:pPr>
            <a:r>
              <a:rPr lang="en-GB" altLang="en-US" sz="2308">
                <a:latin typeface="Tahoma" panose="020B0604030504040204" pitchFamily="34" charset="0"/>
                <a:ea typeface="ＭＳ Ｐゴシック" panose="020B0600070205080204" pitchFamily="34" charset="-128"/>
              </a:rPr>
              <a:t>relatedness – regular emotional intimacy &amp; shared activities </a:t>
            </a:r>
            <a:r>
              <a:rPr lang="en-GB" altLang="en-US" sz="2308" i="1">
                <a:latin typeface="Tahoma" panose="020B0604030504040204" pitchFamily="34" charset="0"/>
                <a:ea typeface="ＭＳ Ｐゴシック" panose="020B0600070205080204" pitchFamily="34" charset="-128"/>
              </a:rPr>
              <a:t>not</a:t>
            </a:r>
            <a:r>
              <a:rPr lang="en-GB" altLang="en-US" sz="2308">
                <a:latin typeface="Tahoma" panose="020B0604030504040204" pitchFamily="34" charset="0"/>
                <a:ea typeface="ＭＳ Ｐゴシック" panose="020B0600070205080204" pitchFamily="34" charset="-128"/>
              </a:rPr>
              <a:t> isolation &amp; loneliness</a:t>
            </a:r>
          </a:p>
          <a:p>
            <a:pPr marL="375148" indent="-360494" eaLnBrk="1" hangingPunct="1">
              <a:buSzPct val="120000"/>
              <a:buFont typeface="ZapfDingbatsITC"/>
              <a:buChar char="✩"/>
            </a:pPr>
            <a:r>
              <a:rPr lang="en-GB" altLang="en-US" sz="2308">
                <a:latin typeface="Tahoma" panose="020B0604030504040204" pitchFamily="34" charset="0"/>
                <a:ea typeface="ＭＳ Ｐゴシック" panose="020B0600070205080204" pitchFamily="34" charset="-128"/>
              </a:rPr>
              <a:t>beneficence </a:t>
            </a:r>
            <a:r>
              <a:rPr lang="mr-IN" altLang="en-US" sz="2308">
                <a:latin typeface="Tahoma" panose="020B0604030504040204" pitchFamily="34" charset="0"/>
                <a:ea typeface="ＭＳ Ｐゴシック" panose="020B0600070205080204" pitchFamily="34" charset="-128"/>
              </a:rPr>
              <a:t>–</a:t>
            </a:r>
            <a:r>
              <a:rPr lang="en-GB" altLang="en-US" sz="2308">
                <a:latin typeface="Tahoma" panose="020B0604030504040204" pitchFamily="34" charset="0"/>
                <a:ea typeface="ＭＳ Ｐゴシック" panose="020B0600070205080204" pitchFamily="34" charset="-128"/>
              </a:rPr>
              <a:t> benevolence, being able to give </a:t>
            </a:r>
            <a:r>
              <a:rPr lang="en-GB" altLang="en-US" sz="2308" i="1">
                <a:latin typeface="Tahoma" panose="020B0604030504040204" pitchFamily="34" charset="0"/>
                <a:ea typeface="ＭＳ Ｐゴシック" panose="020B0600070205080204" pitchFamily="34" charset="-128"/>
              </a:rPr>
              <a:t>not </a:t>
            </a:r>
            <a:r>
              <a:rPr lang="en-GB" altLang="en-US" sz="2308">
                <a:latin typeface="Tahoma" panose="020B0604030504040204" pitchFamily="34" charset="0"/>
                <a:ea typeface="ＭＳ Ｐゴシック" panose="020B0600070205080204" pitchFamily="34" charset="-128"/>
              </a:rPr>
              <a:t>just self-centred</a:t>
            </a:r>
          </a:p>
        </p:txBody>
      </p:sp>
      <p:sp>
        <p:nvSpPr>
          <p:cNvPr id="5124" name="Line 4">
            <a:extLst>
              <a:ext uri="{FF2B5EF4-FFF2-40B4-BE49-F238E27FC236}">
                <a16:creationId xmlns:a16="http://schemas.microsoft.com/office/drawing/2014/main" id="{ED97952E-C279-164F-97B0-0AA24A494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290038"/>
            <a:ext cx="6705600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5" name="Line 5">
            <a:extLst>
              <a:ext uri="{FF2B5EF4-FFF2-40B4-BE49-F238E27FC236}">
                <a16:creationId xmlns:a16="http://schemas.microsoft.com/office/drawing/2014/main" id="{F883AE88-CD2D-D643-9A0A-79D3F713E2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6715" y="1701312"/>
            <a:ext cx="0" cy="3446585"/>
          </a:xfrm>
          <a:prstGeom prst="line">
            <a:avLst/>
          </a:prstGeom>
          <a:noFill/>
          <a:ln w="25400">
            <a:solidFill>
              <a:schemeClr val="folHlink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6A0438AA-0729-2B49-9235-088208CED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931" y="5530297"/>
            <a:ext cx="8521212" cy="99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92" tIns="42497" rIns="84992" bIns="42497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G Omega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G Omega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G Omega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G Omega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G Omega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G Omega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G Omega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G Omega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G Omega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477" dirty="0">
                <a:latin typeface="Tahoma" panose="020B0604030504040204" pitchFamily="34" charset="0"/>
              </a:rPr>
              <a:t>Reis, H. T., K. M. Sheldon, et al. (2000).  </a:t>
            </a:r>
            <a:r>
              <a:rPr lang="en-GB" altLang="en-US" sz="1477" i="1" dirty="0">
                <a:latin typeface="Tahoma" panose="020B0604030504040204" pitchFamily="34" charset="0"/>
              </a:rPr>
              <a:t>Daily well-being: the role of autonomy, competence, and relatedness.</a:t>
            </a:r>
            <a:r>
              <a:rPr lang="en-GB" altLang="en-US" sz="1477" dirty="0">
                <a:latin typeface="Tahoma" panose="020B0604030504040204" pitchFamily="34" charset="0"/>
              </a:rPr>
              <a:t>  </a:t>
            </a:r>
            <a:r>
              <a:rPr lang="en-GB" altLang="en-US" sz="1477" dirty="0" err="1">
                <a:latin typeface="Tahoma" panose="020B0604030504040204" pitchFamily="34" charset="0"/>
              </a:rPr>
              <a:t>Pers</a:t>
            </a:r>
            <a:r>
              <a:rPr lang="en-GB" altLang="en-US" sz="1477" dirty="0">
                <a:latin typeface="Tahoma" panose="020B0604030504040204" pitchFamily="34" charset="0"/>
              </a:rPr>
              <a:t> Soc </a:t>
            </a:r>
            <a:r>
              <a:rPr lang="en-GB" altLang="en-US" sz="1477" dirty="0" err="1">
                <a:latin typeface="Tahoma" panose="020B0604030504040204" pitchFamily="34" charset="0"/>
              </a:rPr>
              <a:t>Psychol</a:t>
            </a:r>
            <a:r>
              <a:rPr lang="en-GB" altLang="en-US" sz="1477" dirty="0">
                <a:latin typeface="Tahoma" panose="020B0604030504040204" pitchFamily="34" charset="0"/>
              </a:rPr>
              <a:t> Bull </a:t>
            </a:r>
            <a:r>
              <a:rPr lang="en-GB" altLang="en-US" sz="1477" b="1" dirty="0">
                <a:latin typeface="Tahoma" panose="020B0604030504040204" pitchFamily="34" charset="0"/>
              </a:rPr>
              <a:t>26</a:t>
            </a:r>
            <a:r>
              <a:rPr lang="en-GB" altLang="en-US" sz="1477" dirty="0">
                <a:latin typeface="Tahoma" panose="020B0604030504040204" pitchFamily="34" charset="0"/>
              </a:rPr>
              <a:t>(4): 419-435.                                                            Sheldon, K. M., A. J. Elliot, et al. (2001).  </a:t>
            </a:r>
            <a:r>
              <a:rPr lang="en-GB" altLang="en-US" sz="1477" i="1" dirty="0">
                <a:latin typeface="Tahoma" panose="020B0604030504040204" pitchFamily="34" charset="0"/>
              </a:rPr>
              <a:t>What is satisfying about satisfying events? Testing 10 candidate psychological needs.</a:t>
            </a:r>
            <a:r>
              <a:rPr lang="en-GB" altLang="en-US" sz="1477" dirty="0">
                <a:latin typeface="Tahoma" panose="020B0604030504040204" pitchFamily="34" charset="0"/>
              </a:rPr>
              <a:t>  J </a:t>
            </a:r>
            <a:r>
              <a:rPr lang="en-GB" altLang="en-US" sz="1477" dirty="0" err="1">
                <a:latin typeface="Tahoma" panose="020B0604030504040204" pitchFamily="34" charset="0"/>
              </a:rPr>
              <a:t>Pers</a:t>
            </a:r>
            <a:r>
              <a:rPr lang="en-GB" altLang="en-US" sz="1477" dirty="0">
                <a:latin typeface="Tahoma" panose="020B0604030504040204" pitchFamily="34" charset="0"/>
              </a:rPr>
              <a:t> Soc </a:t>
            </a:r>
            <a:r>
              <a:rPr lang="en-GB" altLang="en-US" sz="1477" dirty="0" err="1">
                <a:latin typeface="Tahoma" panose="020B0604030504040204" pitchFamily="34" charset="0"/>
              </a:rPr>
              <a:t>Psychol</a:t>
            </a:r>
            <a:r>
              <a:rPr lang="en-GB" altLang="en-US" sz="1477" dirty="0">
                <a:latin typeface="Tahoma" panose="020B0604030504040204" pitchFamily="34" charset="0"/>
              </a:rPr>
              <a:t> </a:t>
            </a:r>
            <a:r>
              <a:rPr lang="en-GB" altLang="en-US" sz="1477" b="1" dirty="0">
                <a:latin typeface="Tahoma" panose="020B0604030504040204" pitchFamily="34" charset="0"/>
              </a:rPr>
              <a:t>80</a:t>
            </a:r>
            <a:r>
              <a:rPr lang="en-GB" altLang="en-US" sz="1477" dirty="0">
                <a:latin typeface="Tahoma" panose="020B0604030504040204" pitchFamily="34" charset="0"/>
              </a:rPr>
              <a:t>(2): 325-39.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C567FE-3307-0D45-9C90-4F63181958FC}"/>
              </a:ext>
            </a:extLst>
          </p:cNvPr>
          <p:cNvGrpSpPr/>
          <p:nvPr/>
        </p:nvGrpSpPr>
        <p:grpSpPr>
          <a:xfrm>
            <a:off x="29308" y="1772816"/>
            <a:ext cx="3612174" cy="3245827"/>
            <a:chOff x="29308" y="1940170"/>
            <a:chExt cx="3612174" cy="3245827"/>
          </a:xfrm>
        </p:grpSpPr>
        <p:sp>
          <p:nvSpPr>
            <p:cNvPr id="433161" name="Oval 9">
              <a:extLst>
                <a:ext uri="{FF2B5EF4-FFF2-40B4-BE49-F238E27FC236}">
                  <a16:creationId xmlns:a16="http://schemas.microsoft.com/office/drawing/2014/main" id="{998CF98D-F633-F243-8FCB-744DAC840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558" y="1940170"/>
              <a:ext cx="1926980" cy="189034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x-none" sz="1939" b="1" i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</a:t>
              </a:r>
              <a:r>
                <a:rPr lang="en-GB" altLang="x-none" sz="1939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competence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B3B2216B-3785-8041-AB94-9342BF91C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4501" y="3295651"/>
              <a:ext cx="1926981" cy="1890346"/>
            </a:xfrm>
            <a:prstGeom prst="ellipse">
              <a:avLst/>
            </a:prstGeom>
            <a:solidFill>
              <a:schemeClr val="accent5"/>
            </a:solidFill>
            <a:ln w="9525">
              <a:solidFill>
                <a:srgbClr val="0070C0"/>
              </a:solidFill>
              <a:prstDash val="lgDash"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x-none" sz="2123" b="1" i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</a:t>
              </a:r>
              <a:r>
                <a:rPr lang="en-GB" altLang="x-none" sz="1939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beneficence</a:t>
              </a:r>
            </a:p>
          </p:txBody>
        </p:sp>
        <p:sp>
          <p:nvSpPr>
            <p:cNvPr id="433162" name="Oval 10">
              <a:extLst>
                <a:ext uri="{FF2B5EF4-FFF2-40B4-BE49-F238E27FC236}">
                  <a16:creationId xmlns:a16="http://schemas.microsoft.com/office/drawing/2014/main" id="{ED57FA3B-BF96-DD44-A1FB-44D0C97EF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54" y="3295651"/>
              <a:ext cx="1926981" cy="1890346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x-none" sz="2123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relatedness</a:t>
              </a:r>
            </a:p>
          </p:txBody>
        </p:sp>
        <p:sp>
          <p:nvSpPr>
            <p:cNvPr id="433160" name="Oval 8">
              <a:extLst>
                <a:ext uri="{FF2B5EF4-FFF2-40B4-BE49-F238E27FC236}">
                  <a16:creationId xmlns:a16="http://schemas.microsoft.com/office/drawing/2014/main" id="{9DBF6729-58F8-2A43-954E-053D36006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8" y="1940170"/>
              <a:ext cx="1926981" cy="18903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x-none" sz="2123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autonomy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92431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341784"/>
            <a:ext cx="8497192" cy="710952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session 7 – key points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635896" y="1227334"/>
            <a:ext cx="5472608" cy="5009978"/>
          </a:xfrm>
        </p:spPr>
        <p:txBody>
          <a:bodyPr lIns="92075" tIns="46038" rIns="92075" bIns="46038"/>
          <a:lstStyle/>
          <a:p>
            <a:pPr marL="465138" indent="-457200" eaLnBrk="1" hangingPunct="1">
              <a:lnSpc>
                <a:spcPct val="90000"/>
              </a:lnSpc>
              <a:buSzPct val="110000"/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relationships are central  	for health &amp; wellbeing</a:t>
            </a:r>
          </a:p>
          <a:p>
            <a:pPr marL="465138" indent="-457200" eaLnBrk="1" hangingPunct="1">
              <a:lnSpc>
                <a:spcPct val="90000"/>
              </a:lnSpc>
              <a:buSzPct val="110000"/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funeral speeches – goals   	for relationship roles</a:t>
            </a:r>
          </a:p>
          <a:p>
            <a:pPr marL="465138" indent="-457200" eaLnBrk="1" hangingPunct="1">
              <a:lnSpc>
                <a:spcPct val="90000"/>
              </a:lnSpc>
              <a:buSzPct val="110000"/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>
                <a:solidFill>
                  <a:schemeClr val="accent3"/>
                </a:solidFill>
              </a:rPr>
              <a:t>robin </a:t>
            </a:r>
            <a:r>
              <a:rPr lang="en-US" dirty="0" err="1">
                <a:solidFill>
                  <a:schemeClr val="accent3"/>
                </a:solidFill>
              </a:rPr>
              <a:t>dunbar’s</a:t>
            </a:r>
            <a:r>
              <a:rPr lang="en-US" dirty="0">
                <a:solidFill>
                  <a:schemeClr val="accent3"/>
                </a:solidFill>
              </a:rPr>
              <a:t> research &amp; 	personal social networks</a:t>
            </a:r>
            <a:r>
              <a:rPr lang="en-US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465138" indent="-457200" eaLnBrk="1" hangingPunct="1">
              <a:lnSpc>
                <a:spcPct val="90000"/>
              </a:lnSpc>
              <a:buSzPct val="110000"/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en-US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how are we doing &amp; s-dt 	needs for relatedness 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endParaRPr lang="en-US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938" indent="354013" eaLnBrk="1" hangingPunct="1">
              <a:lnSpc>
                <a:spcPct val="90000"/>
              </a:lnSpc>
              <a:buSzPct val="110000"/>
              <a:buFont typeface="Wingdings" pitchFamily="2" charset="2"/>
              <a:buChar char="Ø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	emotional intelligence, 	closeness, the affect dyad</a:t>
            </a:r>
          </a:p>
          <a:p>
            <a:pPr marL="0" indent="0" eaLnBrk="1" hangingPunct="1">
              <a:lnSpc>
                <a:spcPct val="90000"/>
              </a:lnSpc>
              <a:buSzPct val="110000"/>
              <a:buNone/>
              <a:tabLst>
                <a:tab pos="533400" algn="l"/>
              </a:tabLst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152190" y="6669360"/>
            <a:ext cx="6839868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BB0EA3E4-8F9D-DC4A-B367-697B681C2E9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79512" y="1388520"/>
          <a:ext cx="3384376" cy="4524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name="Lotus SmartPics Image" r:id="rId3" imgW="26530300" imgH="35153600" progId="LotusSmartPicsImage">
                  <p:embed/>
                </p:oleObj>
              </mc:Choice>
              <mc:Fallback>
                <p:oleObj name="Lotus SmartPics Image" r:id="rId3" imgW="26530300" imgH="35153600" progId="LotusSmartPicsImage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BB0EA3E4-8F9D-DC4A-B367-697B681C2E9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88520"/>
                        <a:ext cx="3384376" cy="4524542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661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16" y="116632"/>
            <a:ext cx="9107488" cy="710952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4000" dirty="0"/>
              <a:t>helpful communication central too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594766" y="6741368"/>
            <a:ext cx="7919988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7504" y="3921247"/>
            <a:ext cx="220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SzPct val="120000"/>
              <a:buFont typeface="Wingdings" charset="2"/>
              <a:buChar char=""/>
            </a:pP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always try to be honest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016" y="4905356"/>
            <a:ext cx="3491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SzPct val="120000"/>
              <a:buFont typeface="Wingdings" charset="2"/>
              <a:buChar char=""/>
            </a:pP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know how to describe my feelings accurately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8224" y="3969253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SzPct val="120000"/>
              <a:buFont typeface="Wingdings" charset="2"/>
              <a:buChar char=""/>
            </a:pP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often ask  for feedback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8064" y="492936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SzPct val="120000"/>
              <a:buFont typeface="Wingdings" charset="2"/>
              <a:buChar char=""/>
            </a:pP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praise &amp; encourage far more often than criticize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98576" y="588946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SzPct val="120000"/>
              <a:buFont typeface="Wingdings" charset="2"/>
              <a:buChar char=""/>
            </a:pP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try to make time for friendly conversation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520" y="297314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SzPct val="120000"/>
              <a:buFont typeface="Wingdings" charset="2"/>
              <a:buChar char=""/>
            </a:pP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comfortable talking about my feelings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286" y="908720"/>
            <a:ext cx="4214948" cy="1854576"/>
          </a:xfrm>
          <a:prstGeom prst="rect">
            <a:avLst/>
          </a:prstGeom>
        </p:spPr>
      </p:pic>
      <p:cxnSp>
        <p:nvCxnSpPr>
          <p:cNvPr id="5" name="Curved Connector 4"/>
          <p:cNvCxnSpPr/>
          <p:nvPr/>
        </p:nvCxnSpPr>
        <p:spPr>
          <a:xfrm flipV="1">
            <a:off x="2718556" y="4149080"/>
            <a:ext cx="3672408" cy="288032"/>
          </a:xfrm>
          <a:prstGeom prst="curvedConnector3">
            <a:avLst/>
          </a:prstGeom>
          <a:ln w="1143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92080" y="297314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SzPct val="120000"/>
              <a:buFont typeface="Wingdings" charset="2"/>
              <a:buChar char=""/>
            </a:pPr>
            <a:r>
              <a:rPr lang="en-US" sz="2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frequently encourage to express their views</a:t>
            </a:r>
          </a:p>
        </p:txBody>
      </p:sp>
    </p:spTree>
    <p:extLst>
      <p:ext uri="{BB962C8B-B14F-4D97-AF65-F5344CB8AC3E}">
        <p14:creationId xmlns:p14="http://schemas.microsoft.com/office/powerpoint/2010/main" val="1568665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493" y="228600"/>
            <a:ext cx="4187611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>
                <a:latin typeface="Tahoma" charset="0"/>
                <a:cs typeface="+mj-cs"/>
              </a:rPr>
              <a:t>meeting deeply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104901"/>
            <a:ext cx="328246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latin typeface="Tahoma" charset="0"/>
              <a:cs typeface="+mn-cs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0728" y="1298576"/>
            <a:ext cx="423496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latin typeface="Tahoma" charset="0"/>
              <a:cs typeface="+mn-cs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417635" y="715963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latin typeface="Tahoma" charset="0"/>
              <a:cs typeface="+mn-cs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911470" y="1138238"/>
            <a:ext cx="367812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latin typeface="Tahoma" charset="0"/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1" y="608013"/>
            <a:ext cx="32238" cy="10525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latin typeface="Tahoma" charset="0"/>
              <a:cs typeface="+mn-cs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ltGray">
          <a:xfrm>
            <a:off x="127489" y="1065214"/>
            <a:ext cx="559777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latin typeface="Tahoma" charset="0"/>
              <a:cs typeface="+mn-cs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gray">
          <a:xfrm>
            <a:off x="442547" y="1398588"/>
            <a:ext cx="8226669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GB" sz="2400">
              <a:latin typeface="Tahoma" charset="0"/>
              <a:cs typeface="+mn-cs"/>
            </a:endParaRPr>
          </a:p>
        </p:txBody>
      </p:sp>
      <p:sp>
        <p:nvSpPr>
          <p:cNvPr id="5129" name="TextBox 26"/>
          <p:cNvSpPr txBox="1">
            <a:spLocks noChangeArrowheads="1"/>
          </p:cNvSpPr>
          <p:nvPr/>
        </p:nvSpPr>
        <p:spPr bwMode="auto">
          <a:xfrm>
            <a:off x="7132010" y="5210175"/>
            <a:ext cx="20794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9pPr>
          </a:lstStyle>
          <a:p>
            <a:pPr algn="ctr"/>
            <a:r>
              <a:rPr lang="en-GB" sz="1400" i="1">
                <a:latin typeface="Tahoma" charset="0"/>
                <a:cs typeface="Tahoma" charset="0"/>
              </a:rPr>
              <a:t>after Bugental,</a:t>
            </a:r>
          </a:p>
          <a:p>
            <a:pPr algn="ctr"/>
            <a:r>
              <a:rPr lang="en-GB" sz="1400" i="1">
                <a:latin typeface="Tahoma" charset="0"/>
                <a:cs typeface="Tahoma" charset="0"/>
              </a:rPr>
              <a:t>Greenberg &amp; Cooper</a:t>
            </a:r>
          </a:p>
        </p:txBody>
      </p:sp>
      <p:sp>
        <p:nvSpPr>
          <p:cNvPr id="5130" name="TextBox 66"/>
          <p:cNvSpPr txBox="1">
            <a:spLocks noChangeArrowheads="1"/>
          </p:cNvSpPr>
          <p:nvPr/>
        </p:nvSpPr>
        <p:spPr bwMode="auto">
          <a:xfrm>
            <a:off x="5091847" y="962025"/>
            <a:ext cx="40886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9pPr>
          </a:lstStyle>
          <a:p>
            <a:pPr algn="ctr"/>
            <a:r>
              <a:rPr lang="en-GB" sz="1400" i="1" dirty="0">
                <a:latin typeface="Tahoma" charset="0"/>
                <a:cs typeface="Tahoma" charset="0"/>
              </a:rPr>
              <a:t>it’s likely to be most helpful if this communication is held in a setting of goodwill for oneself &amp; for the other person</a:t>
            </a:r>
          </a:p>
        </p:txBody>
      </p:sp>
      <p:grpSp>
        <p:nvGrpSpPr>
          <p:cNvPr id="5131" name="Group 2"/>
          <p:cNvGrpSpPr>
            <a:grpSpLocks/>
          </p:cNvGrpSpPr>
          <p:nvPr/>
        </p:nvGrpSpPr>
        <p:grpSpPr bwMode="auto">
          <a:xfrm>
            <a:off x="1499911" y="1714501"/>
            <a:ext cx="6681975" cy="4491970"/>
            <a:chOff x="1653198" y="1773238"/>
            <a:chExt cx="7239091" cy="4491315"/>
          </a:xfrm>
        </p:grpSpPr>
        <p:sp>
          <p:nvSpPr>
            <p:cNvPr id="3087" name="Text Box 24"/>
            <p:cNvSpPr txBox="1">
              <a:spLocks noChangeArrowheads="1"/>
            </p:cNvSpPr>
            <p:nvPr/>
          </p:nvSpPr>
          <p:spPr bwMode="auto">
            <a:xfrm>
              <a:off x="1653198" y="1773238"/>
              <a:ext cx="2693899" cy="52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GB" sz="2800" b="1" i="1" dirty="0">
                  <a:solidFill>
                    <a:srgbClr val="C00000"/>
                  </a:solidFill>
                  <a:latin typeface="Tahoma" charset="0"/>
                  <a:cs typeface="+mn-cs"/>
                </a:rPr>
                <a:t>expressivity</a:t>
              </a:r>
            </a:p>
          </p:txBody>
        </p:sp>
        <p:sp>
          <p:nvSpPr>
            <p:cNvPr id="3088" name="Text Box 24"/>
            <p:cNvSpPr txBox="1">
              <a:spLocks noChangeArrowheads="1"/>
            </p:cNvSpPr>
            <p:nvPr/>
          </p:nvSpPr>
          <p:spPr bwMode="auto">
            <a:xfrm>
              <a:off x="6198390" y="5741409"/>
              <a:ext cx="2693899" cy="52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GB" sz="2800" b="1" i="1" dirty="0">
                  <a:solidFill>
                    <a:srgbClr val="C00000"/>
                  </a:solidFill>
                  <a:latin typeface="Tahoma" charset="0"/>
                  <a:cs typeface="+mn-cs"/>
                </a:rPr>
                <a:t>expressivity</a:t>
              </a:r>
            </a:p>
          </p:txBody>
        </p:sp>
        <p:sp>
          <p:nvSpPr>
            <p:cNvPr id="3089" name="Text Box 24"/>
            <p:cNvSpPr txBox="1">
              <a:spLocks noChangeArrowheads="1"/>
            </p:cNvSpPr>
            <p:nvPr/>
          </p:nvSpPr>
          <p:spPr bwMode="auto">
            <a:xfrm>
              <a:off x="1855830" y="5741409"/>
              <a:ext cx="2429928" cy="52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GB" sz="2800" b="1" i="1" dirty="0">
                  <a:solidFill>
                    <a:srgbClr val="0070C0"/>
                  </a:solidFill>
                  <a:latin typeface="Tahoma" charset="0"/>
                  <a:cs typeface="+mn-cs"/>
                </a:rPr>
                <a:t>receptivity</a:t>
              </a:r>
            </a:p>
          </p:txBody>
        </p:sp>
        <p:sp>
          <p:nvSpPr>
            <p:cNvPr id="3090" name="Text Box 24"/>
            <p:cNvSpPr txBox="1">
              <a:spLocks noChangeArrowheads="1"/>
            </p:cNvSpPr>
            <p:nvPr/>
          </p:nvSpPr>
          <p:spPr bwMode="auto">
            <a:xfrm>
              <a:off x="6330376" y="1773238"/>
              <a:ext cx="2429928" cy="52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GB" sz="2800" b="1" i="1" dirty="0">
                  <a:solidFill>
                    <a:srgbClr val="0070C0"/>
                  </a:solidFill>
                  <a:latin typeface="Tahoma" charset="0"/>
                  <a:cs typeface="+mn-cs"/>
                </a:rPr>
                <a:t>receptivity</a:t>
              </a:r>
            </a:p>
          </p:txBody>
        </p:sp>
        <p:grpSp>
          <p:nvGrpSpPr>
            <p:cNvPr id="5138" name="Group 1"/>
            <p:cNvGrpSpPr>
              <a:grpSpLocks/>
            </p:cNvGrpSpPr>
            <p:nvPr/>
          </p:nvGrpSpPr>
          <p:grpSpPr bwMode="auto">
            <a:xfrm>
              <a:off x="1885950" y="2114550"/>
              <a:ext cx="6905625" cy="3906838"/>
              <a:chOff x="1885950" y="2114550"/>
              <a:chExt cx="6905625" cy="3906838"/>
            </a:xfrm>
          </p:grpSpPr>
          <p:sp>
            <p:nvSpPr>
              <p:cNvPr id="5140" name="Oval 56"/>
              <p:cNvSpPr>
                <a:spLocks noChangeArrowheads="1"/>
              </p:cNvSpPr>
              <p:nvPr/>
            </p:nvSpPr>
            <p:spPr bwMode="auto">
              <a:xfrm>
                <a:off x="1885950" y="2730213"/>
                <a:ext cx="2824814" cy="2675512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rgbClr val="FFC000"/>
                </a:solidFill>
                <a:prstDash val="lgDash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5141" name="Oval 51"/>
              <p:cNvSpPr>
                <a:spLocks noChangeArrowheads="1"/>
              </p:cNvSpPr>
              <p:nvPr/>
            </p:nvSpPr>
            <p:spPr bwMode="auto">
              <a:xfrm>
                <a:off x="5966761" y="2730213"/>
                <a:ext cx="2824814" cy="2675512"/>
              </a:xfrm>
              <a:prstGeom prst="ellipse">
                <a:avLst/>
              </a:prstGeom>
              <a:solidFill>
                <a:schemeClr val="bg1"/>
              </a:solidFill>
              <a:ln w="63500">
                <a:solidFill>
                  <a:srgbClr val="FFC000"/>
                </a:solidFill>
                <a:prstDash val="lgDash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GB"/>
              </a:p>
            </p:txBody>
          </p:sp>
          <p:sp>
            <p:nvSpPr>
              <p:cNvPr id="20" name="Arc 19"/>
              <p:cNvSpPr/>
              <p:nvPr/>
            </p:nvSpPr>
            <p:spPr bwMode="auto">
              <a:xfrm>
                <a:off x="3373225" y="2114501"/>
                <a:ext cx="3940330" cy="2392013"/>
              </a:xfrm>
              <a:prstGeom prst="arc">
                <a:avLst>
                  <a:gd name="adj1" fmla="val 10807018"/>
                  <a:gd name="adj2" fmla="val 0"/>
                </a:avLst>
              </a:prstGeom>
              <a:noFill/>
              <a:ln w="635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stealth" w="lg" len="lg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GB">
                  <a:latin typeface="CG Omeg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Arc 49"/>
              <p:cNvSpPr/>
              <p:nvPr/>
            </p:nvSpPr>
            <p:spPr bwMode="auto">
              <a:xfrm rot="5400000">
                <a:off x="6506429" y="3902544"/>
                <a:ext cx="1630125" cy="158756"/>
              </a:xfrm>
              <a:prstGeom prst="arc">
                <a:avLst>
                  <a:gd name="adj1" fmla="val 11086975"/>
                  <a:gd name="adj2" fmla="val 0"/>
                </a:avLst>
              </a:prstGeom>
              <a:noFill/>
              <a:ln w="635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stealth" w="lg" len="lg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GB">
                  <a:latin typeface="CG Omeg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Arc 62"/>
              <p:cNvSpPr/>
              <p:nvPr/>
            </p:nvSpPr>
            <p:spPr bwMode="auto">
              <a:xfrm flipH="1" flipV="1">
                <a:off x="3373225" y="3750974"/>
                <a:ext cx="3940330" cy="2269794"/>
              </a:xfrm>
              <a:prstGeom prst="arc">
                <a:avLst>
                  <a:gd name="adj1" fmla="val 10807018"/>
                  <a:gd name="adj2" fmla="val 0"/>
                </a:avLst>
              </a:prstGeom>
              <a:noFill/>
              <a:ln w="635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stealth" w="lg" len="lg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GB">
                  <a:latin typeface="CG Omeg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 bwMode="auto">
              <a:xfrm rot="5400000" flipH="1" flipV="1">
                <a:off x="2545461" y="4118413"/>
                <a:ext cx="1630125" cy="158756"/>
              </a:xfrm>
              <a:prstGeom prst="arc">
                <a:avLst>
                  <a:gd name="adj1" fmla="val 11086975"/>
                  <a:gd name="adj2" fmla="val 0"/>
                </a:avLst>
              </a:prstGeom>
              <a:noFill/>
              <a:ln w="63500" cap="flat" cmpd="sng" algn="ctr">
                <a:solidFill>
                  <a:srgbClr val="00B050"/>
                </a:solidFill>
                <a:prstDash val="solid"/>
                <a:miter lim="800000"/>
                <a:headEnd type="none" w="med" len="med"/>
                <a:tailEnd type="stealth" w="lg" len="lg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GB">
                  <a:latin typeface="CG Omega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092" name="Text Box 24"/>
            <p:cNvSpPr txBox="1">
              <a:spLocks noChangeArrowheads="1"/>
            </p:cNvSpPr>
            <p:nvPr/>
          </p:nvSpPr>
          <p:spPr bwMode="auto">
            <a:xfrm>
              <a:off x="4292802" y="3428760"/>
              <a:ext cx="2045611" cy="1015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G Omega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GB" sz="3000" b="1" i="1" dirty="0">
                  <a:solidFill>
                    <a:srgbClr val="00B050"/>
                  </a:solidFill>
                  <a:latin typeface="Tahoma" charset="0"/>
                  <a:cs typeface="+mn-cs"/>
                </a:rPr>
                <a:t>meeting</a:t>
              </a:r>
            </a:p>
            <a:p>
              <a:pPr algn="ctr">
                <a:defRPr/>
              </a:pPr>
              <a:r>
                <a:rPr lang="en-GB" sz="3000" b="1" i="1" dirty="0">
                  <a:solidFill>
                    <a:srgbClr val="00B050"/>
                  </a:solidFill>
                  <a:latin typeface="Tahoma" charset="0"/>
                  <a:cs typeface="+mn-cs"/>
                </a:rPr>
                <a:t>deeply</a:t>
              </a:r>
            </a:p>
          </p:txBody>
        </p:sp>
      </p:grpSp>
      <p:sp>
        <p:nvSpPr>
          <p:cNvPr id="5132" name="TextBox 66"/>
          <p:cNvSpPr txBox="1">
            <a:spLocks noChangeArrowheads="1"/>
          </p:cNvSpPr>
          <p:nvPr/>
        </p:nvSpPr>
        <p:spPr bwMode="auto">
          <a:xfrm>
            <a:off x="52754" y="2276475"/>
            <a:ext cx="27910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9pPr>
          </a:lstStyle>
          <a:p>
            <a:pPr algn="ctr"/>
            <a:r>
              <a:rPr lang="en-GB" sz="1400" i="1" dirty="0">
                <a:latin typeface="Tahoma" charset="0"/>
                <a:cs typeface="Tahoma" charset="0"/>
              </a:rPr>
              <a:t>to deepen communication it can be useful to be aware of any blocks in the four phases highlighted in this diagram      and fifthly to monitor the overall quality of goodwill</a:t>
            </a:r>
          </a:p>
        </p:txBody>
      </p:sp>
      <p:sp>
        <p:nvSpPr>
          <p:cNvPr id="5133" name="TextBox 66"/>
          <p:cNvSpPr txBox="1">
            <a:spLocks noChangeArrowheads="1"/>
          </p:cNvSpPr>
          <p:nvPr/>
        </p:nvSpPr>
        <p:spPr bwMode="auto">
          <a:xfrm>
            <a:off x="52754" y="4221163"/>
            <a:ext cx="243101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G Omega" charset="0"/>
                <a:ea typeface="ＭＳ Ｐゴシック" charset="0"/>
              </a:defRPr>
            </a:lvl9pPr>
          </a:lstStyle>
          <a:p>
            <a:pPr algn="ctr"/>
            <a:r>
              <a:rPr lang="en-GB" sz="1400" i="1" dirty="0">
                <a:latin typeface="Tahoma" charset="0"/>
                <a:cs typeface="Tahoma" charset="0"/>
              </a:rPr>
              <a:t>note too the possible</a:t>
            </a:r>
          </a:p>
          <a:p>
            <a:pPr algn="ctr"/>
            <a:r>
              <a:rPr lang="en-GB" sz="1400" i="1" dirty="0">
                <a:latin typeface="Tahoma" charset="0"/>
                <a:cs typeface="Tahoma" charset="0"/>
              </a:rPr>
              <a:t>value of tracking five aspects of emotion – the trigger, body response, impulse, verbal label &amp;  associated wish or need</a:t>
            </a:r>
          </a:p>
        </p:txBody>
      </p:sp>
    </p:spTree>
    <p:extLst>
      <p:ext uri="{BB962C8B-B14F-4D97-AF65-F5344CB8AC3E}">
        <p14:creationId xmlns:p14="http://schemas.microsoft.com/office/powerpoint/2010/main" val="25622148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341784"/>
            <a:ext cx="8497192" cy="710952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session 7 – key points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635896" y="1227334"/>
            <a:ext cx="5472608" cy="5009978"/>
          </a:xfrm>
        </p:spPr>
        <p:txBody>
          <a:bodyPr lIns="92075" tIns="46038" rIns="92075" bIns="46038"/>
          <a:lstStyle/>
          <a:p>
            <a:pPr marL="465138" indent="-457200" eaLnBrk="1" hangingPunct="1">
              <a:lnSpc>
                <a:spcPct val="90000"/>
              </a:lnSpc>
              <a:buSzPct val="110000"/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relationships are central  	for health &amp; wellbeing</a:t>
            </a:r>
          </a:p>
          <a:p>
            <a:pPr marL="465138" indent="-457200" eaLnBrk="1" hangingPunct="1">
              <a:lnSpc>
                <a:spcPct val="90000"/>
              </a:lnSpc>
              <a:buSzPct val="110000"/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funeral speeches – goals   	for relationship roles</a:t>
            </a:r>
          </a:p>
          <a:p>
            <a:pPr marL="465138" indent="-457200" eaLnBrk="1" hangingPunct="1">
              <a:lnSpc>
                <a:spcPct val="90000"/>
              </a:lnSpc>
              <a:buSzPct val="110000"/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/>
              <a:t>robin </a:t>
            </a:r>
            <a:r>
              <a:rPr lang="en-US" dirty="0" err="1"/>
              <a:t>dunbar’s</a:t>
            </a:r>
            <a:r>
              <a:rPr lang="en-US" dirty="0"/>
              <a:t> research &amp; 	personal social networks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465138" indent="-457200" eaLnBrk="1" hangingPunct="1">
              <a:lnSpc>
                <a:spcPct val="90000"/>
              </a:lnSpc>
              <a:buSzPct val="110000"/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how are we doing &amp; s-dt 	needs for relatedness 	</a:t>
            </a:r>
            <a:endParaRPr lang="en-US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65138" indent="-457200" eaLnBrk="1" hangingPunct="1">
              <a:lnSpc>
                <a:spcPct val="90000"/>
              </a:lnSpc>
              <a:buSzPct val="110000"/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emotional intelligence, 	closeness, the affect dyad</a:t>
            </a:r>
          </a:p>
          <a:p>
            <a:pPr marL="0" indent="0" eaLnBrk="1" hangingPunct="1">
              <a:lnSpc>
                <a:spcPct val="90000"/>
              </a:lnSpc>
              <a:buSzPct val="110000"/>
              <a:buNone/>
              <a:tabLst>
                <a:tab pos="533400" algn="l"/>
              </a:tabLst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152190" y="6669360"/>
            <a:ext cx="6839868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BB0EA3E4-8F9D-DC4A-B367-697B681C2E9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79512" y="1388520"/>
          <a:ext cx="3384376" cy="4524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" name="Lotus SmartPics Image" r:id="rId3" imgW="26530300" imgH="35153600" progId="LotusSmartPicsImage">
                  <p:embed/>
                </p:oleObj>
              </mc:Choice>
              <mc:Fallback>
                <p:oleObj name="Lotus SmartPics Image" r:id="rId3" imgW="26530300" imgH="35153600" progId="LotusSmartPicsImage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BB0EA3E4-8F9D-DC4A-B367-697B681C2E9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88520"/>
                        <a:ext cx="3384376" cy="4524542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9645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98388"/>
          </a:xfrm>
        </p:spPr>
        <p:txBody>
          <a:bodyPr/>
          <a:lstStyle/>
          <a:p>
            <a:pPr algn="ctr"/>
            <a:r>
              <a:rPr lang="en-US" sz="3800" dirty="0"/>
              <a:t>affinity groups &amp; active networks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67167" y="908720"/>
            <a:ext cx="5809667" cy="5688632"/>
            <a:chOff x="380" y="3022"/>
            <a:chExt cx="11144" cy="10792"/>
          </a:xfrm>
        </p:grpSpPr>
        <p:sp>
          <p:nvSpPr>
            <p:cNvPr id="3" name="Oval 2"/>
            <p:cNvSpPr>
              <a:spLocks noChangeArrowheads="1"/>
            </p:cNvSpPr>
            <p:nvPr/>
          </p:nvSpPr>
          <p:spPr bwMode="auto">
            <a:xfrm>
              <a:off x="380" y="3022"/>
              <a:ext cx="11144" cy="10792"/>
            </a:xfrm>
            <a:prstGeom prst="ellipse">
              <a:avLst/>
            </a:prstGeom>
            <a:noFill/>
            <a:ln w="28575" cmpd="sng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4100" y="6746"/>
              <a:ext cx="3705" cy="3344"/>
            </a:xfrm>
            <a:prstGeom prst="ellipse">
              <a:avLst/>
            </a:prstGeom>
            <a:noFill/>
            <a:ln w="19050" cmpd="sng">
              <a:solidFill>
                <a:srgbClr val="3399FF"/>
              </a:solidFill>
              <a:prstDash val="dot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Sun 3"/>
            <p:cNvSpPr>
              <a:spLocks noChangeArrowheads="1"/>
            </p:cNvSpPr>
            <p:nvPr/>
          </p:nvSpPr>
          <p:spPr bwMode="auto">
            <a:xfrm>
              <a:off x="5719" y="8186"/>
              <a:ext cx="465" cy="463"/>
            </a:xfrm>
            <a:prstGeom prst="sun">
              <a:avLst>
                <a:gd name="adj" fmla="val 25000"/>
              </a:avLst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2865" y="5473"/>
              <a:ext cx="6173" cy="5890"/>
            </a:xfrm>
            <a:prstGeom prst="ellipse">
              <a:avLst/>
            </a:prstGeom>
            <a:noFill/>
            <a:ln w="19050" cmpd="sng">
              <a:solidFill>
                <a:schemeClr val="accent6">
                  <a:lumMod val="60000"/>
                  <a:lumOff val="40000"/>
                </a:schemeClr>
              </a:solidFill>
              <a:prstDash val="dot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"/>
            <p:cNvSpPr>
              <a:spLocks noChangeArrowheads="1"/>
            </p:cNvSpPr>
            <p:nvPr/>
          </p:nvSpPr>
          <p:spPr bwMode="auto">
            <a:xfrm>
              <a:off x="1460" y="4152"/>
              <a:ext cx="8985" cy="8533"/>
            </a:xfrm>
            <a:prstGeom prst="ellipse">
              <a:avLst/>
            </a:prstGeom>
            <a:noFill/>
            <a:ln w="28575" cmpd="sng">
              <a:solidFill>
                <a:schemeClr val="tx2">
                  <a:lumMod val="75000"/>
                </a:schemeClr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gradFill rotWithShape="1">
                    <a:gsLst>
                      <a:gs pos="0">
                        <a:srgbClr val="9BC1FF"/>
                      </a:gs>
                      <a:gs pos="100000">
                        <a:srgbClr val="3F80CD"/>
                      </a:gs>
                    </a:gsLst>
                    <a:lin ang="5400000"/>
                  </a:gra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576263" y="6741368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51520" y="1484784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one’s full ‘active </a:t>
            </a:r>
            <a:r>
              <a:rPr lang="en-US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network’ is made up mostly of ‘acquaintances’ - all the people 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</a:t>
            </a:r>
            <a:r>
              <a:rPr lang="en-US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 whom one has a ‘personalized’ relationship and who one wants to maintain contact with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1052736"/>
            <a:ext cx="403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DFB1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 average there are about 150 people in a personal full ‘active network’ </a:t>
            </a:r>
            <a:r>
              <a:rPr lang="mr-IN" sz="1600" i="1" dirty="0">
                <a:solidFill>
                  <a:srgbClr val="DFB1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rgbClr val="DFB11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with a natural range of approximately 100-250; it correlates with pre-industrial village size &amp; earlier tribal size; the active network may well serve both territorial &amp; mate-access functions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1920" y="5016078"/>
            <a:ext cx="5184576" cy="13234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social identity theory (</a:t>
            </a:r>
            <a:r>
              <a:rPr lang="en-US" sz="16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haslam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16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cruwys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et al) highlights the considerable health gains obtainable through identification &amp; participation  with a variety of groups, that may be populated by acquaintances rather than friends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051720" y="3861048"/>
            <a:ext cx="2304256" cy="1656184"/>
          </a:xfrm>
          <a:prstGeom prst="straightConnector1">
            <a:avLst/>
          </a:prstGeom>
          <a:ln w="28575" cmpd="sng">
            <a:prstDash val="lg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1600" y="54452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 </a:t>
            </a:r>
            <a:r>
              <a:rPr lang="en-GB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emotionally neutral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3888" y="393305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10 </a:t>
            </a:r>
            <a:r>
              <a:rPr lang="en-GB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=</a:t>
            </a:r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intensely   close/intimate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083476"/>
            <a:ext cx="3491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successive network layers increase in numbers by a factor of about 3, and tend to involve relationships that demand less time investment to maintain &amp; that are less emotionally close </a:t>
            </a:r>
            <a:r>
              <a:rPr lang="mr-IN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however different layers respond </a:t>
            </a:r>
            <a:r>
              <a:rPr lang="en-US" sz="1600" i="1">
                <a:solidFill>
                  <a:srgbClr val="FFFF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different needs</a:t>
            </a:r>
            <a:endParaRPr lang="en-US" sz="1600" i="1" dirty="0">
              <a:solidFill>
                <a:srgbClr val="FFFF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3431902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smaller </a:t>
            </a:r>
            <a:r>
              <a:rPr lang="mr-IN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approximately 50 sized </a:t>
            </a:r>
            <a:r>
              <a:rPr lang="mr-IN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1600" i="1" dirty="0">
                <a:solidFill>
                  <a:srgbClr val="C4E67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affinity or foraging group probably primarily has an anti-predation function</a:t>
            </a:r>
          </a:p>
        </p:txBody>
      </p:sp>
    </p:spTree>
    <p:extLst>
      <p:ext uri="{BB962C8B-B14F-4D97-AF65-F5344CB8AC3E}">
        <p14:creationId xmlns:p14="http://schemas.microsoft.com/office/powerpoint/2010/main" val="181735416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6070" y="-27384"/>
            <a:ext cx="7608373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4000" dirty="0">
                <a:latin typeface="Tahoma" charset="0"/>
              </a:rPr>
              <a:t>metaphors &amp; mechanisms</a:t>
            </a:r>
            <a:endParaRPr lang="en-US" sz="4000" dirty="0">
              <a:latin typeface="Tahoma" charset="0"/>
              <a:cs typeface="+mj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313892" y="1124744"/>
            <a:ext cx="6786500" cy="3240360"/>
          </a:xfrm>
        </p:spPr>
        <p:txBody>
          <a:bodyPr/>
          <a:lstStyle/>
          <a:p>
            <a:pPr marL="486000" indent="-522000" eaLnBrk="1" hangingPunct="1">
              <a:lnSpc>
                <a:spcPct val="90000"/>
              </a:lnSpc>
              <a:buSzPct val="100000"/>
              <a:buFont typeface="Wingdings" charset="2"/>
              <a:buChar char="Ø"/>
              <a:defRPr/>
            </a:pPr>
            <a:r>
              <a:rPr lang="en-GB" sz="3600" dirty="0">
                <a:latin typeface="Tahoma" charset="0"/>
                <a:cs typeface="+mn-cs"/>
              </a:rPr>
              <a:t>mountain: - </a:t>
            </a:r>
            <a:r>
              <a:rPr lang="en-GB" dirty="0">
                <a:latin typeface="Tahoma" charset="0"/>
                <a:cs typeface="+mn-cs"/>
              </a:rPr>
              <a:t>5, 15, 50, 150 -</a:t>
            </a:r>
          </a:p>
          <a:p>
            <a:pPr marL="0" indent="0" eaLnBrk="1" hangingPunct="1">
              <a:lnSpc>
                <a:spcPct val="90000"/>
              </a:lnSpc>
              <a:buSzPct val="100000"/>
              <a:buNone/>
              <a:defRPr/>
            </a:pPr>
            <a:endParaRPr lang="en-GB" sz="1200" dirty="0">
              <a:latin typeface="Tahoma" charset="0"/>
            </a:endParaRPr>
          </a:p>
          <a:p>
            <a:pPr marL="486000" indent="-522000" eaLnBrk="1" hangingPunct="1">
              <a:lnSpc>
                <a:spcPct val="90000"/>
              </a:lnSpc>
              <a:buSzPct val="100000"/>
              <a:buFont typeface="Wingdings" charset="2"/>
              <a:buChar char="Ø"/>
              <a:defRPr/>
            </a:pPr>
            <a:r>
              <a:rPr lang="en-GB" sz="3600" dirty="0">
                <a:latin typeface="Tahoma" charset="0"/>
                <a:cs typeface="+mn-cs"/>
              </a:rPr>
              <a:t>food:  </a:t>
            </a:r>
            <a:r>
              <a:rPr lang="en-GB" dirty="0">
                <a:latin typeface="Tahoma" charset="0"/>
              </a:rPr>
              <a:t>well balanced ‘diet’</a:t>
            </a:r>
            <a:endParaRPr lang="en-GB" sz="3600" dirty="0">
              <a:latin typeface="Tahoma" charset="0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SzPct val="100000"/>
              <a:buNone/>
              <a:defRPr/>
            </a:pPr>
            <a:endParaRPr lang="en-GB" sz="1200" dirty="0">
              <a:latin typeface="Tahoma" charset="0"/>
            </a:endParaRPr>
          </a:p>
          <a:p>
            <a:pPr marL="486000" indent="-522000" eaLnBrk="1" hangingPunct="1">
              <a:lnSpc>
                <a:spcPct val="90000"/>
              </a:lnSpc>
              <a:buSzPct val="100000"/>
              <a:buFont typeface="Wingdings" charset="2"/>
              <a:buChar char="Ø"/>
              <a:defRPr/>
            </a:pPr>
            <a:r>
              <a:rPr lang="en-GB" sz="3600" dirty="0">
                <a:latin typeface="Tahoma" charset="0"/>
                <a:cs typeface="+mn-cs"/>
              </a:rPr>
              <a:t>garden:  </a:t>
            </a:r>
            <a:r>
              <a:rPr lang="en-GB" dirty="0">
                <a:latin typeface="Tahoma" charset="0"/>
              </a:rPr>
              <a:t>regular ‘watering’</a:t>
            </a:r>
          </a:p>
          <a:p>
            <a:pPr marL="0" indent="0" eaLnBrk="1" hangingPunct="1">
              <a:lnSpc>
                <a:spcPct val="90000"/>
              </a:lnSpc>
              <a:buSzPct val="100000"/>
              <a:buNone/>
              <a:defRPr/>
            </a:pPr>
            <a:endParaRPr lang="en-GB" sz="1200" dirty="0">
              <a:latin typeface="Tahoma" charset="0"/>
              <a:cs typeface="+mn-cs"/>
            </a:endParaRPr>
          </a:p>
          <a:p>
            <a:pPr marL="486000" indent="-522000" eaLnBrk="1" hangingPunct="1">
              <a:lnSpc>
                <a:spcPct val="90000"/>
              </a:lnSpc>
              <a:buSzPct val="100000"/>
              <a:buFont typeface="Wingdings" charset="2"/>
              <a:buChar char="Ø"/>
              <a:defRPr/>
            </a:pPr>
            <a:r>
              <a:rPr lang="en-GB" sz="3600" dirty="0">
                <a:latin typeface="Tahoma" charset="0"/>
              </a:rPr>
              <a:t>music:  how play together</a:t>
            </a:r>
            <a:endParaRPr lang="en-GB" sz="3600" dirty="0">
              <a:latin typeface="Tahoma" charset="0"/>
              <a:cs typeface="+mn-cs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466056" y="4653136"/>
            <a:ext cx="6248400" cy="0"/>
          </a:xfrm>
          <a:prstGeom prst="line">
            <a:avLst/>
          </a:prstGeom>
          <a:noFill/>
          <a:ln w="47625">
            <a:solidFill>
              <a:schemeClr val="folHlink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2009" y="5016078"/>
            <a:ext cx="903649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attachment   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mentalising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memory</a:t>
            </a:r>
          </a:p>
          <a:p>
            <a:pPr algn="ctr">
              <a:defRPr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mu-opioids     orbital </a:t>
            </a:r>
            <a:r>
              <a:rPr lang="en-US" sz="32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pfc</a:t>
            </a: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capacity</a:t>
            </a:r>
            <a:endParaRPr lang="en-GB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466056" y="6453336"/>
            <a:ext cx="6248400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29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341784"/>
            <a:ext cx="8497192" cy="710952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general orientation </a:t>
            </a:r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707904" y="1340772"/>
            <a:ext cx="5328592" cy="5175441"/>
          </a:xfrm>
        </p:spPr>
        <p:txBody>
          <a:bodyPr lIns="92075" tIns="46038" rIns="92075" bIns="46038"/>
          <a:lstStyle/>
          <a:p>
            <a:pPr marL="579438" indent="-571500" eaLnBrk="1" hangingPunct="1">
              <a:lnSpc>
                <a:spcPct val="90000"/>
              </a:lnSpc>
              <a:buSzPct val="110000"/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work &amp; S-DT needs – satisfaction &amp; frustration both important</a:t>
            </a:r>
          </a:p>
          <a:p>
            <a:pPr marL="579438" indent="-571500" eaLnBrk="1" hangingPunct="1">
              <a:lnSpc>
                <a:spcPct val="90000"/>
              </a:lnSpc>
              <a:buSzPct val="110000"/>
              <a:buNone/>
              <a:tabLst>
                <a:tab pos="571500" algn="l"/>
              </a:tabLst>
              <a:defRPr/>
            </a:pPr>
            <a:r>
              <a:rPr lang="en-US" sz="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marL="579438" indent="-571500" eaLnBrk="1" hangingPunct="1">
              <a:lnSpc>
                <a:spcPct val="90000"/>
              </a:lnSpc>
              <a:buSzPct val="110000"/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work-life balance – within three hours 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938" indent="354013" eaLnBrk="1" hangingPunct="1">
              <a:lnSpc>
                <a:spcPct val="90000"/>
              </a:lnSpc>
              <a:buClr>
                <a:srgbClr val="CC66FF"/>
              </a:buClr>
              <a:buSzPct val="110000"/>
              <a:buFont typeface="Wingdings 2" pitchFamily="18" charset="2"/>
              <a:buNone/>
              <a:tabLst>
                <a:tab pos="571500" algn="l"/>
              </a:tabLst>
              <a:defRPr/>
            </a:pPr>
            <a:endParaRPr lang="en-US" sz="8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579438" indent="-571500" eaLnBrk="1" hangingPunct="1">
              <a:lnSpc>
                <a:spcPct val="90000"/>
              </a:lnSpc>
              <a:buSzPct val="110000"/>
              <a:buFont typeface="Wingdings" pitchFamily="2" charset="2"/>
              <a:buChar char="ü"/>
              <a:tabLst>
                <a:tab pos="571500" algn="l"/>
              </a:tabLst>
              <a:defRPr/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VIA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strengths use &amp;    job selection/crafting</a:t>
            </a:r>
          </a:p>
          <a:p>
            <a:pPr marL="7938" indent="0" eaLnBrk="1" hangingPunct="1">
              <a:lnSpc>
                <a:spcPct val="90000"/>
              </a:lnSpc>
              <a:buSzPct val="110000"/>
              <a:buNone/>
              <a:tabLst>
                <a:tab pos="571500" algn="l"/>
              </a:tabLst>
              <a:defRPr/>
            </a:pPr>
            <a:endParaRPr lang="en-US" sz="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465138" indent="-457200" eaLnBrk="1" hangingPunct="1">
              <a:lnSpc>
                <a:spcPct val="90000"/>
              </a:lnSpc>
              <a:buSzPct val="110000"/>
              <a:buFont typeface="Wingdings" pitchFamily="2" charset="2"/>
              <a:buChar char="ü"/>
              <a:tabLst>
                <a:tab pos="349250" algn="l"/>
                <a:tab pos="571500" algn="l"/>
              </a:tabLst>
              <a:defRPr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Anders Ericsson’s 		‘deliberate practice’</a:t>
            </a:r>
          </a:p>
          <a:p>
            <a:pPr marL="0" indent="0" eaLnBrk="1" hangingPunct="1">
              <a:lnSpc>
                <a:spcPct val="90000"/>
              </a:lnSpc>
              <a:buSzPct val="110000"/>
              <a:buFont typeface="Wingdings" pitchFamily="2" charset="2"/>
              <a:buNone/>
              <a:tabLst>
                <a:tab pos="533400" algn="l"/>
              </a:tabLst>
              <a:defRPr/>
            </a:pPr>
            <a:endParaRPr lang="en-US" sz="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SzPct val="110000"/>
              <a:buNone/>
              <a:tabLst>
                <a:tab pos="533400" algn="l"/>
              </a:tabLst>
              <a:defRPr/>
            </a:pPr>
            <a:endParaRPr lang="en-US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152190" y="6669360"/>
            <a:ext cx="6839868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BADDE380-DF70-E44E-949C-2D32D2165AA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79512" y="1700809"/>
          <a:ext cx="3456384" cy="3960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3" name="Lotus SmartPics Image" r:id="rId3" imgW="30543500" imgH="35128200" progId="LotusSmartPicsImage">
                  <p:embed/>
                </p:oleObj>
              </mc:Choice>
              <mc:Fallback>
                <p:oleObj name="Lotus SmartPics Image" r:id="rId3" imgW="30543500" imgH="35128200" progId="LotusSmartPicsImage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BADDE380-DF70-E44E-949C-2D32D2165AA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700809"/>
                        <a:ext cx="3456384" cy="396043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2384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6512" y="260648"/>
            <a:ext cx="9144000" cy="710952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4000" dirty="0"/>
              <a:t>activity 4: social time budget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3707904" y="6741368"/>
            <a:ext cx="5256584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 bwMode="auto">
          <a:xfrm>
            <a:off x="3347864" y="3717032"/>
            <a:ext cx="576064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110000"/>
              <a:buFont typeface="Wingdings" charset="2"/>
              <a:buChar char="Ø"/>
              <a:defRPr/>
            </a:pPr>
            <a:r>
              <a:rPr lang="en-US" sz="2400" dirty="0"/>
              <a:t>typical ‘social time budgets’ are about 3½ hours per day </a:t>
            </a:r>
            <a:r>
              <a:rPr lang="mr-IN" sz="2400" dirty="0"/>
              <a:t>–</a:t>
            </a:r>
            <a:r>
              <a:rPr lang="en-US" sz="2400" dirty="0"/>
              <a:t> how is yours? is it too big or too small?</a:t>
            </a:r>
          </a:p>
          <a:p>
            <a:pPr eaLnBrk="1" hangingPunct="1">
              <a:lnSpc>
                <a:spcPct val="90000"/>
              </a:lnSpc>
              <a:buSzPct val="110000"/>
              <a:buFont typeface="Wingdings" charset="2"/>
              <a:buChar char="Ø"/>
              <a:defRPr/>
            </a:pPr>
            <a:r>
              <a:rPr lang="en-US" sz="2400" dirty="0"/>
              <a:t>how do you allocate your ‘budget’ to the different layers of your network? is this a good spread? </a:t>
            </a:r>
          </a:p>
          <a:p>
            <a:pPr eaLnBrk="1" hangingPunct="1">
              <a:lnSpc>
                <a:spcPct val="90000"/>
              </a:lnSpc>
              <a:buSzPct val="110000"/>
              <a:buFont typeface="Wingdings" charset="2"/>
              <a:buChar char="Ø"/>
              <a:defRPr/>
            </a:pPr>
            <a:r>
              <a:rPr lang="en-US" sz="2400" dirty="0"/>
              <a:t>how’s the ‘music’ </a:t>
            </a:r>
            <a:r>
              <a:rPr lang="mr-IN" sz="2400" dirty="0"/>
              <a:t>–</a:t>
            </a:r>
            <a:r>
              <a:rPr lang="en-US" sz="2400" dirty="0"/>
              <a:t> is the quality of the time you spend good?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3779912" y="3573016"/>
            <a:ext cx="5184576" cy="0"/>
          </a:xfrm>
          <a:prstGeom prst="line">
            <a:avLst/>
          </a:prstGeom>
          <a:noFill/>
          <a:ln w="47625">
            <a:solidFill>
              <a:schemeClr val="folHlink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3275856" y="1052736"/>
            <a:ext cx="586814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SzPct val="110000"/>
              <a:buFont typeface="Wingdings" charset="2"/>
              <a:buChar char="²"/>
              <a:defRPr/>
            </a:pPr>
            <a:r>
              <a:rPr lang="en-US" sz="2400" dirty="0"/>
              <a:t>relationships are a bit like food </a:t>
            </a:r>
            <a:r>
              <a:rPr lang="mr-IN" sz="2400" dirty="0"/>
              <a:t>–</a:t>
            </a:r>
            <a:r>
              <a:rPr lang="en-US" sz="2400" dirty="0"/>
              <a:t> we want good, well-balanced diets</a:t>
            </a:r>
          </a:p>
          <a:p>
            <a:pPr eaLnBrk="1" hangingPunct="1">
              <a:lnSpc>
                <a:spcPct val="90000"/>
              </a:lnSpc>
              <a:buSzPct val="110000"/>
              <a:buFont typeface="Wingdings" charset="2"/>
              <a:buChar char="²"/>
              <a:defRPr/>
            </a:pPr>
            <a:r>
              <a:rPr lang="en-US" sz="2400" dirty="0"/>
              <a:t>our relationship networks are also gardens needing regular watering</a:t>
            </a:r>
          </a:p>
          <a:p>
            <a:pPr eaLnBrk="1" hangingPunct="1">
              <a:lnSpc>
                <a:spcPct val="90000"/>
              </a:lnSpc>
              <a:buSzPct val="110000"/>
              <a:buFont typeface="Wingdings" charset="2"/>
              <a:buChar char="²"/>
              <a:defRPr/>
            </a:pPr>
            <a:r>
              <a:rPr lang="en-US" sz="2400" dirty="0"/>
              <a:t>and like mountains </a:t>
            </a:r>
            <a:r>
              <a:rPr lang="mr-IN" sz="2400" dirty="0"/>
              <a:t>–</a:t>
            </a:r>
            <a:r>
              <a:rPr lang="en-US" sz="2400" dirty="0"/>
              <a:t> are the layers a (1-2)/5/15/50/150 pattern?</a:t>
            </a:r>
          </a:p>
        </p:txBody>
      </p:sp>
      <p:pic>
        <p:nvPicPr>
          <p:cNvPr id="8" name="Picture 7" descr="~AUT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t="7443" r="3746"/>
          <a:stretch>
            <a:fillRect/>
          </a:stretch>
        </p:blipFill>
        <p:spPr bwMode="auto">
          <a:xfrm>
            <a:off x="35496" y="1817077"/>
            <a:ext cx="3246376" cy="341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78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0A6CB8EE-CC7D-BF48-B0EB-87D973E03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055077"/>
          </a:xfrm>
          <a:noFill/>
          <a:ln/>
        </p:spPr>
        <p:txBody>
          <a:bodyPr vert="horz" wrap="square" lIns="84992" tIns="42497" rIns="84992" bIns="42497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work &amp; s-dt needs satisfaction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C56F066A-480E-5443-BDEE-D317F579FAB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329273" y="1124744"/>
            <a:ext cx="5677290" cy="4066181"/>
          </a:xfrm>
          <a:noFill/>
          <a:ln/>
        </p:spPr>
        <p:txBody>
          <a:bodyPr vert="horz" wrap="square" lIns="84992" tIns="42497" rIns="84992" bIns="42497" numCol="1" anchor="t" anchorCtr="0" compatLnSpc="1">
            <a:prstTxWarp prst="textNoShape">
              <a:avLst/>
            </a:prstTxWarp>
          </a:bodyPr>
          <a:lstStyle/>
          <a:p>
            <a:pPr marL="436696" indent="-436696">
              <a:buSzTx/>
              <a:buFont typeface="Wingdings" pitchFamily="2" charset="2"/>
              <a:buChar char="v"/>
            </a:pPr>
            <a:r>
              <a:rPr lang="en-GB" sz="2400" i="1" dirty="0"/>
              <a:t>“… all four satisfactions are significantly and independently associated with meaningful work.”</a:t>
            </a:r>
          </a:p>
          <a:p>
            <a:pPr marL="436696" indent="-436696">
              <a:buSzTx/>
              <a:buFont typeface="Wingdings" pitchFamily="2" charset="2"/>
              <a:buChar char="v"/>
            </a:pPr>
            <a:r>
              <a:rPr lang="en-GB" sz="2400" i="1" dirty="0"/>
              <a:t>“ … the fulfilment of basic psycho-logical needs in the workplace is related to higher job satisfaction and … is associated with higher personal wellbeing &amp; fewer health problems.”</a:t>
            </a:r>
          </a:p>
          <a:p>
            <a:pPr marL="436696" indent="-436696">
              <a:buSzTx/>
              <a:buFont typeface="Wingdings" pitchFamily="2" charset="2"/>
              <a:buChar char="v"/>
            </a:pPr>
            <a:r>
              <a:rPr lang="en-GB" altLang="en-US" sz="2400" dirty="0"/>
              <a:t>how do you score on the work need satisfaction scale &amp; any implications?</a:t>
            </a:r>
          </a:p>
        </p:txBody>
      </p:sp>
      <p:sp>
        <p:nvSpPr>
          <p:cNvPr id="226309" name="Line 5">
            <a:extLst>
              <a:ext uri="{FF2B5EF4-FFF2-40B4-BE49-F238E27FC236}">
                <a16:creationId xmlns:a16="http://schemas.microsoft.com/office/drawing/2014/main" id="{065A9354-F8F8-9E44-9369-FD7BB30B1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560" y="5301208"/>
            <a:ext cx="7705963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310" name="Text Box 6">
            <a:extLst>
              <a:ext uri="{FF2B5EF4-FFF2-40B4-BE49-F238E27FC236}">
                <a16:creationId xmlns:a16="http://schemas.microsoft.com/office/drawing/2014/main" id="{46F3DD2A-2924-D641-9112-9FD58F5AC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2" y="5479414"/>
            <a:ext cx="91343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 err="1"/>
              <a:t>Martela</a:t>
            </a:r>
            <a:r>
              <a:rPr lang="en-GB" sz="1600" dirty="0"/>
              <a:t>, F. and T. J. J. </a:t>
            </a:r>
            <a:r>
              <a:rPr lang="en-GB" sz="1600" dirty="0" err="1"/>
              <a:t>Riekki</a:t>
            </a:r>
            <a:r>
              <a:rPr lang="en-GB" sz="1600" dirty="0"/>
              <a:t> (2018). </a:t>
            </a:r>
            <a:r>
              <a:rPr lang="en-GB" sz="1600" i="1" dirty="0"/>
              <a:t>"Autonomy, competence, relatedness, and beneficence: A multicultural comparison of the four pathways to meaningful work." </a:t>
            </a:r>
            <a:r>
              <a:rPr lang="en-GB" sz="1600" u="sng" dirty="0"/>
              <a:t>Frontiers in </a:t>
            </a:r>
            <a:r>
              <a:rPr lang="en-GB" sz="1600" u="sng" dirty="0" err="1"/>
              <a:t>Psychol</a:t>
            </a:r>
            <a:r>
              <a:rPr lang="en-GB" sz="1600" dirty="0"/>
              <a:t> 9(1157).</a:t>
            </a:r>
          </a:p>
          <a:p>
            <a:pPr algn="ctr">
              <a:spcBef>
                <a:spcPct val="50000"/>
              </a:spcBef>
            </a:pPr>
            <a:r>
              <a:rPr lang="en-GB" sz="1600" dirty="0"/>
              <a:t>Gomez-</a:t>
            </a:r>
            <a:r>
              <a:rPr lang="en-GB" sz="1600" dirty="0" err="1"/>
              <a:t>Baya</a:t>
            </a:r>
            <a:r>
              <a:rPr lang="en-GB" sz="1600" dirty="0"/>
              <a:t>, D. and A. M. Lucia-</a:t>
            </a:r>
            <a:r>
              <a:rPr lang="en-GB" sz="1600" dirty="0" err="1"/>
              <a:t>Casademunt</a:t>
            </a:r>
            <a:r>
              <a:rPr lang="en-GB" sz="1600" dirty="0"/>
              <a:t> (2018). </a:t>
            </a:r>
            <a:r>
              <a:rPr lang="en-GB" sz="1600" i="1" dirty="0"/>
              <a:t>"A self-determination theory approach to health and well-being in the workplace.”</a:t>
            </a:r>
            <a:r>
              <a:rPr lang="en-GB" sz="1600" dirty="0"/>
              <a:t> </a:t>
            </a:r>
            <a:r>
              <a:rPr lang="en-GB" sz="1600" u="sng" dirty="0"/>
              <a:t> J </a:t>
            </a:r>
            <a:r>
              <a:rPr lang="en-GB" sz="1600" u="sng" dirty="0" err="1"/>
              <a:t>Appl</a:t>
            </a:r>
            <a:r>
              <a:rPr lang="en-GB" sz="1600" u="sng" dirty="0"/>
              <a:t> Soc </a:t>
            </a:r>
            <a:r>
              <a:rPr lang="en-GB" sz="1600" u="sng" dirty="0" err="1"/>
              <a:t>Psychol</a:t>
            </a:r>
            <a:r>
              <a:rPr lang="en-GB" sz="1600" dirty="0"/>
              <a:t>  48(5): 269-283.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2F5E8-506F-AC4F-AD91-E337A1525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14" y="1613905"/>
            <a:ext cx="3152226" cy="290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6922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0A6CB8EE-CC7D-BF48-B0EB-87D973E03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3151" y="332656"/>
            <a:ext cx="6305332" cy="1055077"/>
          </a:xfrm>
          <a:noFill/>
          <a:ln/>
        </p:spPr>
        <p:txBody>
          <a:bodyPr vert="horz" wrap="square" lIns="84992" tIns="42497" rIns="84992" bIns="42497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work-life balance?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C56F066A-480E-5443-BDEE-D317F579FAB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131841" y="1459741"/>
            <a:ext cx="6012160" cy="4066181"/>
          </a:xfrm>
          <a:noFill/>
          <a:ln/>
        </p:spPr>
        <p:txBody>
          <a:bodyPr vert="horz" wrap="square" lIns="84992" tIns="42497" rIns="84992" bIns="42497" numCol="1" anchor="t" anchorCtr="0" compatLnSpc="1">
            <a:prstTxWarp prst="textNoShape">
              <a:avLst/>
            </a:prstTxWarp>
          </a:bodyPr>
          <a:lstStyle/>
          <a:p>
            <a:pPr marL="436696" indent="-436696">
              <a:buSzTx/>
              <a:buFont typeface="Wingdings" pitchFamily="2" charset="2"/>
              <a:buChar char="v"/>
            </a:pPr>
            <a:r>
              <a:rPr lang="en-GB" altLang="en-US" sz="2600" dirty="0"/>
              <a:t>how many hours a week are you working at your job?</a:t>
            </a:r>
          </a:p>
          <a:p>
            <a:pPr marL="436696" indent="-436696">
              <a:buSzTx/>
              <a:buFont typeface="Wingdings" pitchFamily="2" charset="2"/>
              <a:buChar char="v"/>
            </a:pPr>
            <a:r>
              <a:rPr lang="en-GB" altLang="en-US" sz="2600" dirty="0"/>
              <a:t>how many hours a week would you like to be working at your job?</a:t>
            </a:r>
          </a:p>
          <a:p>
            <a:pPr marL="436696" indent="-436696">
              <a:buSzTx/>
              <a:buFont typeface="Wingdings" pitchFamily="2" charset="2"/>
              <a:buChar char="v"/>
            </a:pPr>
            <a:r>
              <a:rPr lang="en-GB" altLang="en-US" sz="2600" dirty="0"/>
              <a:t>3 hour or more difference weekly is </a:t>
            </a:r>
            <a:r>
              <a:rPr lang="en-GB" altLang="en-US" sz="2700" dirty="0"/>
              <a:t>associated with less life satisfaction</a:t>
            </a:r>
          </a:p>
          <a:p>
            <a:pPr marL="436696" indent="-436696">
              <a:buSzTx/>
              <a:buFont typeface="Wingdings" pitchFamily="2" charset="2"/>
              <a:buChar char="v"/>
            </a:pPr>
            <a:r>
              <a:rPr lang="en-GB" altLang="en-US" sz="2700" dirty="0"/>
              <a:t>how do you score and is there anything it might be helpful to do about your current situation?</a:t>
            </a:r>
          </a:p>
        </p:txBody>
      </p:sp>
      <p:sp>
        <p:nvSpPr>
          <p:cNvPr id="226309" name="Line 5">
            <a:extLst>
              <a:ext uri="{FF2B5EF4-FFF2-40B4-BE49-F238E27FC236}">
                <a16:creationId xmlns:a16="http://schemas.microsoft.com/office/drawing/2014/main" id="{065A9354-F8F8-9E44-9369-FD7BB30B1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836" y="5805264"/>
            <a:ext cx="7705963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310" name="Text Box 6">
            <a:extLst>
              <a:ext uri="{FF2B5EF4-FFF2-40B4-BE49-F238E27FC236}">
                <a16:creationId xmlns:a16="http://schemas.microsoft.com/office/drawing/2014/main" id="{46F3DD2A-2924-D641-9112-9FD58F5AC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084585"/>
            <a:ext cx="88166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/>
              <a:t>Headey, B. and R. </a:t>
            </a:r>
            <a:r>
              <a:rPr lang="en-GB" sz="1600" dirty="0" err="1"/>
              <a:t>Muffels</a:t>
            </a:r>
            <a:r>
              <a:rPr lang="en-GB" sz="1600" dirty="0"/>
              <a:t> (2018).  </a:t>
            </a:r>
            <a:r>
              <a:rPr lang="en-GB" sz="1600" i="1" dirty="0"/>
              <a:t>"A theory of life satisfaction dynamics: stability, change and volatility in 25-year life trajectories in Germany."  </a:t>
            </a:r>
            <a:r>
              <a:rPr lang="en-GB" sz="1600" u="sng" dirty="0"/>
              <a:t>Social Indicators Research</a:t>
            </a:r>
            <a:r>
              <a:rPr lang="en-GB" sz="1600" dirty="0"/>
              <a:t> 140(2): 837-866.</a:t>
            </a:r>
          </a:p>
        </p:txBody>
      </p:sp>
      <p:pic>
        <p:nvPicPr>
          <p:cNvPr id="33" name="Online Image Placeholder 32" descr="A picture containing scale, device, sky&#10;&#10;Description automatically generated">
            <a:extLst>
              <a:ext uri="{FF2B5EF4-FFF2-40B4-BE49-F238E27FC236}">
                <a16:creationId xmlns:a16="http://schemas.microsoft.com/office/drawing/2014/main" id="{D278FF0D-06CE-B14C-BE1A-C6D908EC58F8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7862" y="2104177"/>
            <a:ext cx="2983978" cy="2476951"/>
          </a:xfrm>
        </p:spPr>
      </p:pic>
    </p:spTree>
    <p:extLst>
      <p:ext uri="{BB962C8B-B14F-4D97-AF65-F5344CB8AC3E}">
        <p14:creationId xmlns:p14="http://schemas.microsoft.com/office/powerpoint/2010/main" val="367579529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0A6CB8EE-CC7D-BF48-B0EB-87D973E03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036496" cy="1055077"/>
          </a:xfrm>
          <a:noFill/>
          <a:ln/>
        </p:spPr>
        <p:txBody>
          <a:bodyPr vert="horz" wrap="square" lIns="84992" tIns="42497" rIns="84992" bIns="42497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use of via (signature) strengths in job selection and job crafting</a:t>
            </a:r>
          </a:p>
        </p:txBody>
      </p:sp>
      <p:sp>
        <p:nvSpPr>
          <p:cNvPr id="226308" name="Rectangle 4">
            <a:extLst>
              <a:ext uri="{FF2B5EF4-FFF2-40B4-BE49-F238E27FC236}">
                <a16:creationId xmlns:a16="http://schemas.microsoft.com/office/drawing/2014/main" id="{C56F066A-480E-5443-BDEE-D317F579FAB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59832" y="1603757"/>
            <a:ext cx="6012160" cy="3625443"/>
          </a:xfrm>
          <a:noFill/>
          <a:ln/>
        </p:spPr>
        <p:txBody>
          <a:bodyPr vert="horz" wrap="square" lIns="84992" tIns="42497" rIns="84992" bIns="42497" numCol="1" anchor="t" anchorCtr="0" compatLnSpc="1">
            <a:prstTxWarp prst="textNoShape">
              <a:avLst/>
            </a:prstTxWarp>
          </a:bodyPr>
          <a:lstStyle/>
          <a:p>
            <a:pPr marL="436696" indent="-436696">
              <a:buSzTx/>
              <a:buFont typeface="Wingdings" pitchFamily="2" charset="2"/>
              <a:buChar char="v"/>
            </a:pPr>
            <a:r>
              <a:rPr lang="en-GB" altLang="en-US" sz="2600" dirty="0"/>
              <a:t>what are your ‘signature’ strengths (check with grid exercise)?</a:t>
            </a:r>
          </a:p>
          <a:p>
            <a:pPr marL="436696" indent="-436696">
              <a:buSzTx/>
              <a:buFont typeface="Wingdings" pitchFamily="2" charset="2"/>
              <a:buChar char="v"/>
            </a:pPr>
            <a:r>
              <a:rPr lang="en-GB" altLang="en-US" sz="2600" dirty="0"/>
              <a:t>how much do you use these top strengths in your work – it may be worth charting on the weekly record</a:t>
            </a:r>
          </a:p>
          <a:p>
            <a:pPr marL="436696" indent="-436696">
              <a:buSzTx/>
              <a:buFont typeface="Wingdings" pitchFamily="2" charset="2"/>
              <a:buChar char="v"/>
            </a:pPr>
            <a:r>
              <a:rPr lang="en-GB" altLang="en-US" sz="2700" dirty="0"/>
              <a:t>how could you increase your use of these strengths in your working life – job crafting &amp; job selection?</a:t>
            </a:r>
          </a:p>
        </p:txBody>
      </p:sp>
      <p:sp>
        <p:nvSpPr>
          <p:cNvPr id="226309" name="Line 5">
            <a:extLst>
              <a:ext uri="{FF2B5EF4-FFF2-40B4-BE49-F238E27FC236}">
                <a16:creationId xmlns:a16="http://schemas.microsoft.com/office/drawing/2014/main" id="{065A9354-F8F8-9E44-9369-FD7BB30B174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018" y="5373216"/>
            <a:ext cx="7705963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310" name="Text Box 6">
            <a:extLst>
              <a:ext uri="{FF2B5EF4-FFF2-40B4-BE49-F238E27FC236}">
                <a16:creationId xmlns:a16="http://schemas.microsoft.com/office/drawing/2014/main" id="{46F3DD2A-2924-D641-9112-9FD58F5AC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26" y="5518043"/>
            <a:ext cx="88166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/>
              <a:t>Schutte, N. S. and J. M. </a:t>
            </a:r>
            <a:r>
              <a:rPr lang="en-GB" sz="1600" dirty="0" err="1"/>
              <a:t>Malouff</a:t>
            </a:r>
            <a:r>
              <a:rPr lang="en-GB" sz="1600" dirty="0"/>
              <a:t> (2019). </a:t>
            </a:r>
            <a:r>
              <a:rPr lang="en-GB" sz="1600" i="1" dirty="0"/>
              <a:t>"The Impact of Signature Character Strengths Interventions: A Meta-analysis.” </a:t>
            </a:r>
            <a:r>
              <a:rPr lang="en-GB" sz="1600" dirty="0"/>
              <a:t> </a:t>
            </a:r>
            <a:r>
              <a:rPr lang="en-GB" sz="1600" u="sng" dirty="0"/>
              <a:t>Journal of Happiness Studies</a:t>
            </a:r>
            <a:r>
              <a:rPr lang="en-GB" sz="1600" dirty="0"/>
              <a:t>  20(4): 1179-1196.</a:t>
            </a:r>
          </a:p>
          <a:p>
            <a:pPr algn="ctr">
              <a:spcBef>
                <a:spcPct val="50000"/>
              </a:spcBef>
            </a:pPr>
            <a:r>
              <a:rPr lang="en-GB" sz="1600" dirty="0" err="1"/>
              <a:t>Ghielen</a:t>
            </a:r>
            <a:r>
              <a:rPr lang="en-GB" sz="1600" dirty="0"/>
              <a:t>, S. T. S., et al. (2018). </a:t>
            </a:r>
            <a:r>
              <a:rPr lang="en-GB" sz="1600" u="sng" dirty="0"/>
              <a:t>The </a:t>
            </a:r>
            <a:r>
              <a:rPr lang="en-GB" sz="1600" u="sng" dirty="0" err="1"/>
              <a:t>Journa</a:t>
            </a:r>
            <a:r>
              <a:rPr lang="en-GB" sz="1600" i="1" dirty="0" err="1"/>
              <a:t>"Promoting</a:t>
            </a:r>
            <a:r>
              <a:rPr lang="en-GB" sz="1600" i="1" dirty="0"/>
              <a:t> positive outcomes through strengths interventions: A literature </a:t>
            </a:r>
            <a:r>
              <a:rPr lang="en-GB" sz="1600" i="1" dirty="0" err="1"/>
              <a:t>review.”</a:t>
            </a:r>
            <a:r>
              <a:rPr lang="en-GB" sz="1600" u="sng" dirty="0" err="1"/>
              <a:t>l</a:t>
            </a:r>
            <a:r>
              <a:rPr lang="en-GB" sz="1600" u="sng" dirty="0"/>
              <a:t> of Positive Psychology</a:t>
            </a:r>
            <a:r>
              <a:rPr lang="en-GB" sz="1600" dirty="0"/>
              <a:t>  13(6): 573-585.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1008A-52A5-EC40-92B4-0233414D0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78" y="2337131"/>
            <a:ext cx="2552807" cy="14519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5E2A53-7591-774D-A3A7-20C51C79B32B}"/>
              </a:ext>
            </a:extLst>
          </p:cNvPr>
          <p:cNvSpPr txBox="1"/>
          <p:nvPr/>
        </p:nvSpPr>
        <p:spPr>
          <a:xfrm>
            <a:off x="538719" y="4139788"/>
            <a:ext cx="237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/>
              <a:t>www.viacharacter.org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1987607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52513"/>
            <a:ext cx="9036496" cy="5472112"/>
          </a:xfrm>
        </p:spPr>
        <p:txBody>
          <a:bodyPr lIns="92075" tIns="46038" rIns="92075" bIns="46038"/>
          <a:lstStyle/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>
                <a:effectLst/>
              </a:rPr>
              <a:t>Ericsson, K. A. (2017). </a:t>
            </a:r>
            <a:r>
              <a:rPr lang="en-GB" sz="1600" i="1" dirty="0">
                <a:effectLst/>
              </a:rPr>
              <a:t>"Expertise and individual differences: the search for the structure and acquisition of experts' superior performance.”  </a:t>
            </a:r>
            <a:r>
              <a:rPr lang="en-GB" sz="1600" dirty="0">
                <a:effectLst/>
              </a:rPr>
              <a:t>Wiley </a:t>
            </a:r>
            <a:r>
              <a:rPr lang="en-GB" sz="1600" dirty="0" err="1">
                <a:effectLst/>
              </a:rPr>
              <a:t>Interdiscip</a:t>
            </a:r>
            <a:r>
              <a:rPr lang="en-GB" sz="1600" dirty="0">
                <a:effectLst/>
              </a:rPr>
              <a:t> Rev </a:t>
            </a:r>
            <a:r>
              <a:rPr lang="en-GB" sz="1600" dirty="0" err="1">
                <a:effectLst/>
              </a:rPr>
              <a:t>Cogn</a:t>
            </a:r>
            <a:r>
              <a:rPr lang="en-GB" sz="1600" dirty="0">
                <a:effectLst/>
              </a:rPr>
              <a:t> Sci 8(1-2).</a:t>
            </a:r>
            <a:endParaRPr lang="en-US" sz="1600" dirty="0"/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US" sz="1600" dirty="0"/>
              <a:t>Ericsson, K. A. (2015). </a:t>
            </a:r>
            <a:r>
              <a:rPr lang="en-US" sz="1600" i="1" dirty="0"/>
              <a:t>"Acquisition and maintenance of medical expertise: a perspective from the expert-performance approach with deliberate practice." </a:t>
            </a:r>
            <a:r>
              <a:rPr lang="en-US" sz="1600" dirty="0" err="1"/>
              <a:t>Acad</a:t>
            </a:r>
            <a:r>
              <a:rPr lang="en-US" sz="1600" dirty="0"/>
              <a:t> Med 90(11): 1471-1486.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US" sz="1600" dirty="0"/>
              <a:t>Hashimoto, D. A., et al. (2015). </a:t>
            </a:r>
            <a:r>
              <a:rPr lang="en-US" sz="1600" i="1" dirty="0"/>
              <a:t>"Deliberate practice enhances quality of laparoscopic surgical performance in a randomized controlled trial: from arrested development to expert performance."  </a:t>
            </a:r>
            <a:r>
              <a:rPr lang="en-US" sz="1600" dirty="0" err="1"/>
              <a:t>Surg</a:t>
            </a:r>
            <a:r>
              <a:rPr lang="en-US" sz="1600" dirty="0"/>
              <a:t> </a:t>
            </a:r>
            <a:r>
              <a:rPr lang="en-US" sz="1600" dirty="0" err="1"/>
              <a:t>Endosc</a:t>
            </a:r>
            <a:r>
              <a:rPr lang="en-US" sz="1600" dirty="0"/>
              <a:t> 29(11): 3154-3162.</a:t>
            </a:r>
            <a:endParaRPr lang="en-GB" sz="1600" dirty="0"/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  (2013)  </a:t>
            </a:r>
            <a:r>
              <a:rPr lang="en-GB" sz="1600" i="1" dirty="0"/>
              <a:t>“The science of excellence meets psychotherapy.”                     </a:t>
            </a:r>
            <a:r>
              <a:rPr lang="en-GB" sz="1600" dirty="0"/>
              <a:t>lecture at </a:t>
            </a:r>
            <a:r>
              <a:rPr lang="en-GB" sz="1600" i="1" dirty="0"/>
              <a:t>“Achieving clinical excellence conference” </a:t>
            </a:r>
            <a:r>
              <a:rPr lang="en-GB" sz="1600" dirty="0"/>
              <a:t>, May 17</a:t>
            </a:r>
            <a:r>
              <a:rPr lang="en-GB" sz="1600" baseline="30000" dirty="0"/>
              <a:t>th</a:t>
            </a:r>
            <a:r>
              <a:rPr lang="en-GB" sz="1600" dirty="0"/>
              <a:t>, Amsterdam.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A., K. </a:t>
            </a:r>
            <a:r>
              <a:rPr lang="en-GB" sz="1600" dirty="0" err="1"/>
              <a:t>Nandagopal</a:t>
            </a:r>
            <a:r>
              <a:rPr lang="en-GB" sz="1600" dirty="0"/>
              <a:t>, et al. (2009). </a:t>
            </a:r>
            <a:r>
              <a:rPr lang="en-GB" sz="1600" i="1" dirty="0"/>
              <a:t>"Toward a science of exceptional achievement: Attaining superior performance through deliberate practice."</a:t>
            </a:r>
            <a:r>
              <a:rPr lang="en-GB" sz="1600" dirty="0"/>
              <a:t>  Ann N Y </a:t>
            </a:r>
            <a:r>
              <a:rPr lang="en-GB" sz="1600" dirty="0" err="1"/>
              <a:t>Acad</a:t>
            </a:r>
            <a:r>
              <a:rPr lang="en-GB" sz="1600" dirty="0"/>
              <a:t> Sci 1172:199-217. 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 (2008). </a:t>
            </a:r>
            <a:r>
              <a:rPr lang="en-GB" sz="1600" i="1" dirty="0"/>
              <a:t>"Deliberate practice and acquisition of expert performance: A general overview."</a:t>
            </a:r>
            <a:r>
              <a:rPr lang="en-GB" sz="1600" dirty="0"/>
              <a:t>  </a:t>
            </a:r>
            <a:r>
              <a:rPr lang="en-GB" sz="1600" dirty="0" err="1"/>
              <a:t>Acad</a:t>
            </a:r>
            <a:r>
              <a:rPr lang="en-GB" sz="1600" dirty="0"/>
              <a:t> </a:t>
            </a:r>
            <a:r>
              <a:rPr lang="en-GB" sz="1600" dirty="0" err="1"/>
              <a:t>Emerg</a:t>
            </a:r>
            <a:r>
              <a:rPr lang="en-GB" sz="1600" dirty="0"/>
              <a:t> Med 15(11): 988-994.  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A., J. t. Whyte, et al. (2007). </a:t>
            </a:r>
            <a:r>
              <a:rPr lang="en-GB" sz="1600" i="1" dirty="0"/>
              <a:t>"Expert performance in nursing: Reviewing research on expertise in nursing within the framework of the expert-performance approach.“  </a:t>
            </a:r>
            <a:r>
              <a:rPr lang="fr-FR" sz="1600" dirty="0"/>
              <a:t>ANS </a:t>
            </a:r>
            <a:r>
              <a:rPr lang="fr-FR" sz="1600" dirty="0" err="1"/>
              <a:t>Adv</a:t>
            </a:r>
            <a:r>
              <a:rPr lang="fr-FR" sz="1600" dirty="0"/>
              <a:t> </a:t>
            </a:r>
            <a:r>
              <a:rPr lang="fr-FR" sz="1600" dirty="0" err="1"/>
              <a:t>Nurs</a:t>
            </a:r>
            <a:r>
              <a:rPr lang="fr-FR" sz="1600" dirty="0"/>
              <a:t> </a:t>
            </a:r>
            <a:r>
              <a:rPr lang="fr-FR" sz="1600" dirty="0" err="1"/>
              <a:t>Sci</a:t>
            </a:r>
            <a:r>
              <a:rPr lang="fr-FR" sz="1600" dirty="0"/>
              <a:t> 30(1): E58-71.</a:t>
            </a:r>
            <a:endParaRPr lang="en-GB" sz="1600" i="1" dirty="0"/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A., M. J. </a:t>
            </a:r>
            <a:r>
              <a:rPr lang="en-GB" sz="1600" dirty="0" err="1"/>
              <a:t>Prietula</a:t>
            </a:r>
            <a:r>
              <a:rPr lang="en-GB" sz="1600" dirty="0"/>
              <a:t>, et al. (2007). </a:t>
            </a:r>
            <a:r>
              <a:rPr lang="en-GB" sz="1600" i="1" dirty="0"/>
              <a:t>"The making of an expert."</a:t>
            </a:r>
            <a:r>
              <a:rPr lang="en-GB" sz="1600" dirty="0"/>
              <a:t>  </a:t>
            </a:r>
            <a:r>
              <a:rPr lang="en-GB" sz="1600" dirty="0" err="1"/>
              <a:t>Harv</a:t>
            </a:r>
            <a:r>
              <a:rPr lang="en-GB" sz="1600" dirty="0"/>
              <a:t> Bus Rev 85(7-8): 114-121, 193.</a:t>
            </a:r>
          </a:p>
          <a:p>
            <a:pPr eaLnBrk="1" hangingPunct="1">
              <a:buClr>
                <a:srgbClr val="FFCC00"/>
              </a:buClr>
              <a:buSzPct val="110000"/>
              <a:buFont typeface="Wingdings" pitchFamily="2" charset="2"/>
              <a:buChar char="³"/>
              <a:defRPr/>
            </a:pPr>
            <a:r>
              <a:rPr lang="en-GB" sz="1600" dirty="0"/>
              <a:t>Ericsson, K. A. (2007). </a:t>
            </a:r>
            <a:r>
              <a:rPr lang="en-GB" sz="1600" i="1" dirty="0"/>
              <a:t>"An expert-performance perspective of research on medical expertise: The study of clinical performance."</a:t>
            </a:r>
            <a:r>
              <a:rPr lang="en-GB" sz="1600" dirty="0"/>
              <a:t>   Med </a:t>
            </a:r>
            <a:r>
              <a:rPr lang="en-GB" sz="1600" dirty="0" err="1"/>
              <a:t>Educ</a:t>
            </a:r>
            <a:r>
              <a:rPr lang="en-GB" sz="1600" dirty="0"/>
              <a:t> 41(12): 1124-1130.</a:t>
            </a:r>
          </a:p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Char char="³"/>
              <a:defRPr/>
            </a:pPr>
            <a:endParaRPr lang="en-GB" sz="1800" dirty="0"/>
          </a:p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Char char="³"/>
              <a:defRPr/>
            </a:pPr>
            <a:endParaRPr lang="en-GB" sz="1800" dirty="0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784225" y="6669088"/>
            <a:ext cx="7532688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3" y="116632"/>
            <a:ext cx="680203" cy="692696"/>
          </a:xfrm>
          <a:prstGeom prst="rect">
            <a:avLst/>
          </a:prstGeom>
        </p:spPr>
      </p:pic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30175"/>
            <a:ext cx="8612188" cy="850900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4000" dirty="0" err="1"/>
              <a:t>ericsson</a:t>
            </a:r>
            <a:r>
              <a:rPr lang="en-US" sz="4000" dirty="0"/>
              <a:t> &amp; achieving excellence</a:t>
            </a:r>
          </a:p>
        </p:txBody>
      </p:sp>
    </p:spTree>
    <p:extLst>
      <p:ext uri="{BB962C8B-B14F-4D97-AF65-F5344CB8AC3E}">
        <p14:creationId xmlns:p14="http://schemas.microsoft.com/office/powerpoint/2010/main" val="12521452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Line 6"/>
          <p:cNvSpPr>
            <a:spLocks noChangeShapeType="1"/>
          </p:cNvSpPr>
          <p:nvPr/>
        </p:nvSpPr>
        <p:spPr bwMode="auto">
          <a:xfrm>
            <a:off x="539751" y="6092825"/>
            <a:ext cx="7991475" cy="0"/>
          </a:xfrm>
          <a:prstGeom prst="line">
            <a:avLst/>
          </a:prstGeom>
          <a:noFill/>
          <a:ln w="412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41276" y="6165851"/>
            <a:ext cx="8410836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" dirty="0">
                <a:cs typeface="+mn-cs"/>
              </a:rPr>
              <a:t>Ericsson K. Anders.  (2013).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"The science of human excellence meets psychotherapy.”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lecture at </a:t>
            </a:r>
            <a:r>
              <a:rPr lang="en-GB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“Achieving clinical excellence conference.” 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May 17</a:t>
            </a:r>
            <a:r>
              <a:rPr lang="en-GB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Amsterdam. 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006477"/>
            <a:ext cx="85820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680203" cy="692696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8112" y="-17463"/>
            <a:ext cx="8114288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/>
              <a:t>experience &amp; variety of outcomes</a:t>
            </a:r>
          </a:p>
        </p:txBody>
      </p:sp>
    </p:spTree>
    <p:extLst>
      <p:ext uri="{BB962C8B-B14F-4D97-AF65-F5344CB8AC3E}">
        <p14:creationId xmlns:p14="http://schemas.microsoft.com/office/powerpoint/2010/main" val="317470517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5896" y="1052736"/>
            <a:ext cx="5436096" cy="5532195"/>
          </a:xfrm>
        </p:spPr>
        <p:txBody>
          <a:bodyPr/>
          <a:lstStyle/>
          <a:p>
            <a:pPr marL="514350" indent="-514350">
              <a:buSzPct val="90000"/>
              <a:buFont typeface="+mj-lt"/>
              <a:buAutoNum type="arabicPeriod"/>
            </a:pPr>
            <a:r>
              <a:rPr lang="en-US" sz="2800" i="1" spc="-50" dirty="0"/>
              <a:t>values, self-determination</a:t>
            </a: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2"/>
            </a:pPr>
            <a:r>
              <a:rPr lang="en-US" sz="2800" i="1" dirty="0"/>
              <a:t>mindset, exercise &amp; sleep</a:t>
            </a: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3"/>
            </a:pPr>
            <a:r>
              <a:rPr lang="en-US" sz="2800" i="1" dirty="0"/>
              <a:t>willpower, diet, dependencies</a:t>
            </a:r>
          </a:p>
          <a:p>
            <a:pPr marL="0" indent="0">
              <a:buSzPct val="90000"/>
              <a:buNone/>
            </a:pP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4"/>
            </a:pPr>
            <a:r>
              <a:rPr lang="en-US" sz="2800" i="1" spc="-50" dirty="0" err="1"/>
              <a:t>mindbus</a:t>
            </a:r>
            <a:r>
              <a:rPr lang="en-US" sz="2800" i="1" spc="-50" dirty="0"/>
              <a:t> &amp; coping responses</a:t>
            </a:r>
          </a:p>
          <a:p>
            <a:pPr marL="0" indent="0">
              <a:buSzPct val="90000"/>
              <a:buNone/>
            </a:pP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5"/>
            </a:pPr>
            <a:r>
              <a:rPr lang="en-US" sz="2800" i="1" dirty="0"/>
              <a:t>savouring &amp; gratitude</a:t>
            </a:r>
          </a:p>
          <a:p>
            <a:pPr marL="0" indent="0">
              <a:buSzPct val="90000"/>
              <a:buNone/>
            </a:pP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6"/>
            </a:pPr>
            <a:r>
              <a:rPr lang="en-US" sz="2800" i="1" dirty="0"/>
              <a:t>work, strengths, expertise</a:t>
            </a:r>
          </a:p>
          <a:p>
            <a:pPr marL="0" indent="0">
              <a:buSzPct val="90000"/>
              <a:buNone/>
            </a:pP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7"/>
            </a:pPr>
            <a:r>
              <a:rPr lang="en-US" sz="2800" i="1" spc="-50" dirty="0"/>
              <a:t>roles, </a:t>
            </a:r>
            <a:r>
              <a:rPr lang="en-US" sz="2800" i="1" spc="-50" dirty="0" err="1"/>
              <a:t>dunbar</a:t>
            </a:r>
            <a:r>
              <a:rPr lang="en-US" sz="2800" i="1" spc="-50" dirty="0"/>
              <a:t>, needs, dyads </a:t>
            </a:r>
          </a:p>
          <a:p>
            <a:pPr marL="0" indent="0">
              <a:buSzPct val="90000"/>
              <a:buNone/>
            </a:pPr>
            <a:endParaRPr lang="en-US" sz="200" i="1" dirty="0"/>
          </a:p>
          <a:p>
            <a:pPr marL="514350" indent="-514350">
              <a:buSzPct val="90000"/>
              <a:buFont typeface="+mj-lt"/>
              <a:buAutoNum type="arabicPeriod" startAt="8"/>
            </a:pPr>
            <a:r>
              <a:rPr lang="en-US" sz="2800" i="1" spc="-50" dirty="0"/>
              <a:t>nourishing, conflict, wisdom</a:t>
            </a:r>
          </a:p>
          <a:p>
            <a:pPr marL="0" indent="0">
              <a:buSzPct val="90000"/>
              <a:buNone/>
            </a:pPr>
            <a:endParaRPr lang="en-US" sz="200" i="1" spc="-50" dirty="0"/>
          </a:p>
          <a:p>
            <a:pPr marL="514350" indent="-514350">
              <a:buSzPct val="90000"/>
              <a:buFont typeface="+mj-lt"/>
              <a:buAutoNum type="arabicPeriod" startAt="9"/>
            </a:pPr>
            <a:r>
              <a:rPr lang="en-US" sz="2800" i="1" spc="-50" dirty="0"/>
              <a:t>groups, weak ties, resonance</a:t>
            </a:r>
          </a:p>
          <a:p>
            <a:pPr marL="0" indent="0">
              <a:buSzPct val="90000"/>
              <a:buNone/>
            </a:pPr>
            <a:endParaRPr lang="en-US" sz="200" i="1" spc="-50" dirty="0"/>
          </a:p>
          <a:p>
            <a:pPr marL="514350" indent="-514350">
              <a:buSzPct val="90000"/>
              <a:buFont typeface="+mj-lt"/>
              <a:buAutoNum type="arabicPeriod" startAt="10"/>
            </a:pPr>
            <a:r>
              <a:rPr lang="en-US" sz="2800" i="1" spc="-50" dirty="0"/>
              <a:t>review &amp; stepping forward</a:t>
            </a:r>
          </a:p>
          <a:p>
            <a:pPr marL="514350" indent="-514350">
              <a:buSzPct val="90000"/>
              <a:buFont typeface="+mj-lt"/>
              <a:buAutoNum type="arabicPeriod" startAt="10"/>
            </a:pPr>
            <a:endParaRPr lang="en-US" sz="2800" i="1" spc="-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02" y="1368152"/>
            <a:ext cx="3162678" cy="4653136"/>
          </a:xfrm>
          <a:prstGeom prst="rect">
            <a:avLst/>
          </a:prstGeom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152190" y="6741368"/>
            <a:ext cx="6839868" cy="0"/>
          </a:xfrm>
          <a:prstGeom prst="line">
            <a:avLst/>
          </a:prstGeom>
          <a:noFill/>
          <a:ln w="47625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260648"/>
            <a:ext cx="8497192" cy="710952"/>
          </a:xfrm>
        </p:spPr>
        <p:txBody>
          <a:bodyPr lIns="92075" tIns="46037" rIns="92075" bIns="46037" anchor="b"/>
          <a:lstStyle/>
          <a:p>
            <a:pPr algn="ctr" eaLnBrk="1" hangingPunct="1">
              <a:defRPr/>
            </a:pPr>
            <a:r>
              <a:rPr lang="en-US" sz="4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course outline/our journey </a:t>
            </a:r>
          </a:p>
        </p:txBody>
      </p:sp>
    </p:spTree>
    <p:extLst>
      <p:ext uri="{BB962C8B-B14F-4D97-AF65-F5344CB8AC3E}">
        <p14:creationId xmlns:p14="http://schemas.microsoft.com/office/powerpoint/2010/main" val="12980473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ompass">
  <a:themeElements>
    <a:clrScheme name="Custom 4">
      <a:dk1>
        <a:srgbClr val="526133"/>
      </a:dk1>
      <a:lt1>
        <a:srgbClr val="FFFFFF"/>
      </a:lt1>
      <a:dk2>
        <a:srgbClr val="4E5D31"/>
      </a:dk2>
      <a:lt2>
        <a:srgbClr val="FFFFCC"/>
      </a:lt2>
      <a:accent1>
        <a:srgbClr val="F1CD50"/>
      </a:accent1>
      <a:accent2>
        <a:srgbClr val="A1C607"/>
      </a:accent2>
      <a:accent3>
        <a:srgbClr val="B2B6AD"/>
      </a:accent3>
      <a:accent4>
        <a:srgbClr val="DADADA"/>
      </a:accent4>
      <a:accent5>
        <a:srgbClr val="CAE2AA"/>
      </a:accent5>
      <a:accent6>
        <a:srgbClr val="95C422"/>
      </a:accent6>
      <a:hlink>
        <a:srgbClr val="FFCC00"/>
      </a:hlink>
      <a:folHlink>
        <a:srgbClr val="CCCC00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19476</TotalTime>
  <Words>2400</Words>
  <Application>Microsoft Macintosh PowerPoint</Application>
  <PresentationFormat>On-screen Show (4:3)</PresentationFormat>
  <Paragraphs>225</Paragraphs>
  <Slides>30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CG Omega</vt:lpstr>
      <vt:lpstr>Tahoma</vt:lpstr>
      <vt:lpstr>Times New Roman</vt:lpstr>
      <vt:lpstr>Wingdings</vt:lpstr>
      <vt:lpstr>Wingdings 2</vt:lpstr>
      <vt:lpstr>ZapfDingbatsITC</vt:lpstr>
      <vt:lpstr>Compass</vt:lpstr>
      <vt:lpstr>Lotus SmartPics Image</vt:lpstr>
      <vt:lpstr>session 7 – key points</vt:lpstr>
      <vt:lpstr>course outline/our journey </vt:lpstr>
      <vt:lpstr>general orientation </vt:lpstr>
      <vt:lpstr>work &amp; s-dt needs satisfaction</vt:lpstr>
      <vt:lpstr>work-life balance?</vt:lpstr>
      <vt:lpstr>use of via (signature) strengths in job selection and job crafting</vt:lpstr>
      <vt:lpstr>ericsson &amp; achieving excellence</vt:lpstr>
      <vt:lpstr>experience &amp; variety of outcomes</vt:lpstr>
      <vt:lpstr>course outline/our journey </vt:lpstr>
      <vt:lpstr>session 7 – key points</vt:lpstr>
      <vt:lpstr>PowerPoint Presentation</vt:lpstr>
      <vt:lpstr>the importance of personality</vt:lpstr>
      <vt:lpstr>session 7 – key points</vt:lpstr>
      <vt:lpstr>activity: how are we doing? </vt:lpstr>
      <vt:lpstr>session 7 – key points</vt:lpstr>
      <vt:lpstr>personal social networks</vt:lpstr>
      <vt:lpstr>support clique/closest relationships</vt:lpstr>
      <vt:lpstr>closeness varies by network layer</vt:lpstr>
      <vt:lpstr>sympathy group/good relationships</vt:lpstr>
      <vt:lpstr>how spend our social time budget?</vt:lpstr>
      <vt:lpstr>activity: identifying relationships</vt:lpstr>
      <vt:lpstr>session 7 – key points</vt:lpstr>
      <vt:lpstr>three (+one) key psychological needs</vt:lpstr>
      <vt:lpstr>session 7 – key points</vt:lpstr>
      <vt:lpstr>helpful communication central too</vt:lpstr>
      <vt:lpstr>meeting deeply</vt:lpstr>
      <vt:lpstr>session 7 – key points</vt:lpstr>
      <vt:lpstr>affinity groups &amp; active networks</vt:lpstr>
      <vt:lpstr>metaphors &amp; mechanisms</vt:lpstr>
      <vt:lpstr>activity 4: social time budget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experience as a client important for being an effective cognitive therapist?</dc:title>
  <dc:creator>James Hawkins.</dc:creator>
  <cp:lastModifiedBy>James Hawkins</cp:lastModifiedBy>
  <cp:revision>982</cp:revision>
  <cp:lastPrinted>2019-05-13T16:48:23Z</cp:lastPrinted>
  <dcterms:created xsi:type="dcterms:W3CDTF">2003-01-22T11:21:49Z</dcterms:created>
  <dcterms:modified xsi:type="dcterms:W3CDTF">2019-06-12T05:08:47Z</dcterms:modified>
</cp:coreProperties>
</file>