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6"/>
  </p:notesMasterIdLst>
  <p:handoutMasterIdLst>
    <p:handoutMasterId r:id="rId7"/>
  </p:handoutMasterIdLst>
  <p:sldIdLst>
    <p:sldId id="639" r:id="rId2"/>
    <p:sldId id="643" r:id="rId3"/>
    <p:sldId id="640" r:id="rId4"/>
    <p:sldId id="641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81" d="100"/>
          <a:sy n="81" d="100"/>
        </p:scale>
        <p:origin x="-3616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548680" y="4139952"/>
            <a:ext cx="57606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i="1" dirty="0" smtClean="0"/>
              <a:t>of the 22 similarities the researchers looked at, 6 were shared across all three network layers studied </a:t>
            </a:r>
            <a:r>
              <a:rPr lang="mr-IN" sz="1400" i="1" dirty="0" smtClean="0"/>
              <a:t>…</a:t>
            </a:r>
            <a:r>
              <a:rPr lang="en-GB" sz="1400" i="1" dirty="0" smtClean="0"/>
              <a:t> and 6 seemed particularly significant in distinguishing between inner layers with higher emotional closeness &amp; outer layers with less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04664" y="7812360"/>
            <a:ext cx="604867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i="1" dirty="0" smtClean="0"/>
              <a:t>see too the linked handouts “cooperative behaviour cascades” &amp; “be the change you want to see in the world” </a:t>
            </a:r>
            <a:r>
              <a:rPr lang="mr-IN" sz="1400" i="1" dirty="0" smtClean="0"/>
              <a:t>–</a:t>
            </a:r>
            <a:r>
              <a:rPr lang="en-GB" sz="1400" i="1" dirty="0" smtClean="0"/>
              <a:t> choose friends wisely (values, personalities, interests); birds of a feather not only flock together, our feather colours (how we think &amp; behave) </a:t>
            </a:r>
            <a:r>
              <a:rPr lang="en-GB" sz="1400" i="1" dirty="0"/>
              <a:t>are also changed </a:t>
            </a:r>
            <a:r>
              <a:rPr lang="en-GB" sz="1400" i="1" dirty="0" smtClean="0"/>
              <a:t>by </a:t>
            </a:r>
            <a:r>
              <a:rPr lang="en-GB" sz="1400" i="1" dirty="0" smtClean="0"/>
              <a:t>those we choose to spend time with</a:t>
            </a:r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-27384"/>
            <a:ext cx="6156176" cy="208823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800" dirty="0" smtClean="0">
                <a:latin typeface="Tahoma" charset="0"/>
              </a:rPr>
              <a:t>6 factors usually shared across all 3 personal network layers surveyed</a:t>
            </a:r>
            <a:endParaRPr lang="en-US" sz="3800" dirty="0">
              <a:latin typeface="Tahoma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99592" y="6741368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902" y="152636"/>
            <a:ext cx="2623586" cy="17281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032" y="3088699"/>
            <a:ext cx="846043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the same language/dialect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sexual orientation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ethnic group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generation/similar age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 class/socioeconomic status</a:t>
            </a:r>
          </a:p>
          <a:p>
            <a:pPr>
              <a:buClr>
                <a:schemeClr val="accent1"/>
              </a:buClr>
              <a:buSzPct val="115000"/>
            </a:pPr>
            <a:endParaRPr lang="en-US" sz="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 level of intelligence/education</a:t>
            </a:r>
            <a:endParaRPr lang="en-US" sz="32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042845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these 6 commonly shared factors are predictable &amp; possibly a bit concerning</a:t>
            </a:r>
            <a:endParaRPr lang="en-US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0901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88640"/>
            <a:ext cx="6156176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800" dirty="0" smtClean="0">
                <a:latin typeface="Tahoma" charset="0"/>
              </a:rPr>
              <a:t>6 factors (plus contact frequency) most </a:t>
            </a:r>
            <a:r>
              <a:rPr lang="en-US" sz="3800" dirty="0" err="1" smtClean="0">
                <a:latin typeface="Tahoma" charset="0"/>
              </a:rPr>
              <a:t>distin</a:t>
            </a:r>
            <a:r>
              <a:rPr lang="en-US" sz="3800" dirty="0" smtClean="0">
                <a:latin typeface="Tahoma" charset="0"/>
              </a:rPr>
              <a:t>- -</a:t>
            </a:r>
            <a:r>
              <a:rPr lang="en-US" sz="3800" dirty="0" err="1" smtClean="0">
                <a:latin typeface="Tahoma" charset="0"/>
              </a:rPr>
              <a:t>guished</a:t>
            </a:r>
            <a:r>
              <a:rPr lang="en-US" sz="3800" dirty="0" smtClean="0">
                <a:latin typeface="Tahoma" charset="0"/>
              </a:rPr>
              <a:t> between layers</a:t>
            </a:r>
            <a:endParaRPr lang="en-US" sz="3800" dirty="0">
              <a:latin typeface="Tahoma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99592" y="6597352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902" y="188640"/>
            <a:ext cx="2623586" cy="17281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276872"/>
            <a:ext cx="896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5000"/>
            </a:pP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“the final model for emotional </a:t>
            </a: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loseness shows 6 variables plus layer make unique significant positive contributions”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96" y="4143851"/>
            <a:ext cx="433965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sense of humor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moral beliefs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hobbies/interests</a:t>
            </a:r>
            <a:endParaRPr lang="en-US" sz="32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968" y="4143851"/>
            <a:ext cx="485261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 personalities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taste in music</a:t>
            </a:r>
          </a:p>
          <a:p>
            <a:pPr>
              <a:buClr>
                <a:schemeClr val="accent1"/>
              </a:buClr>
              <a:buSzPct val="115000"/>
            </a:pPr>
            <a:endParaRPr lang="en-US" sz="10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SzPct val="115000"/>
              <a:buFont typeface="Wingdings" charset="2"/>
              <a:buChar char="ü"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from same area</a:t>
            </a:r>
            <a:endParaRPr lang="en-US" sz="32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09027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-27384"/>
            <a:ext cx="6300192" cy="144016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6 factor similarity tracks closeness</a:t>
            </a:r>
            <a:endParaRPr lang="en-US" sz="4000" dirty="0">
              <a:latin typeface="Tahoma" charset="0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51" y="1400616"/>
            <a:ext cx="7521155" cy="54374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4624"/>
            <a:ext cx="2623586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911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188640"/>
            <a:ext cx="6408712" cy="1944216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maybe these are useful indicators for potential future friendships?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930559" y="6741368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296652"/>
            <a:ext cx="2623586" cy="17281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5037" y="242088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5000"/>
            </a:pPr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 factors usually shared across all 3 network layers surveyed: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language/dialect, sexual orientation, ethnic group, generation/age, class/socioeconomic status, intelligence/education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5037" y="450912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5000"/>
            </a:pPr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 factors (&amp; contact frequency) distinguishing most between more or less emotional closeness: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 sense of humor, moral beliefs, hobbies/interests, personalities, taste in music, location   </a:t>
            </a:r>
          </a:p>
        </p:txBody>
      </p:sp>
    </p:spTree>
    <p:extLst>
      <p:ext uri="{BB962C8B-B14F-4D97-AF65-F5344CB8AC3E}">
        <p14:creationId xmlns:p14="http://schemas.microsoft.com/office/powerpoint/2010/main" val="12976164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14602</TotalTime>
  <Words>182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Compass</vt:lpstr>
      <vt:lpstr>6 factors usually shared across all 3 personal network layers surveyed</vt:lpstr>
      <vt:lpstr>6 factors (plus contact frequency) most distin- -guished between layers</vt:lpstr>
      <vt:lpstr>6 factor similarity tracks closeness</vt:lpstr>
      <vt:lpstr>maybe these are useful indicators for potential future friendships?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723</cp:revision>
  <cp:lastPrinted>2017-03-26T08:49:46Z</cp:lastPrinted>
  <dcterms:created xsi:type="dcterms:W3CDTF">2003-01-22T11:21:49Z</dcterms:created>
  <dcterms:modified xsi:type="dcterms:W3CDTF">2017-03-26T08:51:05Z</dcterms:modified>
</cp:coreProperties>
</file>