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handoutMasterIdLst>
    <p:handoutMasterId r:id="rId5"/>
  </p:handoutMasterIdLst>
  <p:sldIdLst>
    <p:sldId id="626" r:id="rId2"/>
    <p:sldId id="628" r:id="rId3"/>
  </p:sldIdLst>
  <p:sldSz cx="9906000" cy="6858000" type="A4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FFCC00"/>
    <a:srgbClr val="969696"/>
    <a:srgbClr val="3399FF"/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456" y="-112"/>
      </p:cViewPr>
      <p:guideLst>
        <p:guide orient="horz" pos="2160"/>
        <p:guide pos="3120"/>
      </p:guideLst>
    </p:cSldViewPr>
  </p:slide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6712" y="4211960"/>
            <a:ext cx="51125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i</a:t>
            </a:r>
            <a:r>
              <a:rPr lang="en-US" sz="1100" i="1" dirty="0" smtClean="0"/>
              <a:t>n a study of 295 women in the UK &amp; Belgium, using a 1-10 emotional closeness scale, average score for the support clique was a little less than 7, while for the rest of the sympathy group it was about 5½ </a:t>
            </a:r>
            <a:endParaRPr lang="en-US" sz="11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476672" y="8244408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 smtClean="0"/>
              <a:t>the full active social network </a:t>
            </a:r>
            <a:r>
              <a:rPr lang="mr-IN" sz="1100" i="1" dirty="0" smtClean="0"/>
              <a:t>–</a:t>
            </a:r>
            <a:r>
              <a:rPr lang="en-US" sz="1100" i="1" dirty="0" smtClean="0"/>
              <a:t> all those with whom one has a ‘personalized’ relationship &amp; wants to maintain some contact with </a:t>
            </a:r>
            <a:r>
              <a:rPr lang="mr-IN" sz="1100" i="1" dirty="0" smtClean="0"/>
              <a:t>–</a:t>
            </a:r>
            <a:r>
              <a:rPr lang="en-US" sz="1100" i="1" dirty="0" smtClean="0"/>
              <a:t> tends to serve a more ‘contacts’ &amp; ‘information source’ function, although ‘social identity theory’ highlights group membership can provide important identity benefits too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166647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A7E701F-A92E-40A4-A34F-E6BB03AFC2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2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909440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61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1768476"/>
            <a:ext cx="84201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861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30200" y="6248400"/>
            <a:ext cx="24765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4765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919785A-2F85-41A0-89A1-04898DFD19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650602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12493-A22B-4EA1-9D96-6A6CB788BA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502223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6121" y="228601"/>
            <a:ext cx="2313119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6761" y="228601"/>
            <a:ext cx="6774260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CD3EC-4590-4BA8-8C63-24C237B12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568048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761" y="228600"/>
            <a:ext cx="9252479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6761" y="1600200"/>
            <a:ext cx="4543690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26761" y="3925889"/>
            <a:ext cx="4543690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5035550" y="1600200"/>
            <a:ext cx="4543690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4A112-4C98-458D-B188-C47FC1B108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350696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761" y="228600"/>
            <a:ext cx="9252479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6761" y="1600200"/>
            <a:ext cx="4543690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35550" y="1600200"/>
            <a:ext cx="4543690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35550" y="3925889"/>
            <a:ext cx="4543690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E8F52-FCD6-4DDA-B8A8-0DCA04255D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599152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33654-7D12-4773-8B22-B6B2D4751F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6198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1737F-3A87-4CED-AE2A-C25D40C08F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543967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6761" y="1600200"/>
            <a:ext cx="454369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54369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4ADB7-018F-4D26-B865-F557CB621C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982521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DE118-3393-4F5B-9ECB-C0C1C8DFE6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95120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7D3D-1893-4EA3-8FCF-4188F60A31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32977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D3F17-CC74-46B4-9262-FA19EC612F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922891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A3257-2213-4C30-9238-7BB91032A8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205693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47589-10A0-457B-A449-20DBDE0CEC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28808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909440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51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51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51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26761" y="228600"/>
            <a:ext cx="925247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51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6761" y="6245225"/>
            <a:ext cx="247994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47994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1C1F47D9-841C-4D57-92F4-9A39A81E59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51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26761" y="1600200"/>
            <a:ext cx="9252479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88640"/>
            <a:ext cx="9906000" cy="598388"/>
          </a:xfrm>
        </p:spPr>
        <p:txBody>
          <a:bodyPr/>
          <a:lstStyle/>
          <a:p>
            <a:pPr algn="ctr"/>
            <a:r>
              <a:rPr lang="en-US" sz="3800" dirty="0" smtClean="0">
                <a:solidFill>
                  <a:schemeClr val="accent4">
                    <a:lumMod val="1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sympathy group/good relationships</a:t>
            </a:r>
            <a:endParaRPr lang="en-US" sz="3800" dirty="0">
              <a:solidFill>
                <a:schemeClr val="accent4">
                  <a:lumMod val="10000"/>
                </a:schemeClr>
              </a:solidFill>
              <a:effectLst>
                <a:outerShdw dir="2700000" sx="0" sy="0" algn="tl" rotWithShape="0">
                  <a:srgbClr val="000000"/>
                </a:outerShdw>
              </a:effectLst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806098" y="908720"/>
            <a:ext cx="6293806" cy="5688632"/>
            <a:chOff x="380" y="3022"/>
            <a:chExt cx="11144" cy="10792"/>
          </a:xfrm>
        </p:grpSpPr>
        <p:sp>
          <p:nvSpPr>
            <p:cNvPr id="3" name="Oval 2"/>
            <p:cNvSpPr>
              <a:spLocks noChangeArrowheads="1"/>
            </p:cNvSpPr>
            <p:nvPr/>
          </p:nvSpPr>
          <p:spPr bwMode="auto">
            <a:xfrm>
              <a:off x="380" y="3022"/>
              <a:ext cx="11144" cy="10792"/>
            </a:xfrm>
            <a:prstGeom prst="ellipse">
              <a:avLst/>
            </a:prstGeom>
            <a:noFill/>
            <a:ln w="19050" cmpd="sng">
              <a:solidFill>
                <a:schemeClr val="accent1">
                  <a:lumMod val="50000"/>
                </a:schemeClr>
              </a:solidFill>
              <a:prstDash val="dot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4100" y="6746"/>
              <a:ext cx="3705" cy="3344"/>
            </a:xfrm>
            <a:prstGeom prst="ellipse">
              <a:avLst/>
            </a:prstGeom>
            <a:noFill/>
            <a:ln w="19050" cmpd="sng">
              <a:solidFill>
                <a:srgbClr val="3366FF"/>
              </a:solidFill>
              <a:prstDash val="dot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Sun 3"/>
            <p:cNvSpPr>
              <a:spLocks noChangeArrowheads="1"/>
            </p:cNvSpPr>
            <p:nvPr/>
          </p:nvSpPr>
          <p:spPr bwMode="auto">
            <a:xfrm>
              <a:off x="5719" y="8186"/>
              <a:ext cx="465" cy="463"/>
            </a:xfrm>
            <a:prstGeom prst="sun">
              <a:avLst>
                <a:gd name="adj" fmla="val 25000"/>
              </a:avLst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2"/>
            <p:cNvSpPr>
              <a:spLocks noChangeArrowheads="1"/>
            </p:cNvSpPr>
            <p:nvPr/>
          </p:nvSpPr>
          <p:spPr bwMode="auto">
            <a:xfrm>
              <a:off x="2865" y="5473"/>
              <a:ext cx="6173" cy="5890"/>
            </a:xfrm>
            <a:prstGeom prst="ellipse">
              <a:avLst/>
            </a:prstGeom>
            <a:noFill/>
            <a:ln w="28575" cmpd="sng">
              <a:solidFill>
                <a:srgbClr val="008000"/>
              </a:solidFill>
              <a:prstDash val="solid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2"/>
            <p:cNvSpPr>
              <a:spLocks noChangeArrowheads="1"/>
            </p:cNvSpPr>
            <p:nvPr/>
          </p:nvSpPr>
          <p:spPr bwMode="auto">
            <a:xfrm>
              <a:off x="1460" y="4152"/>
              <a:ext cx="8985" cy="8533"/>
            </a:xfrm>
            <a:prstGeom prst="ellipse">
              <a:avLst/>
            </a:prstGeom>
            <a:noFill/>
            <a:ln w="19050" cmpd="sng">
              <a:solidFill>
                <a:srgbClr val="FFCC00"/>
              </a:solidFill>
              <a:prstDash val="dot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624286" y="6741368"/>
            <a:ext cx="8657431" cy="0"/>
          </a:xfrm>
          <a:prstGeom prst="line">
            <a:avLst/>
          </a:prstGeom>
          <a:noFill/>
          <a:ln w="412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72480" y="1484784"/>
            <a:ext cx="36664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the ‘sympathy group’ are described as people who would be ‘devastated’ by the death of someone else in the group</a:t>
            </a:r>
            <a:endParaRPr lang="en-US" sz="1600" i="1" dirty="0">
              <a:solidFill>
                <a:srgbClr val="008000"/>
              </a:solidFill>
              <a:effectLst>
                <a:outerShdw dir="2700000" sx="0" sy="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1268760"/>
            <a:ext cx="48365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on average - including those in the ‘support clique’ - there are roughly 15 people in the ‘sympathy group’ </a:t>
            </a:r>
            <a:r>
              <a:rPr lang="mr-IN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–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 they are not so deeply close as those who are also in the ‘clique’ and they are probably seen about monthly rather than approximately weekly for the ‘clique’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222697" y="3861048"/>
            <a:ext cx="2496277" cy="1656184"/>
          </a:xfrm>
          <a:prstGeom prst="straightConnector1">
            <a:avLst/>
          </a:prstGeom>
          <a:ln w="28575" cmpd="sng">
            <a:solidFill>
              <a:schemeClr val="accent1">
                <a:lumMod val="50000"/>
              </a:schemeClr>
            </a:solidFill>
            <a:prstDash val="lg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52567" y="5445225"/>
            <a:ext cx="1638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0 </a:t>
            </a:r>
            <a:r>
              <a:rPr lang="en-GB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=</a:t>
            </a:r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</a:t>
            </a:r>
          </a:p>
          <a:p>
            <a:pPr algn="ctr"/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emotionally neutral</a:t>
            </a:r>
            <a:endParaRPr lang="en-US" sz="1600" i="1" dirty="0">
              <a:solidFill>
                <a:srgbClr val="000090"/>
              </a:solidFill>
              <a:effectLst>
                <a:outerShdw dir="2700000" sx="0" sy="0" algn="tl" rotWithShape="0">
                  <a:prstClr val="black"/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60879" y="3933057"/>
            <a:ext cx="2028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10 </a:t>
            </a:r>
            <a:r>
              <a:rPr lang="en-GB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=</a:t>
            </a:r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</a:t>
            </a:r>
          </a:p>
          <a:p>
            <a:pPr algn="ctr"/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intensely     close/intimate</a:t>
            </a:r>
            <a:endParaRPr lang="en-US" sz="1600" i="1" dirty="0">
              <a:solidFill>
                <a:srgbClr val="000090"/>
              </a:solidFill>
              <a:effectLst>
                <a:outerShdw dir="2700000" sx="0" sy="0" algn="tl" rotWithShape="0">
                  <a:prstClr val="black"/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06973" y="4941168"/>
            <a:ext cx="5070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although both ‘sympathy group’ &amp; ‘support clique’ numbers are limited by available time </a:t>
            </a:r>
            <a:r>
              <a:rPr lang="mr-IN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–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the size of the latter is also dependent on </a:t>
            </a:r>
            <a:r>
              <a:rPr lang="en-US" sz="16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mentalising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ability (perspective </a:t>
            </a:r>
            <a:r>
              <a:rPr lang="mr-IN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–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taking competence), while the former possibly depends more on memory capacity </a:t>
            </a:r>
            <a:endParaRPr lang="en-US" sz="1600" i="1" dirty="0">
              <a:solidFill>
                <a:schemeClr val="accent1">
                  <a:lumMod val="50000"/>
                </a:schemeClr>
              </a:solidFill>
              <a:effectLst>
                <a:outerShdw dir="2700000" sx="0" sy="0" algn="tl" rotWithShape="0">
                  <a:prstClr val="black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002" y="2848868"/>
            <a:ext cx="37828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typically there are about 3 x as many people in the ‘sympathy group’ as in the ‘support clique’ </a:t>
            </a:r>
            <a:r>
              <a:rPr lang="mr-IN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–</a:t>
            </a:r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and in both there are usually a considerably higher proportion of same sex contacts; people from large families may not have much time/space left in their sympathy group for non-family friends</a:t>
            </a:r>
            <a:endParaRPr lang="en-US" sz="1600" i="1" dirty="0">
              <a:solidFill>
                <a:srgbClr val="000090"/>
              </a:solidFill>
              <a:effectLst>
                <a:outerShdw dir="2700000" sx="0" sy="0" algn="tl" rotWithShape="0">
                  <a:prstClr val="black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67113" y="3287886"/>
            <a:ext cx="36664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emotional closeness changes &amp; it takes time &amp; regular contact to maintain </a:t>
            </a:r>
            <a:r>
              <a:rPr lang="mr-IN" sz="1600" i="1" dirty="0" smtClean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–</a:t>
            </a:r>
            <a:r>
              <a:rPr lang="en-US" sz="1600" i="1" dirty="0" smtClean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 this is especially true for non-family friendships</a:t>
            </a:r>
            <a:endParaRPr lang="en-US" sz="1600" i="1" dirty="0">
              <a:solidFill>
                <a:srgbClr val="008000"/>
              </a:solidFill>
              <a:effectLst>
                <a:outerShdw dir="2700000" sx="0" sy="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472428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88640"/>
            <a:ext cx="9906000" cy="598388"/>
          </a:xfrm>
        </p:spPr>
        <p:txBody>
          <a:bodyPr/>
          <a:lstStyle/>
          <a:p>
            <a:pPr algn="ctr"/>
            <a:r>
              <a:rPr lang="en-US" sz="3800" dirty="0" smtClean="0">
                <a:solidFill>
                  <a:schemeClr val="accent4">
                    <a:lumMod val="1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affinity groups &amp; active networks</a:t>
            </a:r>
            <a:endParaRPr lang="en-US" sz="3800" dirty="0">
              <a:solidFill>
                <a:schemeClr val="accent4">
                  <a:lumMod val="10000"/>
                </a:schemeClr>
              </a:solidFill>
              <a:effectLst>
                <a:outerShdw dir="2700000" sx="0" sy="0" algn="tl" rotWithShape="0">
                  <a:srgbClr val="000000"/>
                </a:outerShdw>
              </a:effectLst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806098" y="908720"/>
            <a:ext cx="6293806" cy="5688632"/>
            <a:chOff x="380" y="3022"/>
            <a:chExt cx="11144" cy="10792"/>
          </a:xfrm>
        </p:grpSpPr>
        <p:sp>
          <p:nvSpPr>
            <p:cNvPr id="3" name="Oval 2"/>
            <p:cNvSpPr>
              <a:spLocks noChangeArrowheads="1"/>
            </p:cNvSpPr>
            <p:nvPr/>
          </p:nvSpPr>
          <p:spPr bwMode="auto">
            <a:xfrm>
              <a:off x="380" y="3022"/>
              <a:ext cx="11144" cy="10792"/>
            </a:xfrm>
            <a:prstGeom prst="ellipse">
              <a:avLst/>
            </a:prstGeom>
            <a:noFill/>
            <a:ln w="28575" cmpd="sng">
              <a:solidFill>
                <a:schemeClr val="accent1">
                  <a:lumMod val="50000"/>
                </a:schemeClr>
              </a:solidFill>
              <a:prstDash val="solid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4100" y="6746"/>
              <a:ext cx="3705" cy="3344"/>
            </a:xfrm>
            <a:prstGeom prst="ellipse">
              <a:avLst/>
            </a:prstGeom>
            <a:noFill/>
            <a:ln w="19050" cmpd="sng">
              <a:solidFill>
                <a:srgbClr val="3399FF"/>
              </a:solidFill>
              <a:prstDash val="dot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Sun 3"/>
            <p:cNvSpPr>
              <a:spLocks noChangeArrowheads="1"/>
            </p:cNvSpPr>
            <p:nvPr/>
          </p:nvSpPr>
          <p:spPr bwMode="auto">
            <a:xfrm>
              <a:off x="5719" y="8186"/>
              <a:ext cx="465" cy="463"/>
            </a:xfrm>
            <a:prstGeom prst="sun">
              <a:avLst>
                <a:gd name="adj" fmla="val 25000"/>
              </a:avLst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2"/>
            <p:cNvSpPr>
              <a:spLocks noChangeArrowheads="1"/>
            </p:cNvSpPr>
            <p:nvPr/>
          </p:nvSpPr>
          <p:spPr bwMode="auto">
            <a:xfrm>
              <a:off x="2865" y="5473"/>
              <a:ext cx="6173" cy="5890"/>
            </a:xfrm>
            <a:prstGeom prst="ellipse">
              <a:avLst/>
            </a:prstGeom>
            <a:noFill/>
            <a:ln w="19050" cmpd="sng">
              <a:solidFill>
                <a:srgbClr val="008000"/>
              </a:solidFill>
              <a:prstDash val="dot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2"/>
            <p:cNvSpPr>
              <a:spLocks noChangeArrowheads="1"/>
            </p:cNvSpPr>
            <p:nvPr/>
          </p:nvSpPr>
          <p:spPr bwMode="auto">
            <a:xfrm>
              <a:off x="1460" y="4152"/>
              <a:ext cx="8985" cy="8533"/>
            </a:xfrm>
            <a:prstGeom prst="ellipse">
              <a:avLst/>
            </a:prstGeom>
            <a:noFill/>
            <a:ln w="28575" cmpd="sng">
              <a:solidFill>
                <a:srgbClr val="FFCC00"/>
              </a:solidFill>
              <a:prstDash val="solid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624286" y="6741368"/>
            <a:ext cx="8657431" cy="0"/>
          </a:xfrm>
          <a:prstGeom prst="line">
            <a:avLst/>
          </a:prstGeom>
          <a:noFill/>
          <a:ln w="412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72480" y="1484785"/>
            <a:ext cx="43684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one’s full ‘active network’ is made up mostly of ‘acquaintances’ - all the people with whom one has a ‘personalized’ relationship and who one wants to maintain some contact with</a:t>
            </a:r>
            <a:endParaRPr lang="en-US" sz="1600" i="1" dirty="0">
              <a:solidFill>
                <a:srgbClr val="008000"/>
              </a:solidFill>
              <a:effectLst>
                <a:outerShdw dir="2700000" sx="0" sy="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65035" y="1052737"/>
            <a:ext cx="43684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on average there are about 150 people in a personal full ‘active network’ </a:t>
            </a:r>
            <a:r>
              <a:rPr lang="mr-IN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–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 with a natural range of approximately 100-250; it correlates with pre-industrial village size &amp; earlier tribal size; the active network may well serve both territorial &amp; mate-access functions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80959" y="5129897"/>
            <a:ext cx="5196577" cy="1323439"/>
          </a:xfrm>
          <a:prstGeom prst="rect">
            <a:avLst/>
          </a:prstGeom>
          <a:noFill/>
          <a:ln w="9525" cmpd="sng">
            <a:solidFill>
              <a:schemeClr val="accent1">
                <a:lumMod val="50000"/>
              </a:schemeClr>
            </a:solidFill>
            <a:prstDash val="dash"/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social identity theory (</a:t>
            </a:r>
            <a:r>
              <a:rPr lang="en-US" sz="1600" i="1" dirty="0" err="1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haslam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, </a:t>
            </a:r>
            <a:r>
              <a:rPr lang="en-US" sz="1600" i="1" dirty="0" err="1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cruwys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, et al) highlights the considerable health gains obtainable through 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identification &amp; participation with 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a variety of 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groups, that may be populated by acquaintances rather than friends</a:t>
            </a:r>
            <a:endParaRPr lang="en-US" sz="1600" i="1" dirty="0">
              <a:solidFill>
                <a:schemeClr val="accent1">
                  <a:lumMod val="50000"/>
                </a:schemeClr>
              </a:solidFill>
              <a:effectLst>
                <a:outerShdw dir="2700000" sx="0" sy="0" algn="tl" rotWithShape="0">
                  <a:srgbClr val="000000"/>
                </a:outerShdw>
              </a:effectLst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222697" y="3861048"/>
            <a:ext cx="2496277" cy="1656184"/>
          </a:xfrm>
          <a:prstGeom prst="straightConnector1">
            <a:avLst/>
          </a:prstGeom>
          <a:ln w="28575" cmpd="sng">
            <a:solidFill>
              <a:schemeClr val="accent1">
                <a:lumMod val="50000"/>
              </a:schemeClr>
            </a:solidFill>
            <a:prstDash val="lg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052567" y="5445225"/>
            <a:ext cx="1638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0 </a:t>
            </a:r>
            <a:r>
              <a:rPr lang="en-GB" sz="1600" i="1" dirty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=</a:t>
            </a:r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 </a:t>
            </a:r>
          </a:p>
          <a:p>
            <a:pPr algn="ctr"/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emotionally neutral</a:t>
            </a:r>
            <a:endParaRPr lang="en-US" sz="1600" i="1" dirty="0">
              <a:solidFill>
                <a:srgbClr val="000090"/>
              </a:solidFill>
              <a:effectLst>
                <a:outerShdw dir="2700000" sx="0" sy="0" algn="tl" rotWithShape="0">
                  <a:srgbClr val="000000"/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44888" y="3894147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10 </a:t>
            </a:r>
            <a:r>
              <a:rPr lang="en-GB" sz="1600" i="1" dirty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=</a:t>
            </a:r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 </a:t>
            </a:r>
          </a:p>
          <a:p>
            <a:pPr algn="ctr"/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intensely   close/intimate</a:t>
            </a:r>
            <a:endParaRPr lang="en-US" sz="1600" i="1" dirty="0">
              <a:solidFill>
                <a:srgbClr val="000090"/>
              </a:solidFill>
              <a:effectLst>
                <a:outerShdw dir="2700000" sx="0" sy="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87560" y="3083477"/>
            <a:ext cx="39604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successive network layers increase in numbers by a factor of about 3, and tend to involve relationships that demand less time investment to maintain &amp; that are less emotionally close </a:t>
            </a:r>
            <a:r>
              <a:rPr lang="mr-IN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–</a:t>
            </a:r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 however different network layers respond to different needs</a:t>
            </a:r>
            <a:endParaRPr lang="en-US" sz="1600" i="1" dirty="0">
              <a:solidFill>
                <a:srgbClr val="000090"/>
              </a:solidFill>
              <a:effectLst>
                <a:outerShdw dir="2700000" sx="0" sy="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11095" y="3431902"/>
            <a:ext cx="37444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the smaller </a:t>
            </a:r>
            <a:r>
              <a:rPr lang="mr-IN" sz="1600" i="1" dirty="0" smtClean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–</a:t>
            </a:r>
            <a:r>
              <a:rPr lang="en-US" sz="1600" i="1" dirty="0" smtClean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 approximately 50 sized </a:t>
            </a:r>
            <a:r>
              <a:rPr lang="mr-IN" sz="1600" i="1" dirty="0" smtClean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–</a:t>
            </a:r>
            <a:r>
              <a:rPr lang="en-US" sz="1600" i="1" dirty="0" smtClean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 affinity or foraging group probably primitively had a largely anti-predation function</a:t>
            </a:r>
            <a:endParaRPr lang="en-US" sz="1600" i="1" dirty="0">
              <a:solidFill>
                <a:srgbClr val="008000"/>
              </a:solidFill>
              <a:effectLst>
                <a:outerShdw dir="2700000" sx="0" sy="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59195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ass">
  <a:themeElements>
    <a:clrScheme name="Custom 4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F1CD50"/>
      </a:accent1>
      <a:accent2>
        <a:srgbClr val="A1C607"/>
      </a:accent2>
      <a:accent3>
        <a:srgbClr val="B2B6AD"/>
      </a:accent3>
      <a:accent4>
        <a:srgbClr val="DADADA"/>
      </a:accent4>
      <a:accent5>
        <a:srgbClr val="CAE2AA"/>
      </a:accent5>
      <a:accent6>
        <a:srgbClr val="95C422"/>
      </a:accent6>
      <a:hlink>
        <a:srgbClr val="FFCC00"/>
      </a:hlink>
      <a:folHlink>
        <a:srgbClr val="CCCC00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13651</TotalTime>
  <Words>420</Words>
  <Application>Microsoft Macintosh PowerPoint</Application>
  <PresentationFormat>A4 Paper (210x297 mm)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Compass</vt:lpstr>
      <vt:lpstr>sympathy group/good relationships</vt:lpstr>
      <vt:lpstr>affinity groups &amp; active networks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experience as a client important for being an effective cognitive therapist?</dc:title>
  <dc:creator>James Hawkins.</dc:creator>
  <cp:lastModifiedBy>James Hawkins</cp:lastModifiedBy>
  <cp:revision>702</cp:revision>
  <cp:lastPrinted>2017-02-17T06:46:24Z</cp:lastPrinted>
  <dcterms:created xsi:type="dcterms:W3CDTF">2003-01-22T11:21:49Z</dcterms:created>
  <dcterms:modified xsi:type="dcterms:W3CDTF">2017-02-17T06:46:56Z</dcterms:modified>
</cp:coreProperties>
</file>