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handoutMasterIdLst>
    <p:handoutMasterId r:id="rId5"/>
  </p:handoutMasterIdLst>
  <p:sldIdLst>
    <p:sldId id="626" r:id="rId2"/>
    <p:sldId id="628" r:id="rId3"/>
  </p:sldIdLst>
  <p:sldSz cx="9906000" cy="6858000" type="A4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handoutView">
  <p:normalViewPr preferSingleView="1"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192" y="392"/>
      </p:cViewPr>
      <p:guideLst>
        <p:guide orient="horz" pos="2160"/>
        <p:guide pos="3120"/>
      </p:guideLst>
    </p:cSldViewPr>
  </p:slide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04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4744" y="4211960"/>
            <a:ext cx="468052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in a study of 295 women in the UK &amp; Belgium, using a 1-10 emotional closeness scale, average score for the support clique was a little less than 7, while for the rest of the sympathy group it was about 5½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4704" y="8244408"/>
            <a:ext cx="53285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i="1" dirty="0"/>
              <a:t>the full active social network </a:t>
            </a:r>
            <a:r>
              <a:rPr lang="mr-IN" sz="1100" i="1" dirty="0"/>
              <a:t>–</a:t>
            </a:r>
            <a:r>
              <a:rPr lang="en-US" sz="1100" i="1" dirty="0"/>
              <a:t> all those with whom one has a ‘personalized’ relationship &amp; wants to maintain some contact with </a:t>
            </a:r>
            <a:r>
              <a:rPr lang="mr-IN" sz="1100" i="1" dirty="0"/>
              <a:t>–</a:t>
            </a:r>
            <a:r>
              <a:rPr lang="en-US" sz="1100" i="1" dirty="0"/>
              <a:t> tends to serve a more ‘contacts’ &amp; ‘information source’ function, although ‘social identity theory’ highlights group membership can provide important identity benefits too</a:t>
            </a:r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742950" y="1768476"/>
            <a:ext cx="84201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302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384550" y="6248400"/>
            <a:ext cx="31369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9300" y="6248400"/>
            <a:ext cx="24765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66121" y="228601"/>
            <a:ext cx="2313119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6761" y="228601"/>
            <a:ext cx="6774260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6761" y="1600200"/>
            <a:ext cx="4543690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26761" y="3925889"/>
            <a:ext cx="4543690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5035550" y="1600200"/>
            <a:ext cx="454369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761" y="228600"/>
            <a:ext cx="9252479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35550" y="1600200"/>
            <a:ext cx="4543690" cy="2173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35550" y="3925889"/>
            <a:ext cx="4543690" cy="21732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6761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543690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909440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26761" y="228600"/>
            <a:ext cx="9252479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6761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47994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26761" y="1600200"/>
            <a:ext cx="9252479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sympathy group/good relationships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19050" cmpd="sng">
              <a:solidFill>
                <a:schemeClr val="accent1">
                  <a:lumMod val="50000"/>
                </a:schemeClr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66FF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28575" cmpd="sng">
              <a:solidFill>
                <a:srgbClr val="008000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19050" cmpd="sng">
              <a:solidFill>
                <a:srgbClr val="FFCC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416495" y="1484784"/>
            <a:ext cx="32403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the ‘sympathy group’ are described as people who would be ‘devastated’ by the death of someone else in the group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385047" y="1268760"/>
            <a:ext cx="440448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 average - including those in the ‘support clique’ - there are roughly 15 people in the ‘sympathy group’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they are not so deeply close as those who are also in the ‘clique’ and they are probably seen about monthly rather than approximately weekly for the ‘clique’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emotionally neutral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60879" y="3933057"/>
            <a:ext cx="202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intensely     close/intimate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73080" y="4963150"/>
            <a:ext cx="42371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although both ‘sympathy group’ &amp; ‘support clique’ numbers are limited by available time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the size of the latter is also dependent on 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mentalising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ability (perspective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taking competence), while the former possibly depends more on memory capacity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002" y="2848868"/>
            <a:ext cx="323348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typically there are about 3 x as many people in the ‘sympathy group’ as in the ‘support clique’ </a:t>
            </a:r>
            <a:r>
              <a:rPr lang="mr-IN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prstClr val="black"/>
                  </a:outerShdw>
                </a:effectLst>
              </a:rPr>
              <a:t> and in both there are usually a considerably higher proportion of same sex contacts; people from large families may not have much time/space left in their sympathy group for non-family friends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81192" y="3287886"/>
            <a:ext cx="302433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emotional closeness changes &amp; it takes time &amp; regular contact to maintain </a:t>
            </a:r>
            <a:r>
              <a:rPr lang="mr-IN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this is especially true for non-family friendships</a:t>
            </a:r>
          </a:p>
        </p:txBody>
      </p:sp>
    </p:spTree>
    <p:extLst>
      <p:ext uri="{BB962C8B-B14F-4D97-AF65-F5344CB8AC3E}">
        <p14:creationId xmlns:p14="http://schemas.microsoft.com/office/powerpoint/2010/main" val="361472428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188640"/>
            <a:ext cx="9906000" cy="598388"/>
          </a:xfrm>
        </p:spPr>
        <p:txBody>
          <a:bodyPr/>
          <a:lstStyle/>
          <a:p>
            <a:pPr algn="ctr"/>
            <a:r>
              <a:rPr lang="en-US" sz="3800" dirty="0">
                <a:solidFill>
                  <a:schemeClr val="accent4">
                    <a:lumMod val="1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affinity groups &amp; active networks</a:t>
            </a:r>
          </a:p>
        </p:txBody>
      </p:sp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806098" y="908720"/>
            <a:ext cx="6293806" cy="5688632"/>
            <a:chOff x="380" y="3022"/>
            <a:chExt cx="11144" cy="10792"/>
          </a:xfrm>
        </p:grpSpPr>
        <p:sp>
          <p:nvSpPr>
            <p:cNvPr id="3" name="Oval 2"/>
            <p:cNvSpPr>
              <a:spLocks noChangeArrowheads="1"/>
            </p:cNvSpPr>
            <p:nvPr/>
          </p:nvSpPr>
          <p:spPr bwMode="auto">
            <a:xfrm>
              <a:off x="380" y="3022"/>
              <a:ext cx="11144" cy="10792"/>
            </a:xfrm>
            <a:prstGeom prst="ellipse">
              <a:avLst/>
            </a:prstGeom>
            <a:noFill/>
            <a:ln w="28575" cmpd="sng">
              <a:solidFill>
                <a:schemeClr val="accent1">
                  <a:lumMod val="50000"/>
                </a:schemeClr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2"/>
            <p:cNvSpPr>
              <a:spLocks noChangeArrowheads="1"/>
            </p:cNvSpPr>
            <p:nvPr/>
          </p:nvSpPr>
          <p:spPr bwMode="auto">
            <a:xfrm>
              <a:off x="4100" y="6746"/>
              <a:ext cx="3705" cy="3344"/>
            </a:xfrm>
            <a:prstGeom prst="ellipse">
              <a:avLst/>
            </a:prstGeom>
            <a:noFill/>
            <a:ln w="19050" cmpd="sng">
              <a:solidFill>
                <a:srgbClr val="3399FF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Sun 3"/>
            <p:cNvSpPr>
              <a:spLocks noChangeArrowheads="1"/>
            </p:cNvSpPr>
            <p:nvPr/>
          </p:nvSpPr>
          <p:spPr bwMode="auto">
            <a:xfrm>
              <a:off x="5719" y="8186"/>
              <a:ext cx="465" cy="463"/>
            </a:xfrm>
            <a:prstGeom prst="sun">
              <a:avLst>
                <a:gd name="adj" fmla="val 25000"/>
              </a:avLst>
            </a:prstGeom>
            <a:noFill/>
            <a:ln w="9525">
              <a:solidFill>
                <a:srgbClr val="FF6600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2"/>
            <p:cNvSpPr>
              <a:spLocks noChangeArrowheads="1"/>
            </p:cNvSpPr>
            <p:nvPr/>
          </p:nvSpPr>
          <p:spPr bwMode="auto">
            <a:xfrm>
              <a:off x="2865" y="5473"/>
              <a:ext cx="6173" cy="5890"/>
            </a:xfrm>
            <a:prstGeom prst="ellipse">
              <a:avLst/>
            </a:prstGeom>
            <a:noFill/>
            <a:ln w="19050" cmpd="sng">
              <a:solidFill>
                <a:srgbClr val="008000"/>
              </a:solidFill>
              <a:prstDash val="dot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2"/>
            <p:cNvSpPr>
              <a:spLocks noChangeArrowheads="1"/>
            </p:cNvSpPr>
            <p:nvPr/>
          </p:nvSpPr>
          <p:spPr bwMode="auto">
            <a:xfrm>
              <a:off x="1460" y="4152"/>
              <a:ext cx="8985" cy="8533"/>
            </a:xfrm>
            <a:prstGeom prst="ellipse">
              <a:avLst/>
            </a:prstGeom>
            <a:noFill/>
            <a:ln w="28575" cmpd="sng">
              <a:solidFill>
                <a:srgbClr val="FFCC00"/>
              </a:solidFill>
              <a:prstDash val="solid"/>
              <a:round/>
              <a:headEnd/>
              <a:tailEnd/>
            </a:ln>
            <a:effectLst>
              <a:outerShdw blurRad="40000" dist="23000" dir="5400000" rotWithShape="0">
                <a:srgbClr val="000000">
                  <a:alpha val="34999"/>
                </a:srgbClr>
              </a:outerShdw>
            </a:effectLst>
            <a:extLst>
              <a:ext uri="{909E8E84-426E-40dd-AFC4-6F175D3DCCD1}">
                <a14:hiddenFill xmlns:a14="http://schemas.microsoft.com/office/drawing/2010/main" xmlns="">
                  <a:gradFill rotWithShape="1">
                    <a:gsLst>
                      <a:gs pos="0">
                        <a:srgbClr val="9BC1FF"/>
                      </a:gs>
                      <a:gs pos="100000">
                        <a:srgbClr val="3F80CD"/>
                      </a:gs>
                    </a:gsLst>
                    <a:lin ang="5400000"/>
                  </a:gradFill>
                </a14:hiddenFill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1" name="Line 6"/>
          <p:cNvSpPr>
            <a:spLocks noChangeShapeType="1"/>
          </p:cNvSpPr>
          <p:nvPr/>
        </p:nvSpPr>
        <p:spPr bwMode="auto">
          <a:xfrm>
            <a:off x="624286" y="6741368"/>
            <a:ext cx="8657431" cy="0"/>
          </a:xfrm>
          <a:prstGeom prst="line">
            <a:avLst/>
          </a:prstGeom>
          <a:noFill/>
          <a:ln w="41275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24286" y="1472990"/>
            <a:ext cx="38966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one’s full ‘active network’ is made up mostly of ‘acquaintances’ - all the people with whom one has a ‘personalized’ relationship and who one wants to maintain some contact with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811095" y="1052737"/>
            <a:ext cx="38224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on average there are about 150 people in a personal full ‘active network’ </a:t>
            </a:r>
            <a:r>
              <a:rPr lang="mr-IN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with a natural range of approximately 100-250; it correlates with pre-industrial village size &amp; earlier tribal size; the active network may well serve both territorial &amp; mate-access functions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41032" y="5129897"/>
            <a:ext cx="4536504" cy="1323439"/>
          </a:xfrm>
          <a:prstGeom prst="rect">
            <a:avLst/>
          </a:prstGeom>
          <a:noFill/>
          <a:ln w="9525" cmpd="sng">
            <a:solidFill>
              <a:schemeClr val="accent1">
                <a:lumMod val="50000"/>
              </a:schemeClr>
            </a:solidFill>
            <a:prstDash val="dash"/>
            <a:beve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social identity theory (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haslam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, </a:t>
            </a:r>
            <a:r>
              <a:rPr lang="en-US" sz="1600" i="1" dirty="0" err="1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cruwys</a:t>
            </a:r>
            <a:r>
              <a:rPr lang="en-US" sz="1600" i="1" dirty="0">
                <a:solidFill>
                  <a:schemeClr val="accent1">
                    <a:lumMod val="50000"/>
                  </a:schemeClr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, et al) highlights the considerable health gains obtainable through identification &amp; participation with a variety of groups, that may be populated by acquaintances rather than friends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222697" y="3861048"/>
            <a:ext cx="2496277" cy="1656184"/>
          </a:xfrm>
          <a:prstGeom prst="straightConnector1">
            <a:avLst/>
          </a:prstGeom>
          <a:ln w="28575" cmpd="sng">
            <a:solidFill>
              <a:schemeClr val="accent1">
                <a:lumMod val="50000"/>
              </a:schemeClr>
            </a:solidFill>
            <a:prstDash val="lgDash"/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052567" y="5445225"/>
            <a:ext cx="16381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emotionally neutral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944888" y="3894147"/>
            <a:ext cx="18722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10 </a:t>
            </a:r>
            <a:r>
              <a:rPr lang="en-GB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=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intensely   close/intimate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-15552" y="2996952"/>
            <a:ext cx="34788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successive network layers increase in numbers by a factor of about 3, and tend to involve relationships that demand less time investment to maintain &amp; that are less emotionally close </a:t>
            </a:r>
            <a:r>
              <a:rPr lang="mr-IN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009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however different network layers respond to different needs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65168" y="3431902"/>
            <a:ext cx="30903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the smaller </a:t>
            </a:r>
            <a:r>
              <a:rPr lang="mr-IN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approximately 50 sized </a:t>
            </a:r>
            <a:r>
              <a:rPr lang="mr-IN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–</a:t>
            </a:r>
            <a:r>
              <a:rPr lang="en-US" sz="1600" i="1" dirty="0">
                <a:solidFill>
                  <a:srgbClr val="008000"/>
                </a:solidFill>
                <a:effectLst>
                  <a:outerShdw dir="2700000" sx="0" sy="0" algn="tl" rotWithShape="0">
                    <a:srgbClr val="000000"/>
                  </a:outerShdw>
                </a:effectLst>
              </a:rPr>
              <a:t> affinity or foraging group probably primitively had a largely anti-predation function</a:t>
            </a:r>
          </a:p>
        </p:txBody>
      </p:sp>
    </p:spTree>
    <p:extLst>
      <p:ext uri="{BB962C8B-B14F-4D97-AF65-F5344CB8AC3E}">
        <p14:creationId xmlns:p14="http://schemas.microsoft.com/office/powerpoint/2010/main" val="247591950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13658</TotalTime>
  <Words>407</Words>
  <Application>Microsoft Macintosh PowerPoint</Application>
  <PresentationFormat>A4 Paper (210x297 mm)</PresentationFormat>
  <Paragraphs>20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Mangal</vt:lpstr>
      <vt:lpstr>Tahoma</vt:lpstr>
      <vt:lpstr>Wingdings</vt:lpstr>
      <vt:lpstr>Compass</vt:lpstr>
      <vt:lpstr>sympathy group/good relationships</vt:lpstr>
      <vt:lpstr>affinity groups &amp; active networks</vt:lpstr>
    </vt:vector>
  </TitlesOfParts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705</cp:revision>
  <cp:lastPrinted>2018-02-27T08:07:43Z</cp:lastPrinted>
  <dcterms:created xsi:type="dcterms:W3CDTF">2003-01-22T11:21:49Z</dcterms:created>
  <dcterms:modified xsi:type="dcterms:W3CDTF">2018-02-27T08:07:57Z</dcterms:modified>
</cp:coreProperties>
</file>