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"/>
  </p:notesMasterIdLst>
  <p:handoutMasterIdLst>
    <p:handoutMasterId r:id="rId4"/>
  </p:handoutMasterIdLst>
  <p:sldIdLst>
    <p:sldId id="40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1993" autoAdjust="0"/>
  </p:normalViewPr>
  <p:slideViewPr>
    <p:cSldViewPr>
      <p:cViewPr varScale="1">
        <p:scale>
          <a:sx n="127" d="100"/>
          <a:sy n="127" d="100"/>
        </p:scale>
        <p:origin x="13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557338" y="8523288"/>
            <a:ext cx="3979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1400" i="1"/>
              <a:t>James Hawkins, 78 Polwarth Terrace, Edinburgh</a:t>
            </a: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1779588" y="263525"/>
            <a:ext cx="316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2400" b="1" i="1" u="sng"/>
              <a:t>experiential groups</a:t>
            </a:r>
            <a:endParaRPr lang="en-GB" sz="2400" b="1" i="1"/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0294" y="2627875"/>
            <a:ext cx="210826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3600" b="1" i="1" spc="-1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therapist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1453" y="1054477"/>
            <a:ext cx="15311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3600" b="1" i="1" spc="-1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clients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601779"/>
            <a:ext cx="1710259" cy="69852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3600" b="1" i="1" spc="-100" dirty="0">
                <a:solidFill>
                  <a:srgbClr val="FFC000"/>
                </a:solidFill>
                <a:latin typeface="Comic Sans MS" pitchFamily="66" charset="0"/>
              </a:rPr>
              <a:t>skills</a:t>
            </a:r>
            <a:endParaRPr lang="en-GB" sz="3600" b="1" i="1" spc="-100" dirty="0">
              <a:solidFill>
                <a:srgbClr val="FFC0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701E16F-DFBC-5E48-99BF-3D9F9BD4F3F9}"/>
              </a:ext>
            </a:extLst>
          </p:cNvPr>
          <p:cNvGrpSpPr/>
          <p:nvPr/>
        </p:nvGrpSpPr>
        <p:grpSpPr>
          <a:xfrm>
            <a:off x="971600" y="1132284"/>
            <a:ext cx="7040016" cy="5033020"/>
            <a:chOff x="755576" y="1010355"/>
            <a:chExt cx="7040016" cy="5033020"/>
          </a:xfrm>
        </p:grpSpPr>
        <p:sp>
          <p:nvSpPr>
            <p:cNvPr id="9" name="Oval 8"/>
            <p:cNvSpPr/>
            <p:nvPr/>
          </p:nvSpPr>
          <p:spPr>
            <a:xfrm>
              <a:off x="3898776" y="2954078"/>
              <a:ext cx="3896816" cy="3032721"/>
            </a:xfrm>
            <a:prstGeom prst="ellipse">
              <a:avLst/>
            </a:prstGeom>
            <a:noFill/>
            <a:ln w="508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755576" y="3010654"/>
              <a:ext cx="3896816" cy="3032721"/>
            </a:xfrm>
            <a:prstGeom prst="ellipse">
              <a:avLst/>
            </a:prstGeom>
            <a:noFill/>
            <a:ln w="508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577F73-89B9-A746-9ECA-CFC5BB30D994}"/>
                </a:ext>
              </a:extLst>
            </p:cNvPr>
            <p:cNvSpPr/>
            <p:nvPr/>
          </p:nvSpPr>
          <p:spPr>
            <a:xfrm>
              <a:off x="2327176" y="1010355"/>
              <a:ext cx="3896816" cy="3032721"/>
            </a:xfrm>
            <a:prstGeom prst="ellipse">
              <a:avLst/>
            </a:prstGeom>
            <a:noFill/>
            <a:ln w="508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2B03D48-B6B1-654C-819E-4462C65A4F42}"/>
                </a:ext>
              </a:extLst>
            </p:cNvPr>
            <p:cNvSpPr txBox="1"/>
            <p:nvPr/>
          </p:nvSpPr>
          <p:spPr>
            <a:xfrm>
              <a:off x="3491556" y="1866911"/>
              <a:ext cx="1568057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 anchor="ctr">
              <a:spAutoFit/>
            </a:bodyPr>
            <a:lstStyle/>
            <a:p>
              <a:pPr algn="ctr">
                <a:defRPr/>
              </a:pPr>
              <a:r>
                <a:rPr lang="en-US" sz="2400" b="1" i="1" spc="-100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  <a:ea typeface="+mj-ea"/>
                  <a:cs typeface="+mj-cs"/>
                </a:rPr>
                <a:t>untying</a:t>
              </a:r>
            </a:p>
            <a:p>
              <a:pPr algn="ctr">
                <a:defRPr/>
              </a:pPr>
              <a:r>
                <a:rPr lang="en-US" sz="2400" b="1" i="1" spc="-100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  <a:ea typeface="+mj-ea"/>
                  <a:cs typeface="+mj-cs"/>
                </a:rPr>
                <a:t>the NOTs</a:t>
              </a:r>
            </a:p>
          </p:txBody>
        </p:sp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39FE339E-E5F2-F044-AB68-BBCA00AF3F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5616" y="4143290"/>
              <a:ext cx="2711152" cy="85123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5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GB" sz="2400" b="1" i="1" kern="0" spc="-100" dirty="0">
                  <a:solidFill>
                    <a:srgbClr val="FFC000"/>
                  </a:solidFill>
                  <a:latin typeface="Comic Sans MS" pitchFamily="66" charset="0"/>
                </a:rPr>
                <a:t>deliberate practice</a:t>
              </a:r>
              <a:endParaRPr lang="en-GB" sz="2400" b="1" i="1" kern="0" spc="-100" dirty="0">
                <a:solidFill>
                  <a:srgbClr val="FFC000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418164-2C52-434F-970A-346F9B0117D1}"/>
                </a:ext>
              </a:extLst>
            </p:cNvPr>
            <p:cNvSpPr txBox="1"/>
            <p:nvPr/>
          </p:nvSpPr>
          <p:spPr>
            <a:xfrm>
              <a:off x="5034453" y="4099159"/>
              <a:ext cx="1841803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spAutoFit/>
            </a:bodyPr>
            <a:lstStyle/>
            <a:p>
              <a:pPr algn="ctr">
                <a:defRPr/>
              </a:pPr>
              <a:r>
                <a:rPr lang="en-US" sz="2400" b="1" i="1" spc="-10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  <a:ea typeface="+mj-ea"/>
                  <a:cs typeface="+mj-cs"/>
                </a:rPr>
                <a:t>growing resilience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0B7B4B5-4F20-484B-8718-EE3D404629E7}"/>
              </a:ext>
            </a:extLst>
          </p:cNvPr>
          <p:cNvSpPr txBox="1"/>
          <p:nvPr/>
        </p:nvSpPr>
        <p:spPr>
          <a:xfrm>
            <a:off x="6084168" y="836712"/>
            <a:ext cx="2885725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>
              <a:defRPr/>
            </a:pPr>
            <a:r>
              <a:rPr lang="en-US" sz="2000" b="1" i="1" spc="-1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tracking client progress</a:t>
            </a:r>
          </a:p>
          <a:p>
            <a:pPr algn="ctr">
              <a:defRPr/>
            </a:pPr>
            <a:r>
              <a:rPr lang="en-US" sz="2000" b="1" i="1" spc="-1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not-on-track focus</a:t>
            </a:r>
          </a:p>
          <a:p>
            <a:pPr algn="ctr">
              <a:defRPr/>
            </a:pPr>
            <a:r>
              <a:rPr lang="en-US" sz="2000" b="1" i="1" spc="-1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trouble shooting skills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45B612-A031-2645-96A2-3E787076B98F}"/>
              </a:ext>
            </a:extLst>
          </p:cNvPr>
          <p:cNvSpPr txBox="1"/>
          <p:nvPr/>
        </p:nvSpPr>
        <p:spPr>
          <a:xfrm>
            <a:off x="7619452" y="5545685"/>
            <a:ext cx="1026242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spAutoFit/>
          </a:bodyPr>
          <a:lstStyle/>
          <a:p>
            <a:pPr algn="ctr">
              <a:defRPr/>
            </a:pPr>
            <a:r>
              <a:rPr lang="en-US" sz="2000" b="1" i="1" spc="-1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burnout</a:t>
            </a:r>
          </a:p>
          <a:p>
            <a:pPr algn="ctr">
              <a:defRPr/>
            </a:pPr>
            <a:r>
              <a:rPr lang="en-US" sz="2000" b="1" i="1" spc="-1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values</a:t>
            </a:r>
          </a:p>
          <a:p>
            <a:pPr algn="ctr">
              <a:defRPr/>
            </a:pPr>
            <a:r>
              <a:rPr lang="en-US" sz="2000" b="1" i="1" spc="-100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energy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D09F8934-EC2A-E442-9E3A-4AE2D1820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5" y="5548506"/>
            <a:ext cx="1710259" cy="10100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2000" b="1" i="1" kern="0" spc="-100" dirty="0">
                <a:solidFill>
                  <a:srgbClr val="FFC000"/>
                </a:solidFill>
                <a:latin typeface="Comic Sans MS" pitchFamily="66" charset="0"/>
              </a:rPr>
              <a:t>alliance</a:t>
            </a:r>
          </a:p>
          <a:p>
            <a:pPr eaLnBrk="1" hangingPunct="1">
              <a:defRPr/>
            </a:pPr>
            <a:r>
              <a:rPr lang="en-GB" sz="2000" b="1" i="1" kern="0" spc="-100" dirty="0">
                <a:solidFill>
                  <a:srgbClr val="FFC000"/>
                </a:solidFill>
                <a:latin typeface="Comic Sans MS" pitchFamily="66" charset="0"/>
              </a:rPr>
              <a:t>expectancy</a:t>
            </a:r>
          </a:p>
          <a:p>
            <a:pPr eaLnBrk="1" hangingPunct="1">
              <a:defRPr/>
            </a:pPr>
            <a:r>
              <a:rPr lang="en-GB" sz="2000" b="1" i="1" kern="0" spc="-100" dirty="0" err="1">
                <a:solidFill>
                  <a:srgbClr val="FFC000"/>
                </a:solidFill>
                <a:latin typeface="Comic Sans MS" pitchFamily="66" charset="0"/>
              </a:rPr>
              <a:t>fis</a:t>
            </a:r>
            <a:r>
              <a:rPr lang="en-GB" sz="2000" b="1" i="1" kern="0" spc="-100" dirty="0">
                <a:solidFill>
                  <a:srgbClr val="FFC000"/>
                </a:solidFill>
                <a:latin typeface="Comic Sans MS" pitchFamily="66" charset="0"/>
              </a:rPr>
              <a:t> &amp; </a:t>
            </a:r>
            <a:r>
              <a:rPr lang="en-GB" sz="2000" b="1" i="1" kern="0" spc="-100" dirty="0" err="1">
                <a:solidFill>
                  <a:srgbClr val="FFC000"/>
                </a:solidFill>
                <a:latin typeface="Comic Sans MS" pitchFamily="66" charset="0"/>
              </a:rPr>
              <a:t>trib</a:t>
            </a:r>
            <a:endParaRPr lang="en-GB" sz="2000" b="1" i="1" kern="0" spc="-100" dirty="0">
              <a:solidFill>
                <a:srgbClr val="FFC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A11EC3-1244-854D-B96B-E05B12EA9D68}"/>
              </a:ext>
            </a:extLst>
          </p:cNvPr>
          <p:cNvSpPr txBox="1"/>
          <p:nvPr/>
        </p:nvSpPr>
        <p:spPr>
          <a:xfrm>
            <a:off x="83276" y="44624"/>
            <a:ext cx="9025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i="1" dirty="0">
                <a:solidFill>
                  <a:srgbClr val="FF0000"/>
                </a:solidFill>
              </a:rPr>
              <a:t> </a:t>
            </a:r>
            <a:r>
              <a:rPr lang="en-GB" sz="3600" b="1" i="1" dirty="0">
                <a:solidFill>
                  <a:srgbClr val="FF0000"/>
                </a:solidFill>
              </a:rPr>
              <a:t>improving psychotherapy supervision</a:t>
            </a:r>
          </a:p>
        </p:txBody>
      </p:sp>
    </p:spTree>
    <p:extLst>
      <p:ext uri="{BB962C8B-B14F-4D97-AF65-F5344CB8AC3E}">
        <p14:creationId xmlns:p14="http://schemas.microsoft.com/office/powerpoint/2010/main" val="11906059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16958</TotalTime>
  <Words>30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Tahoma</vt:lpstr>
      <vt:lpstr>Wingdings</vt:lpstr>
      <vt:lpstr>Compass</vt:lpstr>
      <vt:lpstr>skills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904</cp:revision>
  <dcterms:created xsi:type="dcterms:W3CDTF">2003-01-22T11:21:49Z</dcterms:created>
  <dcterms:modified xsi:type="dcterms:W3CDTF">2018-08-08T04:57:34Z</dcterms:modified>
</cp:coreProperties>
</file>